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0.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1.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12.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3.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14.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5.xml" ContentType="application/vnd.openxmlformats-officedocument.theme+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16.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17.xml" ContentType="application/vnd.openxmlformats-officedocument.theme+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18.xml" ContentType="application/vnd.openxmlformats-officedocument.theme+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theme/theme19.xml" ContentType="application/vnd.openxmlformats-officedocument.theme+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theme/theme20.xml" ContentType="application/vnd.openxmlformats-officedocument.theme+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23.xml" ContentType="application/vnd.openxmlformats-officedocument.theme+xml"/>
  <Override PartName="/ppt/slideLayouts/slideLayout516.xml" ContentType="application/vnd.openxmlformats-officedocument.presentationml.slideLayout+xml"/>
  <Override PartName="/ppt/theme/theme24.xml" ContentType="application/vnd.openxmlformats-officedocument.theme+xml"/>
  <Override PartName="/ppt/slideLayouts/slideLayout517.xml" ContentType="application/vnd.openxmlformats-officedocument.presentationml.slideLayout+xml"/>
  <Override PartName="/ppt/theme/theme25.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theme/theme26.xml" ContentType="application/vnd.openxmlformats-officedocument.theme+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theme/theme27.xml" ContentType="application/vnd.openxmlformats-officedocument.theme+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theme/theme28.xml" ContentType="application/vnd.openxmlformats-officedocument.theme+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theme/theme29.xml" ContentType="application/vnd.openxmlformats-officedocument.theme+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theme/theme30.xml" ContentType="application/vnd.openxmlformats-officedocument.theme+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31.xml" ContentType="application/vnd.openxmlformats-officedocument.theme+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9.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4"/>
    <p:sldMasterId id="2147485002" r:id="rId5"/>
    <p:sldMasterId id="2147485018" r:id="rId6"/>
    <p:sldMasterId id="2147485055" r:id="rId7"/>
    <p:sldMasterId id="2147485083" r:id="rId8"/>
    <p:sldMasterId id="2147485116" r:id="rId9"/>
    <p:sldMasterId id="2147485131" r:id="rId10"/>
    <p:sldMasterId id="2147485150" r:id="rId11"/>
    <p:sldMasterId id="2147485152" r:id="rId12"/>
    <p:sldMasterId id="2147485186" r:id="rId13"/>
    <p:sldMasterId id="2147485219" r:id="rId14"/>
    <p:sldMasterId id="2147485242" r:id="rId15"/>
    <p:sldMasterId id="2147485274" r:id="rId16"/>
    <p:sldMasterId id="2147485306" r:id="rId17"/>
    <p:sldMasterId id="2147485377" r:id="rId18"/>
    <p:sldMasterId id="2147485397" r:id="rId19"/>
    <p:sldMasterId id="2147485441" r:id="rId20"/>
    <p:sldMasterId id="2147485474" r:id="rId21"/>
    <p:sldMasterId id="2147485503" r:id="rId22"/>
    <p:sldMasterId id="2147485534" r:id="rId23"/>
    <p:sldMasterId id="2147485560" r:id="rId24"/>
    <p:sldMasterId id="2147485565" r:id="rId25"/>
    <p:sldMasterId id="2147485567" r:id="rId26"/>
    <p:sldMasterId id="2147485571" r:id="rId27"/>
    <p:sldMasterId id="2147485573" r:id="rId28"/>
    <p:sldMasterId id="2147485590" r:id="rId29"/>
    <p:sldMasterId id="2147485614" r:id="rId30"/>
    <p:sldMasterId id="2147485638" r:id="rId31"/>
    <p:sldMasterId id="2147485662" r:id="rId32"/>
    <p:sldMasterId id="2147485696" r:id="rId33"/>
    <p:sldMasterId id="2147485721" r:id="rId34"/>
    <p:sldMasterId id="2147485755" r:id="rId35"/>
  </p:sldMasterIdLst>
  <p:notesMasterIdLst>
    <p:notesMasterId r:id="rId112"/>
  </p:notesMasterIdLst>
  <p:handoutMasterIdLst>
    <p:handoutMasterId r:id="rId113"/>
  </p:handoutMasterIdLst>
  <p:sldIdLst>
    <p:sldId id="1649" r:id="rId36"/>
    <p:sldId id="1818" r:id="rId37"/>
    <p:sldId id="1775" r:id="rId38"/>
    <p:sldId id="1776" r:id="rId39"/>
    <p:sldId id="1774" r:id="rId40"/>
    <p:sldId id="1655" r:id="rId41"/>
    <p:sldId id="1659" r:id="rId42"/>
    <p:sldId id="1733" r:id="rId43"/>
    <p:sldId id="1734" r:id="rId44"/>
    <p:sldId id="1735" r:id="rId45"/>
    <p:sldId id="1736" r:id="rId46"/>
    <p:sldId id="1737" r:id="rId47"/>
    <p:sldId id="1738" r:id="rId48"/>
    <p:sldId id="1657" r:id="rId49"/>
    <p:sldId id="1742" r:id="rId50"/>
    <p:sldId id="1701" r:id="rId51"/>
    <p:sldId id="1743" r:id="rId52"/>
    <p:sldId id="1675" r:id="rId53"/>
    <p:sldId id="1777" r:id="rId54"/>
    <p:sldId id="1778" r:id="rId55"/>
    <p:sldId id="1779" r:id="rId56"/>
    <p:sldId id="1780" r:id="rId57"/>
    <p:sldId id="1795" r:id="rId58"/>
    <p:sldId id="1794" r:id="rId59"/>
    <p:sldId id="1796" r:id="rId60"/>
    <p:sldId id="1797" r:id="rId61"/>
    <p:sldId id="1798" r:id="rId62"/>
    <p:sldId id="1799" r:id="rId63"/>
    <p:sldId id="1800" r:id="rId64"/>
    <p:sldId id="1801" r:id="rId65"/>
    <p:sldId id="1802" r:id="rId66"/>
    <p:sldId id="1803" r:id="rId67"/>
    <p:sldId id="1804" r:id="rId68"/>
    <p:sldId id="1805" r:id="rId69"/>
    <p:sldId id="1806" r:id="rId70"/>
    <p:sldId id="1807" r:id="rId71"/>
    <p:sldId id="1808" r:id="rId72"/>
    <p:sldId id="1809" r:id="rId73"/>
    <p:sldId id="1810" r:id="rId74"/>
    <p:sldId id="1811" r:id="rId75"/>
    <p:sldId id="1812" r:id="rId76"/>
    <p:sldId id="1813" r:id="rId77"/>
    <p:sldId id="1814" r:id="rId78"/>
    <p:sldId id="1815" r:id="rId79"/>
    <p:sldId id="1816" r:id="rId80"/>
    <p:sldId id="1817" r:id="rId81"/>
    <p:sldId id="1750" r:id="rId82"/>
    <p:sldId id="1773" r:id="rId83"/>
    <p:sldId id="1819" r:id="rId84"/>
    <p:sldId id="1820" r:id="rId85"/>
    <p:sldId id="1821" r:id="rId86"/>
    <p:sldId id="1749" r:id="rId87"/>
    <p:sldId id="1822" r:id="rId88"/>
    <p:sldId id="1823" r:id="rId89"/>
    <p:sldId id="1824" r:id="rId90"/>
    <p:sldId id="1825" r:id="rId91"/>
    <p:sldId id="1826" r:id="rId92"/>
    <p:sldId id="1827" r:id="rId93"/>
    <p:sldId id="1828" r:id="rId94"/>
    <p:sldId id="1829" r:id="rId95"/>
    <p:sldId id="1830" r:id="rId96"/>
    <p:sldId id="1831" r:id="rId97"/>
    <p:sldId id="1832" r:id="rId98"/>
    <p:sldId id="1833" r:id="rId99"/>
    <p:sldId id="1835" r:id="rId100"/>
    <p:sldId id="1836" r:id="rId101"/>
    <p:sldId id="1837" r:id="rId102"/>
    <p:sldId id="1838" r:id="rId103"/>
    <p:sldId id="1839" r:id="rId104"/>
    <p:sldId id="1840" r:id="rId105"/>
    <p:sldId id="1841" r:id="rId106"/>
    <p:sldId id="1843" r:id="rId107"/>
    <p:sldId id="1844" r:id="rId108"/>
    <p:sldId id="1845" r:id="rId109"/>
    <p:sldId id="1846" r:id="rId110"/>
    <p:sldId id="1633" r:id="rId111"/>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49"/>
            <p14:sldId id="1818"/>
          </p14:sldIdLst>
        </p14:section>
        <p14:section name="Why the cloud?" id="{7863C747-087E-4A2D-B131-CABEF2B06BE5}">
          <p14:sldIdLst>
            <p14:sldId id="1775"/>
            <p14:sldId id="1776"/>
            <p14:sldId id="1774"/>
            <p14:sldId id="1655"/>
          </p14:sldIdLst>
        </p14:section>
        <p14:section name="About Microsoft Azure" id="{B2862A4A-788A-430D-85B9-F318FEE9D4AE}">
          <p14:sldIdLst>
            <p14:sldId id="1659"/>
            <p14:sldId id="1733"/>
            <p14:sldId id="1734"/>
            <p14:sldId id="1735"/>
            <p14:sldId id="1736"/>
            <p14:sldId id="1737"/>
            <p14:sldId id="1738"/>
            <p14:sldId id="1657"/>
            <p14:sldId id="1742"/>
            <p14:sldId id="1701"/>
            <p14:sldId id="1743"/>
            <p14:sldId id="1675"/>
            <p14:sldId id="1777"/>
            <p14:sldId id="1778"/>
            <p14:sldId id="1779"/>
            <p14:sldId id="1780"/>
            <p14:sldId id="1795"/>
            <p14:sldId id="1794"/>
            <p14:sldId id="1796"/>
            <p14:sldId id="1797"/>
            <p14:sldId id="1798"/>
            <p14:sldId id="1799"/>
            <p14:sldId id="1800"/>
            <p14:sldId id="1801"/>
            <p14:sldId id="1802"/>
            <p14:sldId id="1803"/>
            <p14:sldId id="1804"/>
            <p14:sldId id="1805"/>
            <p14:sldId id="1806"/>
            <p14:sldId id="1807"/>
            <p14:sldId id="1808"/>
            <p14:sldId id="1809"/>
            <p14:sldId id="1810"/>
            <p14:sldId id="1811"/>
            <p14:sldId id="1812"/>
            <p14:sldId id="1813"/>
            <p14:sldId id="1814"/>
            <p14:sldId id="1815"/>
            <p14:sldId id="1816"/>
            <p14:sldId id="1817"/>
            <p14:sldId id="1750"/>
            <p14:sldId id="1773"/>
            <p14:sldId id="1819"/>
            <p14:sldId id="1820"/>
            <p14:sldId id="1821"/>
            <p14:sldId id="1749"/>
            <p14:sldId id="1822"/>
            <p14:sldId id="1823"/>
            <p14:sldId id="1824"/>
            <p14:sldId id="1825"/>
            <p14:sldId id="1826"/>
            <p14:sldId id="1827"/>
            <p14:sldId id="1828"/>
            <p14:sldId id="1829"/>
            <p14:sldId id="1830"/>
            <p14:sldId id="1831"/>
            <p14:sldId id="1832"/>
            <p14:sldId id="1833"/>
            <p14:sldId id="1835"/>
            <p14:sldId id="1836"/>
            <p14:sldId id="1837"/>
            <p14:sldId id="1838"/>
            <p14:sldId id="1839"/>
            <p14:sldId id="1840"/>
            <p14:sldId id="1841"/>
            <p14:sldId id="1843"/>
            <p14:sldId id="1844"/>
            <p14:sldId id="1845"/>
            <p14:sldId id="1846"/>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6" autoAdjust="0"/>
    <p:restoredTop sz="69850" autoAdjust="0"/>
  </p:normalViewPr>
  <p:slideViewPr>
    <p:cSldViewPr>
      <p:cViewPr varScale="1">
        <p:scale>
          <a:sx n="64" d="100"/>
          <a:sy n="64" d="100"/>
        </p:scale>
        <p:origin x="1068" y="60"/>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theme" Target="theme/theme1.xml"/><Relationship Id="rId21" Type="http://schemas.openxmlformats.org/officeDocument/2006/relationships/slideMaster" Target="slideMasters/slideMaster18.xml"/><Relationship Id="rId42" Type="http://schemas.openxmlformats.org/officeDocument/2006/relationships/slide" Target="slides/slide7.xml"/><Relationship Id="rId47" Type="http://schemas.openxmlformats.org/officeDocument/2006/relationships/slide" Target="slides/slide12.xml"/><Relationship Id="rId63" Type="http://schemas.openxmlformats.org/officeDocument/2006/relationships/slide" Target="slides/slide28.xml"/><Relationship Id="rId68" Type="http://schemas.openxmlformats.org/officeDocument/2006/relationships/slide" Target="slides/slide33.xml"/><Relationship Id="rId84" Type="http://schemas.openxmlformats.org/officeDocument/2006/relationships/slide" Target="slides/slide49.xml"/><Relationship Id="rId89" Type="http://schemas.openxmlformats.org/officeDocument/2006/relationships/slide" Target="slides/slide54.xml"/><Relationship Id="rId112" Type="http://schemas.openxmlformats.org/officeDocument/2006/relationships/notesMaster" Target="notesMasters/notesMaster1.xml"/><Relationship Id="rId16" Type="http://schemas.openxmlformats.org/officeDocument/2006/relationships/slideMaster" Target="slideMasters/slideMaster13.xml"/><Relationship Id="rId107" Type="http://schemas.openxmlformats.org/officeDocument/2006/relationships/slide" Target="slides/slide72.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Master" Target="slideMasters/slideMaster29.xml"/><Relationship Id="rId37" Type="http://schemas.openxmlformats.org/officeDocument/2006/relationships/slide" Target="slides/slide2.xml"/><Relationship Id="rId40" Type="http://schemas.openxmlformats.org/officeDocument/2006/relationships/slide" Target="slides/slide5.xml"/><Relationship Id="rId45" Type="http://schemas.openxmlformats.org/officeDocument/2006/relationships/slide" Target="slides/slide10.xml"/><Relationship Id="rId53" Type="http://schemas.openxmlformats.org/officeDocument/2006/relationships/slide" Target="slides/slide18.xml"/><Relationship Id="rId58" Type="http://schemas.openxmlformats.org/officeDocument/2006/relationships/slide" Target="slides/slide23.xml"/><Relationship Id="rId66" Type="http://schemas.openxmlformats.org/officeDocument/2006/relationships/slide" Target="slides/slide31.xml"/><Relationship Id="rId74" Type="http://schemas.openxmlformats.org/officeDocument/2006/relationships/slide" Target="slides/slide39.xml"/><Relationship Id="rId79" Type="http://schemas.openxmlformats.org/officeDocument/2006/relationships/slide" Target="slides/slide44.xml"/><Relationship Id="rId87" Type="http://schemas.openxmlformats.org/officeDocument/2006/relationships/slide" Target="slides/slide52.xml"/><Relationship Id="rId102" Type="http://schemas.openxmlformats.org/officeDocument/2006/relationships/slide" Target="slides/slide67.xml"/><Relationship Id="rId110" Type="http://schemas.openxmlformats.org/officeDocument/2006/relationships/slide" Target="slides/slide75.xml"/><Relationship Id="rId115"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26.xml"/><Relationship Id="rId82" Type="http://schemas.openxmlformats.org/officeDocument/2006/relationships/slide" Target="slides/slide47.xml"/><Relationship Id="rId90" Type="http://schemas.openxmlformats.org/officeDocument/2006/relationships/slide" Target="slides/slide55.xml"/><Relationship Id="rId95" Type="http://schemas.openxmlformats.org/officeDocument/2006/relationships/slide" Target="slides/slide60.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43" Type="http://schemas.openxmlformats.org/officeDocument/2006/relationships/slide" Target="slides/slide8.xml"/><Relationship Id="rId48" Type="http://schemas.openxmlformats.org/officeDocument/2006/relationships/slide" Target="slides/slide13.xml"/><Relationship Id="rId56" Type="http://schemas.openxmlformats.org/officeDocument/2006/relationships/slide" Target="slides/slide21.xml"/><Relationship Id="rId64" Type="http://schemas.openxmlformats.org/officeDocument/2006/relationships/slide" Target="slides/slide29.xml"/><Relationship Id="rId69" Type="http://schemas.openxmlformats.org/officeDocument/2006/relationships/slide" Target="slides/slide34.xml"/><Relationship Id="rId77" Type="http://schemas.openxmlformats.org/officeDocument/2006/relationships/slide" Target="slides/slide42.xml"/><Relationship Id="rId100" Type="http://schemas.openxmlformats.org/officeDocument/2006/relationships/slide" Target="slides/slide65.xml"/><Relationship Id="rId105" Type="http://schemas.openxmlformats.org/officeDocument/2006/relationships/slide" Target="slides/slide70.xml"/><Relationship Id="rId113" Type="http://schemas.openxmlformats.org/officeDocument/2006/relationships/handoutMaster" Target="handoutMasters/handoutMaster1.xml"/><Relationship Id="rId118"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16.xml"/><Relationship Id="rId72" Type="http://schemas.openxmlformats.org/officeDocument/2006/relationships/slide" Target="slides/slide37.xml"/><Relationship Id="rId80" Type="http://schemas.openxmlformats.org/officeDocument/2006/relationships/slide" Target="slides/slide45.xml"/><Relationship Id="rId85" Type="http://schemas.openxmlformats.org/officeDocument/2006/relationships/slide" Target="slides/slide50.xml"/><Relationship Id="rId93" Type="http://schemas.openxmlformats.org/officeDocument/2006/relationships/slide" Target="slides/slide58.xml"/><Relationship Id="rId98" Type="http://schemas.openxmlformats.org/officeDocument/2006/relationships/slide" Target="slides/slide6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Master" Target="slideMasters/slideMaster30.xml"/><Relationship Id="rId38" Type="http://schemas.openxmlformats.org/officeDocument/2006/relationships/slide" Target="slides/slide3.xml"/><Relationship Id="rId46" Type="http://schemas.openxmlformats.org/officeDocument/2006/relationships/slide" Target="slides/slide11.xml"/><Relationship Id="rId59" Type="http://schemas.openxmlformats.org/officeDocument/2006/relationships/slide" Target="slides/slide24.xml"/><Relationship Id="rId67" Type="http://schemas.openxmlformats.org/officeDocument/2006/relationships/slide" Target="slides/slide32.xml"/><Relationship Id="rId103" Type="http://schemas.openxmlformats.org/officeDocument/2006/relationships/slide" Target="slides/slide68.xml"/><Relationship Id="rId108" Type="http://schemas.openxmlformats.org/officeDocument/2006/relationships/slide" Target="slides/slide73.xml"/><Relationship Id="rId116" Type="http://schemas.openxmlformats.org/officeDocument/2006/relationships/viewProps" Target="viewProps.xml"/><Relationship Id="rId20" Type="http://schemas.openxmlformats.org/officeDocument/2006/relationships/slideMaster" Target="slideMasters/slideMaster17.xml"/><Relationship Id="rId41" Type="http://schemas.openxmlformats.org/officeDocument/2006/relationships/slide" Target="slides/slide6.xml"/><Relationship Id="rId54" Type="http://schemas.openxmlformats.org/officeDocument/2006/relationships/slide" Target="slides/slide19.xml"/><Relationship Id="rId62" Type="http://schemas.openxmlformats.org/officeDocument/2006/relationships/slide" Target="slides/slide27.xml"/><Relationship Id="rId70" Type="http://schemas.openxmlformats.org/officeDocument/2006/relationships/slide" Target="slides/slide35.xml"/><Relationship Id="rId75" Type="http://schemas.openxmlformats.org/officeDocument/2006/relationships/slide" Target="slides/slide40.xml"/><Relationship Id="rId83" Type="http://schemas.openxmlformats.org/officeDocument/2006/relationships/slide" Target="slides/slide48.xml"/><Relationship Id="rId88" Type="http://schemas.openxmlformats.org/officeDocument/2006/relationships/slide" Target="slides/slide53.xml"/><Relationship Id="rId91" Type="http://schemas.openxmlformats.org/officeDocument/2006/relationships/slide" Target="slides/slide56.xml"/><Relationship Id="rId96" Type="http://schemas.openxmlformats.org/officeDocument/2006/relationships/slide" Target="slides/slide61.xml"/><Relationship Id="rId111"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slide" Target="slides/slide22.xml"/><Relationship Id="rId106" Type="http://schemas.openxmlformats.org/officeDocument/2006/relationships/slide" Target="slides/slide71.xml"/><Relationship Id="rId114"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44" Type="http://schemas.openxmlformats.org/officeDocument/2006/relationships/slide" Target="slides/slide9.xml"/><Relationship Id="rId52" Type="http://schemas.openxmlformats.org/officeDocument/2006/relationships/slide" Target="slides/slide17.xml"/><Relationship Id="rId60" Type="http://schemas.openxmlformats.org/officeDocument/2006/relationships/slide" Target="slides/slide25.xml"/><Relationship Id="rId65" Type="http://schemas.openxmlformats.org/officeDocument/2006/relationships/slide" Target="slides/slide30.xml"/><Relationship Id="rId73" Type="http://schemas.openxmlformats.org/officeDocument/2006/relationships/slide" Target="slides/slide38.xml"/><Relationship Id="rId78" Type="http://schemas.openxmlformats.org/officeDocument/2006/relationships/slide" Target="slides/slide43.xml"/><Relationship Id="rId81" Type="http://schemas.openxmlformats.org/officeDocument/2006/relationships/slide" Target="slides/slide46.xml"/><Relationship Id="rId86" Type="http://schemas.openxmlformats.org/officeDocument/2006/relationships/slide" Target="slides/slide51.xml"/><Relationship Id="rId94" Type="http://schemas.openxmlformats.org/officeDocument/2006/relationships/slide" Target="slides/slide59.xml"/><Relationship Id="rId99" Type="http://schemas.openxmlformats.org/officeDocument/2006/relationships/slide" Target="slides/slide64.xml"/><Relationship Id="rId101" Type="http://schemas.openxmlformats.org/officeDocument/2006/relationships/slide" Target="slides/slide66.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4.xml"/><Relationship Id="rId109" Type="http://schemas.openxmlformats.org/officeDocument/2006/relationships/slide" Target="slides/slide74.xml"/><Relationship Id="rId34" Type="http://schemas.openxmlformats.org/officeDocument/2006/relationships/slideMaster" Target="slideMasters/slideMaster31.xml"/><Relationship Id="rId50" Type="http://schemas.openxmlformats.org/officeDocument/2006/relationships/slide" Target="slides/slide15.xml"/><Relationship Id="rId55" Type="http://schemas.openxmlformats.org/officeDocument/2006/relationships/slide" Target="slides/slide20.xml"/><Relationship Id="rId76" Type="http://schemas.openxmlformats.org/officeDocument/2006/relationships/slide" Target="slides/slide41.xml"/><Relationship Id="rId97" Type="http://schemas.openxmlformats.org/officeDocument/2006/relationships/slide" Target="slides/slide62.xml"/><Relationship Id="rId104"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36.xml"/><Relationship Id="rId92"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Master" Target="slideMasters/slideMaster26.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6-03-24T12:20:16.863" idx="1">
    <p:pos x="10" y="10"/>
    <p:text>Talk about dynamic compute + input/output bindings</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5/26/2016 8:21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5/26/2016 8:21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develop-deploy-streaming-jobs/" TargetMode="External"/><Relationship Id="rId7" Type="http://schemas.openxmlformats.org/officeDocument/2006/relationships/hyperlink" Target="https://go.microsoft.com/fwlink/?linkid=525005&amp;clcid=0x409"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hortonworks.com/hdp/" TargetMode="External"/><Relationship Id="rId5" Type="http://schemas.openxmlformats.org/officeDocument/2006/relationships/hyperlink" Target="https://go.microsoft.com/fwlink/?linkid=619287&amp;clcid=0x409" TargetMode="External"/><Relationship Id="rId4" Type="http://schemas.openxmlformats.org/officeDocument/2006/relationships/hyperlink" Target="https://azure.microsoft.com/en-us/documentation/articles/hdinsight-develop-deploy-java-mapreduc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5/26/2016 8:21 AM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8:21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99361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5/26/2016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5842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0" dirty="0">
                <a:gradFill>
                  <a:gsLst>
                    <a:gs pos="2917">
                      <a:schemeClr val="tx1"/>
                    </a:gs>
                    <a:gs pos="30000">
                      <a:schemeClr val="tx1"/>
                    </a:gs>
                  </a:gsLst>
                  <a:lin ang="5400000" scaled="0"/>
                </a:gradFill>
              </a:rPr>
              <a:t>What are the key things to call out on agility here? Ease of use?</a:t>
            </a:r>
          </a:p>
          <a:p>
            <a:endParaRPr lang="en-US" sz="1200" b="0" baseline="0" dirty="0">
              <a:latin typeface="Segoe UI Light" panose="020B0502040204020203" pitchFamily="34" charset="0"/>
            </a:endParaRP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a:p>
            <a:pPr marL="285750" indent="-285750">
              <a:buFont typeface="Arial" panose="020B0604020202020204" pitchFamily="34" charset="0"/>
              <a:buChar char="•"/>
            </a:pPr>
            <a:endParaRPr lang="en-US" baseline="0" dirty="0"/>
          </a:p>
          <a:p>
            <a:pPr>
              <a:defRPr/>
            </a:pPr>
            <a:r>
              <a:rPr lang="en-US" sz="1200" kern="1200" dirty="0">
                <a:solidFill>
                  <a:schemeClr val="tx1"/>
                </a:solidFill>
                <a:effectLst/>
                <a:latin typeface="+mn-lt"/>
                <a:ea typeface="+mn-ea"/>
                <a:cs typeface="+mn-cs"/>
              </a:rPr>
              <a:t>App Service is the preferred option for building web or mobile applications because it provides the productivity, scale, performance, and deployment options for most requirements. Use App Service when you want to focus on building unique differentiation for your app and need the infrastructure to just work. Additionally, it’s great for building an API layer which can be exposed to customers, partners and employees securely using the related API Management service. You can use App Service in conjunction with the many other Azure services (</a:t>
            </a:r>
            <a:r>
              <a:rPr lang="en-US" sz="1200" kern="1200" dirty="0" err="1">
                <a:solidFill>
                  <a:schemeClr val="tx1"/>
                </a:solidFill>
                <a:effectLst/>
                <a:latin typeface="+mn-lt"/>
                <a:ea typeface="+mn-ea"/>
                <a:cs typeface="+mn-cs"/>
              </a:rPr>
              <a:t>Redis</a:t>
            </a:r>
            <a:r>
              <a:rPr lang="en-US" sz="1200" kern="1200" dirty="0">
                <a:solidFill>
                  <a:schemeClr val="tx1"/>
                </a:solidFill>
                <a:effectLst/>
                <a:latin typeface="+mn-lt"/>
                <a:ea typeface="+mn-ea"/>
                <a:cs typeface="+mn-cs"/>
              </a:rPr>
              <a:t> Cache or Azure Traffic Manager for instance) to build and deploy powerful apps quickly. </a:t>
            </a:r>
            <a:endParaRPr lang="en-US" dirty="0"/>
          </a:p>
          <a:p>
            <a:r>
              <a:rPr lang="en-US" dirty="0"/>
              <a:t>Perhaps mention </a:t>
            </a:r>
            <a:r>
              <a:rPr lang="en-US" dirty="0" err="1"/>
              <a:t>Yochay’s</a:t>
            </a:r>
            <a:r>
              <a:rPr lang="en-US" dirty="0"/>
              <a:t> session</a:t>
            </a:r>
            <a:r>
              <a:rPr lang="en-US" baseline="0" dirty="0"/>
              <a:t> on Friday </a:t>
            </a: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base" latinLnBrk="0" hangingPunct="1">
              <a:lnSpc>
                <a:spcPct val="100000"/>
              </a:lnSpc>
              <a:spcBef>
                <a:spcPct val="0"/>
              </a:spcBef>
              <a:spcAft>
                <a:spcPct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S PGothic" panose="020B0600070205080204" pitchFamily="34" charset="-128"/>
                <a:cs typeface="+mn-cs"/>
              </a:rPr>
              <a:pPr marL="0" marR="0" lvl="0" indent="0" algn="r" defTabSz="932688"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S PGothic" panose="020B0600070205080204" pitchFamily="34" charset="-128"/>
              <a:cs typeface="+mn-cs"/>
            </a:endParaRPr>
          </a:p>
        </p:txBody>
      </p:sp>
    </p:spTree>
    <p:extLst>
      <p:ext uri="{BB962C8B-B14F-4D97-AF65-F5344CB8AC3E}">
        <p14:creationId xmlns:p14="http://schemas.microsoft.com/office/powerpoint/2010/main" val="265937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a:solidFill>
                  <a:schemeClr val="tx1"/>
                </a:solidFill>
                <a:effectLst/>
                <a:latin typeface="+mn-lt"/>
                <a:ea typeface="+mn-ea"/>
                <a:cs typeface="+mn-cs"/>
              </a:rPr>
              <a:t>Azure Functions has now entered public preview. Azure Functions offers a </a:t>
            </a:r>
            <a:r>
              <a:rPr lang="en-US" sz="1200" kern="1200" dirty="0" err="1">
                <a:solidFill>
                  <a:schemeClr val="tx1"/>
                </a:solidFill>
                <a:effectLst/>
                <a:latin typeface="+mn-lt"/>
                <a:ea typeface="+mn-ea"/>
                <a:cs typeface="+mn-cs"/>
              </a:rPr>
              <a:t>serverless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microcompute</a:t>
            </a:r>
            <a:r>
              <a:rPr lang="en-US" sz="1200" kern="1200" dirty="0">
                <a:solidFill>
                  <a:schemeClr val="tx1"/>
                </a:solidFill>
                <a:effectLst/>
                <a:latin typeface="+mn-lt"/>
                <a:ea typeface="+mn-ea"/>
                <a:cs typeface="+mn-cs"/>
              </a:rPr>
              <a:t>, event-driven service with full Azure platform integration that extends the existing Azure application platform with capabilities to implement code triggered by events occurring in other Azure services, SaaS products, and on-premises systems:</a:t>
            </a:r>
          </a:p>
          <a:p>
            <a:pPr lvl="0" rtl="0"/>
            <a:r>
              <a:rPr lang="en-US" sz="1200" b="1" i="0" kern="1200" dirty="0">
                <a:solidFill>
                  <a:schemeClr val="tx1"/>
                </a:solidFill>
                <a:effectLst/>
                <a:latin typeface="+mn-lt"/>
                <a:ea typeface="+mn-ea"/>
                <a:cs typeface="+mn-cs"/>
              </a:rPr>
              <a:t>Respond to any event: </a:t>
            </a:r>
            <a:r>
              <a:rPr lang="en-US" sz="1200" b="0" i="0" kern="1200" dirty="0">
                <a:solidFill>
                  <a:schemeClr val="tx1"/>
                </a:solidFill>
                <a:effectLst/>
                <a:latin typeface="+mn-lt"/>
                <a:ea typeface="+mn-ea"/>
                <a:cs typeface="+mn-cs"/>
              </a:rPr>
              <a:t>Azure Functions extends Azure’s market leading PaaS platform, extending the existing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infrastructure to let developers easily implement code that reacts to events generated from across the breadth of Azure. Whether you want to respond to changes in Azure storage containers, events emitted in SaaS products that support Web Hooks, or by calls to an HTTP endpoint. They're all easy to set up and require minimal configuration. </a:t>
            </a:r>
          </a:p>
          <a:p>
            <a:pPr lvl="0" rtl="0"/>
            <a:r>
              <a:rPr lang="en-US" sz="1200" b="1" i="0" kern="1200" dirty="0">
                <a:solidFill>
                  <a:schemeClr val="tx1"/>
                </a:solidFill>
                <a:effectLst/>
                <a:latin typeface="+mn-lt"/>
                <a:ea typeface="+mn-ea"/>
                <a:cs typeface="+mn-cs"/>
              </a:rPr>
              <a:t>Develop your way: </a:t>
            </a:r>
            <a:r>
              <a:rPr lang="en-US" sz="1200" i="0" kern="1200" dirty="0">
                <a:solidFill>
                  <a:schemeClr val="tx1"/>
                </a:solidFill>
                <a:effectLst/>
                <a:latin typeface="+mn-lt"/>
                <a:ea typeface="+mn-ea"/>
                <a:cs typeface="+mn-cs"/>
              </a:rPr>
              <a:t>Implement events in a variety of languages (JavaScript, C#, Python and PHP), as well as scripting options like Bash, Batch, and PowerShell, using an intuitive web based user experience or upload and trigger pre-compiled executables built in the development tool of your choice.</a:t>
            </a:r>
            <a:r>
              <a:rPr lang="en-US" sz="1200" b="1" i="0" kern="1200" dirty="0">
                <a:solidFill>
                  <a:schemeClr val="tx1"/>
                </a:solidFill>
                <a:effectLst/>
                <a:latin typeface="+mn-lt"/>
                <a:ea typeface="+mn-ea"/>
                <a:cs typeface="+mn-cs"/>
              </a:rPr>
              <a:t> </a:t>
            </a:r>
            <a:endParaRPr lang="en-US" sz="1200" i="0" kern="1200" dirty="0">
              <a:solidFill>
                <a:schemeClr val="tx1"/>
              </a:solidFill>
              <a:effectLst/>
              <a:latin typeface="+mn-lt"/>
              <a:ea typeface="+mn-ea"/>
              <a:cs typeface="+mn-cs"/>
            </a:endParaRPr>
          </a:p>
          <a:p>
            <a:pPr lvl="0" rtl="0"/>
            <a:r>
              <a:rPr lang="en-US" sz="1200" b="1" i="0" kern="1200" dirty="0">
                <a:solidFill>
                  <a:schemeClr val="tx1"/>
                </a:solidFill>
                <a:effectLst/>
                <a:latin typeface="+mn-lt"/>
                <a:ea typeface="+mn-ea"/>
                <a:cs typeface="+mn-cs"/>
              </a:rPr>
              <a:t>Integrated DevOps:</a:t>
            </a:r>
            <a:r>
              <a:rPr lang="en-US" sz="1200" i="0" kern="1200" dirty="0">
                <a:solidFill>
                  <a:schemeClr val="tx1"/>
                </a:solidFill>
                <a:effectLst/>
                <a:latin typeface="+mn-lt"/>
                <a:ea typeface="+mn-ea"/>
                <a:cs typeface="+mn-cs"/>
              </a:rPr>
              <a:t> Quickly and easily iterate on your Azure Functions with continuous deployment using Visual Studio Team Services, GitHub or </a:t>
            </a:r>
            <a:r>
              <a:rPr lang="en-US" sz="1200" i="0" kern="1200" dirty="0" err="1">
                <a:solidFill>
                  <a:schemeClr val="tx1"/>
                </a:solidFill>
                <a:effectLst/>
                <a:latin typeface="+mn-lt"/>
                <a:ea typeface="+mn-ea"/>
                <a:cs typeface="+mn-cs"/>
              </a:rPr>
              <a:t>BitBucket</a:t>
            </a:r>
            <a:r>
              <a:rPr lang="en-US" sz="1200" i="0" kern="1200" dirty="0">
                <a:solidFill>
                  <a:schemeClr val="tx1"/>
                </a:solidFill>
                <a:effectLst/>
                <a:latin typeface="+mn-lt"/>
                <a:ea typeface="+mn-ea"/>
                <a:cs typeface="+mn-cs"/>
              </a:rPr>
              <a:t>. Monitor and troubleshoot your Azure Functions using the embedded logging environment.</a:t>
            </a:r>
          </a:p>
          <a:p>
            <a:pPr lvl="0" rtl="0"/>
            <a:r>
              <a:rPr lang="en-US" sz="1200" b="1" i="0" kern="1200" dirty="0">
                <a:solidFill>
                  <a:schemeClr val="tx1"/>
                </a:solidFill>
                <a:effectLst/>
                <a:latin typeface="+mn-lt"/>
                <a:ea typeface="+mn-ea"/>
                <a:cs typeface="+mn-cs"/>
              </a:rPr>
              <a:t>Pay for what you use: </a:t>
            </a:r>
            <a:r>
              <a:rPr lang="en-US" sz="1200" i="0" kern="1200" dirty="0">
                <a:solidFill>
                  <a:schemeClr val="tx1"/>
                </a:solidFill>
                <a:effectLst/>
                <a:latin typeface="+mn-lt"/>
                <a:ea typeface="+mn-ea"/>
                <a:cs typeface="+mn-cs"/>
              </a:rPr>
              <a:t>With Azure Functions you will only be charged for the time your code is running. When an Azure Function is invoked it will be provided with as many resources as it needs to execute only for as long as it is executing.</a:t>
            </a:r>
          </a:p>
          <a:p>
            <a:pPr lvl="0" rtl="0"/>
            <a:r>
              <a:rPr lang="en-US" sz="1200" b="1" i="0" kern="1200" dirty="0">
                <a:solidFill>
                  <a:schemeClr val="tx1"/>
                </a:solidFill>
                <a:effectLst/>
                <a:latin typeface="+mn-lt"/>
                <a:ea typeface="+mn-ea"/>
                <a:cs typeface="+mn-cs"/>
              </a:rPr>
              <a:t>Built for the Enterprise:</a:t>
            </a:r>
            <a:r>
              <a:rPr lang="en-US" sz="1200" i="0" kern="1200" dirty="0">
                <a:solidFill>
                  <a:schemeClr val="tx1"/>
                </a:solidFill>
                <a:effectLst/>
                <a:latin typeface="+mn-lt"/>
                <a:ea typeface="+mn-ea"/>
                <a:cs typeface="+mn-cs"/>
              </a:rPr>
              <a:t> Invoke your functions when events occur in internal APIs or business systems, then output the results to your on-premises databases or business solutions. Make your Azure Functions truly secure by hosting them on an App Service Environment that can be configured to be addressable only from internal networks.</a:t>
            </a:r>
          </a:p>
          <a:p>
            <a:pPr lvl="0" rtl="0"/>
            <a:r>
              <a:rPr lang="en-US" sz="1200" b="1" i="0" kern="1200" dirty="0">
                <a:solidFill>
                  <a:schemeClr val="tx1"/>
                </a:solidFill>
                <a:effectLst/>
                <a:latin typeface="+mn-lt"/>
                <a:ea typeface="+mn-ea"/>
                <a:cs typeface="+mn-cs"/>
              </a:rPr>
              <a:t>Fully open-source, </a:t>
            </a:r>
            <a:r>
              <a:rPr lang="en-US" sz="1200" b="0" i="0" kern="1200" dirty="0">
                <a:solidFill>
                  <a:schemeClr val="tx1"/>
                </a:solidFill>
                <a:effectLst/>
                <a:latin typeface="+mn-lt"/>
                <a:ea typeface="+mn-ea"/>
                <a:cs typeface="+mn-cs"/>
              </a:rPr>
              <a:t>based upon the Kudu project and with an open source SDK and open source portal experience.</a:t>
            </a:r>
          </a:p>
          <a:p>
            <a:r>
              <a:rPr lang="en-US" dirty="0">
                <a:effectLst/>
              </a:rPr>
              <a:t>Events happen, all the time.  Users browse your website, data is uploaded/downloaded or moved, messages are sent and received. All across the IT landscape actions are creating events, but are you taking full advantage of them? Imagine if you could react to events happening across your app portfolio in real time, what would you do? Maybe a photo gets saved to some storage area, the act of the photo being saved generates an event that could be intercepted to start a process to check the photo for interesting data. It wouldn’t matter how the photo was saved, it just matters that it was. Azure Functions extends Azure’s application platform by offering </a:t>
            </a:r>
            <a:r>
              <a:rPr lang="en-US" dirty="0" err="1">
                <a:effectLst/>
              </a:rPr>
              <a:t>serverless</a:t>
            </a:r>
            <a:r>
              <a:rPr lang="en-US" dirty="0">
                <a:effectLst/>
              </a:rPr>
              <a:t> compute for event-driven solutions. Azure Functions lets developers easily handle tasks that respond to events common in web and mobile applications, </a:t>
            </a:r>
            <a:r>
              <a:rPr lang="en-US" dirty="0" err="1">
                <a:effectLst/>
              </a:rPr>
              <a:t>IoT</a:t>
            </a:r>
            <a:r>
              <a:rPr lang="en-US" dirty="0">
                <a:effectLst/>
              </a:rPr>
              <a:t> and big data scenarios. Azure Functions works with Azure and third party services, automatically scales out to meet demand and only charges for the time your function runs. With an open source runtime, developers will be able host Functions anywhere - on Azure, in your datacenter or on other clouds. Azure Functions allows developers to program functions in JavaScript, C#, Python and PHP or scripting options such as Bash, Batch, and PowerShell using either an intuitive, web-based development environment that allows you to develop directly against your function or by uploading pre-compiled function written in the development tool of your choice. Pre built </a:t>
            </a:r>
            <a:r>
              <a:rPr lang="en-US" dirty="0" err="1">
                <a:effectLst/>
              </a:rPr>
              <a:t>Input/Output</a:t>
            </a:r>
            <a:r>
              <a:rPr lang="en-US" dirty="0">
                <a:effectLst/>
              </a:rPr>
              <a:t> bindings provide a means of pulling or pushing data to many of the most common Azure 3rd party services, saving developers from having to build these bindings themselves. However, the open source nature of Azure Functions allows you to build your own bindings for services not already supported.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3572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5/26/2016 8:26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016885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8:26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78251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6820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5/26/2016 8:26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4244619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8:26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84169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a:t>So in a nut</a:t>
            </a:r>
            <a:r>
              <a:rPr lang="en-US" sz="900" baseline="0" dirty="0"/>
              <a:t>shell Cloud is all about:</a:t>
            </a:r>
            <a:endParaRPr lang="en-US" sz="900" dirty="0"/>
          </a:p>
          <a:p>
            <a:pPr>
              <a:spcBef>
                <a:spcPts val="1799"/>
              </a:spcBef>
            </a:pPr>
            <a:r>
              <a:rPr lang="en-US" sz="900" dirty="0"/>
              <a:t>Speed - Rapidly setup environments to drive business priorities</a:t>
            </a:r>
          </a:p>
          <a:p>
            <a:pPr>
              <a:spcBef>
                <a:spcPts val="1799"/>
              </a:spcBef>
            </a:pPr>
            <a:r>
              <a:rPr lang="en-US" sz="900" dirty="0"/>
              <a:t>Scale - Scale to meet peak demands </a:t>
            </a:r>
          </a:p>
          <a:p>
            <a:pPr>
              <a:spcBef>
                <a:spcPts val="1799"/>
              </a:spcBef>
            </a:pPr>
            <a:r>
              <a:rPr lang="en-US" sz="900" dirty="0"/>
              <a:t>Economics - Increase daily activities, efficiency and reduced cost.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78512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8:26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28332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8:26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38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8:26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83541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Microsoft Azure</a:t>
            </a:r>
            <a:r>
              <a:rPr lang="sv-SE" baseline="0" dirty="0"/>
              <a:t> SQL Database the PaaS service!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55918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Show Microsoft’ continuous Private to Public Cloud Offering</a:t>
            </a:r>
            <a:r>
              <a:rPr lang="en-US" baseline="0" dirty="0">
                <a:effectLst/>
                <a:latin typeface="Segoe UI" panose="020B0502040204020203" pitchFamily="34" charset="0"/>
              </a:rPr>
              <a:t>, but this presentation will focus on Microsoft’s relational database </a:t>
            </a:r>
            <a:r>
              <a:rPr lang="en-US" baseline="0" dirty="0" err="1">
                <a:effectLst/>
                <a:latin typeface="Segoe UI" panose="020B0502040204020203" pitchFamily="34" charset="0"/>
              </a:rPr>
              <a:t>PaaS</a:t>
            </a:r>
            <a:r>
              <a:rPr lang="en-US" baseline="0" dirty="0">
                <a:effectLst/>
                <a:latin typeface="Segoe UI" panose="020B0502040204020203" pitchFamily="34" charset="0"/>
              </a:rPr>
              <a:t> offering.</a:t>
            </a:r>
            <a:endParaRPr lang="en-US" dirty="0">
              <a:effectLst/>
            </a:endParaRPr>
          </a:p>
          <a:p>
            <a:pPr rtl="0"/>
            <a:r>
              <a:rPr lang="en-US" b="1" dirty="0">
                <a:effectLst/>
                <a:latin typeface="Segoe UI" panose="020B0502040204020203" pitchFamily="34" charset="0"/>
              </a:rPr>
              <a:t>Transition:</a:t>
            </a:r>
            <a:endParaRPr lang="en-US" dirty="0">
              <a:effectLst/>
            </a:endParaRPr>
          </a:p>
          <a:p>
            <a:pPr>
              <a:spcBef>
                <a:spcPct val="0"/>
              </a:spcBef>
            </a:pPr>
            <a:r>
              <a:rPr lang="en-US" dirty="0"/>
              <a:t>Microsoft provides a</a:t>
            </a:r>
            <a:r>
              <a:rPr lang="en-US" baseline="0" dirty="0"/>
              <a:t> continuous solution from private cloud to the public cloud. No matter where you are on your technology roadmap we have a solution to fit your needs. </a:t>
            </a:r>
          </a:p>
          <a:p>
            <a:pPr>
              <a:spcBef>
                <a:spcPct val="0"/>
              </a:spcBef>
            </a:pPr>
            <a:r>
              <a:rPr lang="en-US" baseline="0" dirty="0"/>
              <a:t>We are a trusted advisor and platform in the traditional enterprise and ISV space with new </a:t>
            </a:r>
            <a:r>
              <a:rPr lang="en-US" baseline="0" dirty="0" err="1"/>
              <a:t>IaaS</a:t>
            </a:r>
            <a:r>
              <a:rPr lang="en-US" baseline="0" dirty="0"/>
              <a:t> offerings that making it easier to bring this same level of trust and ease of use to the public cloud. </a:t>
            </a:r>
            <a:r>
              <a:rPr lang="en-US" sz="800" b="1" baseline="0" dirty="0"/>
              <a:t>However, Microsoft Azure SQL Database extends SQL Server capabilities to the cloud by offering SQL Server as a relational database service.</a:t>
            </a:r>
            <a:endParaRPr lang="en-US" sz="800" dirty="0">
              <a:effectLst/>
            </a:endParaRPr>
          </a:p>
          <a:p>
            <a:pPr rtl="0"/>
            <a:r>
              <a:rPr lang="en-US" sz="1000" b="1" dirty="0">
                <a:effectLst/>
                <a:latin typeface="Segoe UI" panose="020B0502040204020203" pitchFamily="34" charset="0"/>
              </a:rPr>
              <a:t>Speaking Points:</a:t>
            </a:r>
            <a:endParaRPr lang="en-US" sz="1000" dirty="0">
              <a:effectLst/>
            </a:endParaRPr>
          </a:p>
          <a:p>
            <a:pPr rtl="0"/>
            <a:r>
              <a:rPr lang="en-US" dirty="0">
                <a:effectLst/>
                <a:latin typeface="Segoe UI" panose="020B0502040204020203" pitchFamily="34" charset="0"/>
              </a:rPr>
              <a:t>SQL</a:t>
            </a:r>
            <a:r>
              <a:rPr lang="en-US" baseline="0" dirty="0">
                <a:effectLst/>
                <a:latin typeface="Segoe UI" panose="020B0502040204020203" pitchFamily="34" charset="0"/>
              </a:rPr>
              <a:t> Database provides SQL Server as a relational service.</a:t>
            </a:r>
            <a:endParaRPr lang="en-US" dirty="0">
              <a:effectLst/>
            </a:endParaRPr>
          </a:p>
          <a:p>
            <a:pPr rtl="0"/>
            <a:endParaRPr lang="en-US" dirty="0">
              <a:effectLs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66691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F743D80-E441-4DE6-AD4D-A3326A9B767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352720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that</a:t>
            </a:r>
            <a:r>
              <a:rPr lang="en-US" baseline="0" dirty="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The key to understanding SQL Database</a:t>
            </a:r>
            <a:r>
              <a:rPr lang="en-US" baseline="0" dirty="0">
                <a:effectLst/>
                <a:latin typeface="Segoe UI" panose="020B0502040204020203" pitchFamily="34" charset="0"/>
              </a:rPr>
              <a:t> is understanding while SQL Database is SQL Server, we do not interact with them in the same physical manner.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In an on-premises</a:t>
            </a:r>
            <a:r>
              <a:rPr lang="en-US" baseline="0" dirty="0">
                <a:effectLst/>
                <a:latin typeface="Segoe UI" panose="020B0502040204020203" pitchFamily="34" charset="0"/>
              </a:rPr>
              <a:t> environment, we typically have physical access to the actual </a:t>
            </a:r>
            <a:r>
              <a:rPr lang="en-US" dirty="0">
                <a:effectLst/>
                <a:latin typeface="Segoe UI" panose="020B0502040204020203" pitchFamily="34" charset="0"/>
              </a:rPr>
              <a:t>SQL Server </a:t>
            </a:r>
            <a:r>
              <a:rPr lang="en-US" dirty="0" err="1">
                <a:effectLst/>
                <a:latin typeface="Segoe UI" panose="020B0502040204020203" pitchFamily="34" charset="0"/>
              </a:rPr>
              <a:t>server</a:t>
            </a:r>
            <a:r>
              <a:rPr lang="en-US" dirty="0">
                <a:effectLst/>
                <a:latin typeface="Segoe UI" panose="020B0502040204020203" pitchFamily="34" charset="0"/>
              </a:rPr>
              <a:t>.</a:t>
            </a:r>
            <a:endParaRPr lang="en-US" dirty="0">
              <a:effectLst/>
            </a:endParaRPr>
          </a:p>
          <a:p>
            <a:pPr rtl="0"/>
            <a:r>
              <a:rPr lang="en-US" dirty="0">
                <a:effectLst/>
                <a:latin typeface="Segoe UI" panose="020B0502040204020203" pitchFamily="34" charset="0"/>
              </a:rPr>
              <a:t>In</a:t>
            </a:r>
            <a:r>
              <a:rPr lang="en-US" baseline="0" dirty="0">
                <a:effectLst/>
                <a:latin typeface="Segoe UI" panose="020B0502040204020203" pitchFamily="34" charset="0"/>
              </a:rPr>
              <a:t> Microsoft Azure, we do not have physical access to the actual server.</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It is</a:t>
            </a:r>
            <a:r>
              <a:rPr lang="en-US" baseline="0" dirty="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4687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18024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effectLst/>
                <a:latin typeface="Segoe UI" panose="020B0502040204020203" pitchFamily="34" charset="0"/>
              </a:rPr>
              <a:t>Slide Objectives:</a:t>
            </a:r>
            <a:endParaRPr lang="en-US" dirty="0">
              <a:effectLst/>
            </a:endParaRPr>
          </a:p>
          <a:p>
            <a:pPr rtl="0"/>
            <a:r>
              <a:rPr lang="en-US" dirty="0">
                <a:effectLst/>
                <a:latin typeface="Segoe UI" panose="020B0502040204020203" pitchFamily="34" charset="0"/>
              </a:rPr>
              <a:t>Understand the overall</a:t>
            </a:r>
            <a:r>
              <a:rPr lang="en-US" baseline="0" dirty="0">
                <a:effectLst/>
                <a:latin typeface="Segoe UI" panose="020B0502040204020203" pitchFamily="34" charset="0"/>
              </a:rPr>
              <a:t> concepts and benefits of SQL Database</a:t>
            </a:r>
            <a:endParaRPr lang="en-US" dirty="0">
              <a:effectLst/>
            </a:endParaRPr>
          </a:p>
          <a:p>
            <a:pPr rtl="0"/>
            <a:r>
              <a:rPr lang="en-US" b="1" dirty="0">
                <a:effectLst/>
                <a:latin typeface="Segoe UI" panose="020B0502040204020203" pitchFamily="34" charset="0"/>
              </a:rPr>
              <a:t>Transition:</a:t>
            </a:r>
            <a:endParaRPr lang="en-US" dirty="0">
              <a:effectLst/>
            </a:endParaRPr>
          </a:p>
          <a:p>
            <a:pPr rtl="0"/>
            <a:r>
              <a:rPr lang="en-US" dirty="0">
                <a:effectLst/>
                <a:latin typeface="Segoe UI" panose="020B0502040204020203" pitchFamily="34" charset="0"/>
              </a:rPr>
              <a:t>Let’s clear up</a:t>
            </a:r>
            <a:r>
              <a:rPr lang="en-US" baseline="0" dirty="0">
                <a:effectLst/>
                <a:latin typeface="Segoe UI" panose="020B0502040204020203" pitchFamily="34" charset="0"/>
              </a:rPr>
              <a:t> any confusion and look at the basics of what SQL Database really is and some of its benefits. </a:t>
            </a:r>
            <a:endParaRPr lang="en-US" dirty="0">
              <a:effectLst/>
            </a:endParaRPr>
          </a:p>
          <a:p>
            <a:pPr rtl="0"/>
            <a:r>
              <a:rPr lang="en-US" b="1" dirty="0">
                <a:effectLst/>
                <a:latin typeface="Segoe UI" panose="020B0502040204020203" pitchFamily="34" charset="0"/>
              </a:rPr>
              <a:t>Speaking Points:</a:t>
            </a:r>
            <a:endParaRPr lang="en-US" dirty="0">
              <a:effectLst/>
            </a:endParaRPr>
          </a:p>
          <a:p>
            <a:pPr rtl="0"/>
            <a:r>
              <a:rPr lang="en-US" dirty="0">
                <a:effectLst/>
                <a:latin typeface="Segoe UI" panose="020B0502040204020203" pitchFamily="34" charset="0"/>
              </a:rPr>
              <a:t>The same great SQL Server database technology that you know, love, and use on-premises provided</a:t>
            </a:r>
            <a:r>
              <a:rPr lang="en-US" baseline="0" dirty="0">
                <a:effectLst/>
                <a:latin typeface="Segoe UI" panose="020B0502040204020203" pitchFamily="34" charset="0"/>
              </a:rPr>
              <a:t> as a service</a:t>
            </a:r>
            <a:endParaRPr lang="en-US" dirty="0">
              <a:effectLst/>
            </a:endParaRPr>
          </a:p>
          <a:p>
            <a:pPr rtl="0"/>
            <a:r>
              <a:rPr lang="en-US" dirty="0">
                <a:effectLst/>
                <a:latin typeface="Segoe UI" panose="020B0502040204020203" pitchFamily="34" charset="0"/>
              </a:rPr>
              <a:t>Enterprise-ready</a:t>
            </a:r>
            <a:r>
              <a:rPr lang="en-US" baseline="0" dirty="0">
                <a:effectLst/>
                <a:latin typeface="Segoe UI" panose="020B0502040204020203" pitchFamily="34" charset="0"/>
              </a:rPr>
              <a:t> </a:t>
            </a:r>
          </a:p>
          <a:p>
            <a:pPr rtl="0"/>
            <a:r>
              <a:rPr lang="en-US" baseline="0" dirty="0">
                <a:effectLst/>
                <a:latin typeface="Segoe UI" panose="020B0502040204020203" pitchFamily="34" charset="0"/>
              </a:rPr>
              <a:t>Automatic support for High-Availability</a:t>
            </a:r>
          </a:p>
          <a:p>
            <a:pPr rtl="0"/>
            <a:r>
              <a:rPr lang="en-US" baseline="0" dirty="0">
                <a:effectLst/>
                <a:latin typeface="Segoe UI" panose="020B0502040204020203" pitchFamily="34" charset="0"/>
              </a:rPr>
              <a:t>Designed to scale on-demand to provide the same great elasticity</a:t>
            </a:r>
            <a:endParaRPr lang="en-US" dirty="0">
              <a:effectLst/>
            </a:endParaRPr>
          </a:p>
          <a:p>
            <a:pPr rtl="0"/>
            <a:r>
              <a:rPr lang="en-US" b="1" dirty="0">
                <a:effectLst/>
                <a:latin typeface="Segoe UI" panose="020B0502040204020203" pitchFamily="34" charset="0"/>
              </a:rPr>
              <a:t>Notes:</a:t>
            </a:r>
            <a:endParaRPr lang="en-US" dirty="0">
              <a:effectLst/>
            </a:endParaRPr>
          </a:p>
          <a:p>
            <a:pPr rtl="0"/>
            <a:r>
              <a:rPr lang="en-US" dirty="0">
                <a:effectLst/>
                <a:latin typeface="Segoe UI" panose="020B0502040204020203" pitchFamily="34" charset="0"/>
              </a:rPr>
              <a:t>High-availability – 3 copies of the database free for the cost of the one database. Always</a:t>
            </a:r>
            <a:r>
              <a:rPr lang="en-US" baseline="0" dirty="0">
                <a:effectLst/>
                <a:latin typeface="Segoe UI" panose="020B0502040204020203" pitchFamily="34" charset="0"/>
              </a:rPr>
              <a:t> in sync. The cost to do this on-premises isn’t cheap. This is </a:t>
            </a:r>
            <a:r>
              <a:rPr lang="en-US" b="1" baseline="0" dirty="0">
                <a:effectLst/>
                <a:latin typeface="Segoe UI" panose="020B0502040204020203" pitchFamily="34" charset="0"/>
              </a:rPr>
              <a:t>FREE</a:t>
            </a:r>
            <a:r>
              <a:rPr lang="en-US" baseline="0" dirty="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35787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a:t>Now let’s focus on </a:t>
            </a:r>
            <a:r>
              <a:rPr lang="sv-SE" baseline="0" dirty="0"/>
              <a:t>the new Microsoft Azure DocumentDB Service!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789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35303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Microsoft’s Cortana Intelligence Suite, and the value it can deliver to your organization.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34977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will find an overview of all of the </a:t>
            </a:r>
            <a:r>
              <a:rPr lang="en-US" baseline="0" dirty="0"/>
              <a:t>services that Microsoft has to offer.</a:t>
            </a:r>
          </a:p>
          <a:p>
            <a:endParaRPr lang="en-US" baseline="0" dirty="0"/>
          </a:p>
          <a:p>
            <a:r>
              <a:rPr lang="en-US" baseline="0" dirty="0"/>
              <a:t>The solutions that you may be familiar with, highlighted in GREEN, are elements included in Cortana Intelligence.</a:t>
            </a:r>
          </a:p>
          <a:p>
            <a:endParaRPr lang="en-US" baseline="0" dirty="0"/>
          </a:p>
          <a:p>
            <a:r>
              <a:rPr lang="en-US" b="1" baseline="0" dirty="0"/>
              <a:t>T: Let’s take a look at the whole architecture.</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3128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Today, </a:t>
            </a:r>
            <a:r>
              <a:rPr lang="en-US" sz="1200" kern="1200" baseline="0" dirty="0">
                <a:solidFill>
                  <a:schemeClr val="tx1"/>
                </a:solidFill>
                <a:effectLst/>
                <a:latin typeface="Segoe UI Light" pitchFamily="34" charset="0"/>
                <a:ea typeface="+mn-ea"/>
                <a:cs typeface="+mn-cs"/>
              </a:rPr>
              <a:t>t</a:t>
            </a:r>
            <a:r>
              <a:rPr lang="en-US" sz="1200" kern="1200" dirty="0">
                <a:solidFill>
                  <a:schemeClr val="tx1"/>
                </a:solidFill>
                <a:effectLst/>
                <a:latin typeface="Segoe UI Light" pitchFamily="34" charset="0"/>
                <a:ea typeface="+mn-ea"/>
                <a:cs typeface="+mn-cs"/>
              </a:rPr>
              <a:t>he world around us is rapidly changing, faster than at any other point in history. This is an</a:t>
            </a:r>
            <a:r>
              <a:rPr lang="en-US" sz="1200" kern="1200" baseline="0" dirty="0">
                <a:solidFill>
                  <a:schemeClr val="tx1"/>
                </a:solidFill>
                <a:effectLst/>
                <a:latin typeface="Segoe UI Light" pitchFamily="34" charset="0"/>
                <a:ea typeface="+mn-ea"/>
                <a:cs typeface="+mn-cs"/>
              </a:rPr>
              <a:t> indicator </a:t>
            </a:r>
            <a:r>
              <a:rPr lang="en-US" sz="1200" kern="1200" dirty="0">
                <a:solidFill>
                  <a:schemeClr val="tx1"/>
                </a:solidFill>
                <a:effectLst/>
                <a:latin typeface="Segoe UI Light" pitchFamily="34" charset="0"/>
                <a:ea typeface="+mn-ea"/>
                <a:cs typeface="+mn-cs"/>
              </a:rPr>
              <a:t>of the</a:t>
            </a:r>
            <a:r>
              <a:rPr lang="en-US" sz="1200" dirty="0"/>
              <a:t> </a:t>
            </a:r>
            <a:r>
              <a:rPr lang="en-US" sz="1200" b="1" dirty="0"/>
              <a:t>fourth industrial revolution</a:t>
            </a:r>
            <a:r>
              <a:rPr lang="en-US" sz="1200" baseline="0" dirty="0"/>
              <a:t> that is </a:t>
            </a:r>
            <a:r>
              <a:rPr lang="en-US" sz="1200" dirty="0"/>
              <a:t>emerging, largely driven by the </a:t>
            </a:r>
            <a:r>
              <a:rPr lang="en-US" sz="1200" baseline="0" dirty="0"/>
              <a:t>rise of Big Data, the growth of the cloud</a:t>
            </a:r>
            <a:r>
              <a:rPr lang="en-US" sz="1200" dirty="0"/>
              <a:t>,</a:t>
            </a:r>
            <a:r>
              <a:rPr lang="en-US" sz="1200" baseline="0" dirty="0"/>
              <a:t> and a new </a:t>
            </a:r>
            <a:r>
              <a:rPr lang="en-US" sz="1200" dirty="0"/>
              <a:t>era </a:t>
            </a:r>
            <a:r>
              <a:rPr lang="en-US" sz="1200" baseline="0" dirty="0"/>
              <a:t>of intelligence capabilities.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Thanks to the exponential proliferation of small, inexpensive chips and processors, computers are as ubiquitous as the people who use them – from traditional computers, tablets and phones to sensors and wearables.  Machines are everywhere,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constantly creating, collecting and making sense of the data in our midst. With the magic of machine learning and the limitless computing power of the cloud, this data is giving rise to intelligence that is augmenting human capabilities in exciting new ways.</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Together, these technologies have the power to disrupt almost every industry, which</a:t>
            </a:r>
            <a:r>
              <a:rPr lang="en-US" sz="1200" kern="1200" baseline="0" dirty="0">
                <a:solidFill>
                  <a:schemeClr val="tx1"/>
                </a:solidFill>
                <a:effectLst/>
                <a:latin typeface="Segoe UI Light" pitchFamily="34" charset="0"/>
                <a:ea typeface="+mn-ea"/>
                <a:cs typeface="+mn-cs"/>
              </a:rPr>
              <a:t> is</a:t>
            </a:r>
            <a:r>
              <a:rPr lang="en-US" sz="1200" kern="1200" dirty="0">
                <a:solidFill>
                  <a:schemeClr val="tx1"/>
                </a:solidFill>
                <a:effectLst/>
                <a:latin typeface="Segoe UI Light" pitchFamily="34" charset="0"/>
                <a:ea typeface="+mn-ea"/>
                <a:cs typeface="+mn-cs"/>
              </a:rPr>
              <a:t> why this</a:t>
            </a:r>
            <a:r>
              <a:rPr lang="en-US" sz="1200" kern="1200" baseline="0" dirty="0">
                <a:solidFill>
                  <a:schemeClr val="tx1"/>
                </a:solidFill>
                <a:effectLst/>
                <a:latin typeface="Segoe UI Light" pitchFamily="34" charset="0"/>
                <a:ea typeface="+mn-ea"/>
                <a:cs typeface="+mn-cs"/>
              </a:rPr>
              <a:t> era is being heralded as the </a:t>
            </a:r>
            <a:r>
              <a:rPr lang="en-US" sz="1200" kern="1200" dirty="0">
                <a:solidFill>
                  <a:schemeClr val="tx1"/>
                </a:solidFill>
                <a:effectLst/>
                <a:latin typeface="Segoe UI Light" pitchFamily="34" charset="0"/>
                <a:ea typeface="+mn-ea"/>
                <a:cs typeface="+mn-cs"/>
              </a:rPr>
              <a:t>fourth industrial revolution.</a:t>
            </a:r>
            <a:r>
              <a:rPr lang="en-US" sz="1200" kern="1200" baseline="0" dirty="0">
                <a:solidFill>
                  <a:schemeClr val="tx1"/>
                </a:solidFill>
                <a:effectLst/>
                <a:latin typeface="Segoe UI Light" pitchFamily="34" charset="0"/>
                <a:ea typeface="+mn-ea"/>
                <a:cs typeface="+mn-cs"/>
              </a:rPr>
              <a:t> The </a:t>
            </a:r>
            <a:r>
              <a:rPr lang="en-US" sz="1200" kern="1200" dirty="0">
                <a:solidFill>
                  <a:schemeClr val="tx1"/>
                </a:solidFill>
                <a:effectLst/>
                <a:latin typeface="Segoe UI Light" pitchFamily="34" charset="0"/>
                <a:ea typeface="+mn-ea"/>
                <a:cs typeface="+mn-cs"/>
              </a:rPr>
              <a:t>breadth and depth of these changes is resulting in the transformation of entire systems of production, management, and governance.</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At Microsoft, our ambition is to democratize the fourth industrial revolution </a:t>
            </a:r>
            <a:r>
              <a:rPr lang="en-US" sz="1200" kern="1200" dirty="0">
                <a:solidFill>
                  <a:schemeClr val="tx1"/>
                </a:solidFill>
                <a:effectLst/>
                <a:latin typeface="Segoe UI Light" pitchFamily="34" charset="0"/>
                <a:ea typeface="+mn-ea"/>
                <a:cs typeface="+mn-cs"/>
              </a:rPr>
              <a:t>by providing the building blocks to empower organizations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large &amp; small – enabling them to build, innovate and transform, and allowing them to get started quickly and see real business impact</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results fast.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We believe an organization’s </a:t>
            </a:r>
            <a:r>
              <a:rPr lang="en-US" sz="1200" b="1" kern="1200" dirty="0">
                <a:solidFill>
                  <a:schemeClr val="tx1"/>
                </a:solidFill>
                <a:effectLst/>
                <a:latin typeface="Segoe UI Light" pitchFamily="34" charset="0"/>
                <a:ea typeface="+mn-ea"/>
                <a:cs typeface="+mn-cs"/>
              </a:rPr>
              <a:t>data is a key strategic asset</a:t>
            </a:r>
            <a:r>
              <a:rPr lang="en-US" sz="1200" kern="1200" dirty="0">
                <a:solidFill>
                  <a:schemeClr val="tx1"/>
                </a:solidFill>
                <a:effectLst/>
                <a:latin typeface="Segoe UI Light" pitchFamily="34" charset="0"/>
                <a:ea typeface="+mn-ea"/>
                <a:cs typeface="+mn-cs"/>
              </a:rPr>
              <a:t> which, when </a:t>
            </a:r>
            <a:r>
              <a:rPr lang="en-US" sz="1200" b="1" kern="1200" dirty="0">
                <a:solidFill>
                  <a:schemeClr val="tx1"/>
                </a:solidFill>
                <a:effectLst/>
                <a:latin typeface="Segoe UI Light" pitchFamily="34" charset="0"/>
                <a:ea typeface="+mn-ea"/>
                <a:cs typeface="+mn-cs"/>
              </a:rPr>
              <a:t>combined with the</a:t>
            </a:r>
            <a:r>
              <a:rPr lang="en-US" sz="1200" b="1" kern="1200" baseline="0" dirty="0">
                <a:solidFill>
                  <a:schemeClr val="tx1"/>
                </a:solidFill>
                <a:effectLst/>
                <a:latin typeface="Segoe UI Light" pitchFamily="34" charset="0"/>
                <a:ea typeface="+mn-ea"/>
                <a:cs typeface="+mn-cs"/>
              </a:rPr>
              <a:t> </a:t>
            </a:r>
            <a:r>
              <a:rPr lang="en-US" sz="1200" b="1" kern="1200" dirty="0">
                <a:solidFill>
                  <a:schemeClr val="tx1"/>
                </a:solidFill>
                <a:effectLst/>
                <a:latin typeface="Segoe UI Light" pitchFamily="34" charset="0"/>
                <a:ea typeface="+mn-ea"/>
                <a:cs typeface="+mn-cs"/>
              </a:rPr>
              <a:t>cloud </a:t>
            </a:r>
            <a:r>
              <a:rPr lang="en-US" sz="1200" b="0" kern="1200" dirty="0">
                <a:solidFill>
                  <a:schemeClr val="tx1"/>
                </a:solidFill>
                <a:effectLst/>
                <a:latin typeface="Segoe UI Light" pitchFamily="34" charset="0"/>
                <a:ea typeface="+mn-ea"/>
                <a:cs typeface="+mn-cs"/>
              </a:rPr>
              <a:t>and the potential </a:t>
            </a:r>
            <a:r>
              <a:rPr lang="en-US" sz="1200" b="0" kern="1200" baseline="0" dirty="0">
                <a:solidFill>
                  <a:schemeClr val="tx1"/>
                </a:solidFill>
                <a:effectLst/>
                <a:latin typeface="Segoe UI Light" pitchFamily="34" charset="0"/>
                <a:ea typeface="+mn-ea"/>
                <a:cs typeface="+mn-cs"/>
              </a:rPr>
              <a:t>of </a:t>
            </a:r>
            <a:r>
              <a:rPr lang="en-US" sz="1200" b="1" kern="1200" dirty="0">
                <a:solidFill>
                  <a:schemeClr val="tx1"/>
                </a:solidFill>
                <a:effectLst/>
                <a:latin typeface="Segoe UI Light" pitchFamily="34" charset="0"/>
                <a:ea typeface="+mn-ea"/>
                <a:cs typeface="+mn-cs"/>
              </a:rPr>
              <a:t>intelligence capabilities</a:t>
            </a:r>
            <a:r>
              <a:rPr lang="en-US" sz="1200" kern="1200" dirty="0">
                <a:solidFill>
                  <a:schemeClr val="tx1"/>
                </a:solidFill>
                <a:effectLst/>
                <a:latin typeface="Segoe UI Light" pitchFamily="34" charset="0"/>
                <a:ea typeface="+mn-ea"/>
                <a:cs typeface="+mn-cs"/>
              </a:rPr>
              <a:t>, provides the opportunity to</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automate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innovate and increase the speed of business. </a:t>
            </a:r>
            <a:endParaRPr lang="en-US" sz="1200" kern="1200" baseline="0" dirty="0">
              <a:solidFill>
                <a:schemeClr val="tx1"/>
              </a:solidFill>
              <a:effectLst/>
              <a:latin typeface="Segoe UI Light" pitchFamily="34" charset="0"/>
              <a:ea typeface="+mn-ea"/>
              <a:cs typeface="+mn-cs"/>
            </a:endParaRPr>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&lt;Transition&gt;:</a:t>
            </a:r>
            <a:r>
              <a:rPr lang="en-US" sz="1200" b="1" baseline="0" dirty="0"/>
              <a:t> Our Cortana Intelligence Suite is designed to help you capitalize on these trends. </a:t>
            </a:r>
            <a:endParaRPr lang="en-US" sz="1200"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72435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is Microsoft’s fully managed </a:t>
            </a:r>
            <a:r>
              <a:rPr lang="en-US" sz="900" b="1" kern="1200" dirty="0">
                <a:solidFill>
                  <a:schemeClr val="tx1"/>
                </a:solidFill>
                <a:effectLst/>
                <a:latin typeface="Segoe UI Light" pitchFamily="34" charset="0"/>
                <a:ea typeface="+mn-ea"/>
                <a:cs typeface="+mn-cs"/>
              </a:rPr>
              <a:t>intelligent, big data and advanced analytics</a:t>
            </a:r>
            <a:r>
              <a:rPr lang="en-US" sz="900" kern="1200" dirty="0">
                <a:solidFill>
                  <a:schemeClr val="tx1"/>
                </a:solidFill>
                <a:effectLst/>
                <a:latin typeface="Segoe UI Light" pitchFamily="34" charset="0"/>
                <a:ea typeface="+mn-ea"/>
                <a:cs typeface="+mn-cs"/>
              </a:rPr>
              <a:t> offering in the cloud,</a:t>
            </a:r>
            <a:r>
              <a:rPr lang="en-US" sz="900" kern="1200" baseline="0" dirty="0">
                <a:solidFill>
                  <a:schemeClr val="tx1"/>
                </a:solidFill>
                <a:effectLst/>
                <a:latin typeface="Segoe UI Light" pitchFamily="34" charset="0"/>
                <a:ea typeface="+mn-ea"/>
                <a:cs typeface="+mn-cs"/>
              </a:rPr>
              <a:t> designed to help </a:t>
            </a:r>
            <a:r>
              <a:rPr lang="en-US" sz="900" dirty="0">
                <a:gradFill>
                  <a:gsLst>
                    <a:gs pos="0">
                      <a:srgbClr val="FFFFFF"/>
                    </a:gs>
                    <a:gs pos="100000">
                      <a:srgbClr val="FFFFFF"/>
                    </a:gs>
                  </a:gsLst>
                  <a:lin ang="5400000" scaled="0"/>
                </a:gradFill>
              </a:rPr>
              <a:t>you </a:t>
            </a:r>
            <a:r>
              <a:rPr lang="en-US" sz="900" b="1" dirty="0">
                <a:gradFill>
                  <a:gsLst>
                    <a:gs pos="0">
                      <a:srgbClr val="FFFFFF"/>
                    </a:gs>
                    <a:gs pos="100000">
                      <a:srgbClr val="FFFFFF"/>
                    </a:gs>
                  </a:gsLst>
                  <a:lin ang="5400000" scaled="0"/>
                </a:gradFill>
              </a:rPr>
              <a:t>transform your data into intelligent action.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 is a comprehensive suite that brings together technologies throughout Microsoft.</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provides fast and flexible deployment,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a simple monthly subscription to reduce time and cost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challenges</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Cortana Intelligence enables customers to benefit from Microsoft’s investment in the intelligent cloud and advanced analytics, spanning our leading cloud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platform with easy to use tools and services that integrate with existing infrastructure and enable enterprises to extend business solutions as their needs grow over time.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integration with Cortana, Microsoft’s personal digital assistant,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the goal of helping enterprise customers make better, faster decisions to accelerate their speed of business.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Let’s talk </a:t>
            </a:r>
            <a:r>
              <a:rPr lang="en-US" sz="900" b="1" kern="1200" baseline="0" dirty="0">
                <a:solidFill>
                  <a:schemeClr val="tx1"/>
                </a:solidFill>
                <a:effectLst/>
                <a:latin typeface="Segoe UI Light" pitchFamily="34" charset="0"/>
                <a:ea typeface="+mn-ea"/>
                <a:cs typeface="+mn-cs"/>
              </a:rPr>
              <a:t>about how some of our customers are benefiting from Cortana Intelligence. </a:t>
            </a:r>
            <a:endParaRPr lang="en-US" sz="9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8:39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229793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dirty="0">
                <a:solidFill>
                  <a:schemeClr val="tx1"/>
                </a:solidFill>
                <a:effectLst/>
                <a:latin typeface="+mn-lt"/>
                <a:ea typeface="+mn-ea"/>
                <a:cs typeface="+mn-cs"/>
              </a:rPr>
              <a:t>&lt;Speaker</a:t>
            </a:r>
            <a:r>
              <a:rPr lang="en-US" sz="1200" b="1" i="1" kern="1200" baseline="0" dirty="0">
                <a:solidFill>
                  <a:schemeClr val="tx1"/>
                </a:solidFill>
                <a:effectLst/>
                <a:latin typeface="+mn-lt"/>
                <a:ea typeface="+mn-ea"/>
                <a:cs typeface="+mn-cs"/>
              </a:rPr>
              <a:t> guidance: You may choose to use this slide, or one of the 2 hidden slides that follow it. The point of all 3 slides is the same – </a:t>
            </a:r>
            <a:r>
              <a:rPr lang="en-US" sz="1200" b="0" i="1" kern="1200" baseline="0" dirty="0">
                <a:solidFill>
                  <a:schemeClr val="tx1"/>
                </a:solidFill>
                <a:effectLst/>
                <a:latin typeface="+mn-lt"/>
                <a:ea typeface="+mn-ea"/>
                <a:cs typeface="+mn-cs"/>
              </a:rPr>
              <a:t>give examples of ways that customers are using Big Data, cloud and intelligence to transform their businesses, as a lead-in to a demo&gt;  </a:t>
            </a:r>
            <a:endParaRPr lang="en-US" sz="1200" b="1" i="1"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1" kern="1200" baseline="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Getting</a:t>
            </a:r>
            <a:r>
              <a:rPr lang="en-US" baseline="0" dirty="0"/>
              <a:t> ahead by leveraging Big Data, the cloud and intelligence can take a number of forms. </a:t>
            </a:r>
            <a:endParaRPr lang="en-US" sz="1200" kern="120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It starts with understanding the data your organization has and what it can be used for.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There are several core business scenarios where our customers are finding great success with Microsoft technologies.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mn-ea"/>
                <a:cs typeface="+mn-cs"/>
              </a:rPr>
              <a:t>These can be a useful starting point as you consider how your organization could benefit.  </a:t>
            </a:r>
            <a:endParaRPr lang="en-US" baseline="0" dirty="0"/>
          </a:p>
          <a:p>
            <a:endParaRPr lang="en-US" baseline="0" dirty="0"/>
          </a:p>
          <a:p>
            <a:r>
              <a:rPr lang="en-US" baseline="0" dirty="0"/>
              <a:t>Here are a few examples of what our customers are doing to stay ahead:</a:t>
            </a:r>
          </a:p>
          <a:p>
            <a:pPr marL="171450" indent="-171450">
              <a:buFont typeface="Arial" panose="020B0604020202020204" pitchFamily="34" charset="0"/>
              <a:buChar char="•"/>
            </a:pPr>
            <a:r>
              <a:rPr lang="en-US" b="1" baseline="0" dirty="0"/>
              <a:t>Using remote monitoring </a:t>
            </a:r>
            <a:r>
              <a:rPr lang="en-US" b="0" baseline="0" dirty="0"/>
              <a:t>to </a:t>
            </a:r>
            <a:r>
              <a:rPr lang="en-US" baseline="0" dirty="0"/>
              <a:t>gain better visibility into their businesses and making better predictions regarding their customers’ needs</a:t>
            </a:r>
          </a:p>
          <a:p>
            <a:pPr marL="171450" indent="-171450">
              <a:buFont typeface="Arial" panose="020B0604020202020204" pitchFamily="34" charset="0"/>
              <a:buChar char="•"/>
            </a:pPr>
            <a:r>
              <a:rPr lang="en-US" b="1" baseline="0" dirty="0"/>
              <a:t>Improving inventory management </a:t>
            </a:r>
            <a:r>
              <a:rPr lang="en-US" b="0" baseline="0" dirty="0"/>
              <a:t>by using predictive analytics capabilities to e</a:t>
            </a:r>
            <a:r>
              <a:rPr lang="en-US" baseline="0" dirty="0"/>
              <a:t>nsure inventory is optimally distributed to the right places at the right times</a:t>
            </a:r>
          </a:p>
          <a:p>
            <a:pPr marL="171450" indent="-171450">
              <a:buFont typeface="Arial" panose="020B0604020202020204" pitchFamily="34" charset="0"/>
              <a:buChar char="•"/>
            </a:pPr>
            <a:r>
              <a:rPr lang="en-US" b="1" baseline="0" dirty="0"/>
              <a:t>Offering customers personalized experiences </a:t>
            </a:r>
            <a:r>
              <a:rPr lang="en-US" baseline="0" dirty="0"/>
              <a:t>using advanced analytics to develop deep, 360-degree view of their customers</a:t>
            </a:r>
          </a:p>
          <a:p>
            <a:pPr marL="171450" indent="-171450">
              <a:buFont typeface="Arial" panose="020B0604020202020204" pitchFamily="34" charset="0"/>
              <a:buChar char="•"/>
            </a:pPr>
            <a:r>
              <a:rPr lang="en-US" b="1" baseline="0" dirty="0"/>
              <a:t>Starting predictive maintenance programs </a:t>
            </a:r>
            <a:r>
              <a:rPr lang="en-US" b="0" baseline="0" dirty="0"/>
              <a:t>to f</a:t>
            </a:r>
            <a:r>
              <a:rPr lang="en-US" baseline="0" dirty="0"/>
              <a:t>ix problems proactively, before equipment ever breaks down</a:t>
            </a:r>
          </a:p>
          <a:p>
            <a:pPr marL="171450" indent="-171450">
              <a:buFont typeface="Arial" panose="020B0604020202020204" pitchFamily="34" charset="0"/>
              <a:buChar char="•"/>
            </a:pPr>
            <a:r>
              <a:rPr lang="en-US" b="1" baseline="0" dirty="0"/>
              <a:t>Building data-driven service offerings, </a:t>
            </a:r>
            <a:r>
              <a:rPr lang="en-US" b="0" baseline="0" dirty="0"/>
              <a:t>such as delivering products-as-services or packaging data for commercial sale</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Other examples include </a:t>
            </a:r>
            <a:r>
              <a:rPr lang="en-US" sz="1200" kern="1200" dirty="0">
                <a:solidFill>
                  <a:schemeClr val="tx1"/>
                </a:solidFill>
                <a:effectLst/>
                <a:latin typeface="Segoe UI Light" pitchFamily="34" charset="0"/>
                <a:ea typeface="+mn-ea"/>
                <a:cs typeface="+mn-cs"/>
              </a:rPr>
              <a:t>real-time recommendations, customer churn forecasting, fraud detection, and many more. </a:t>
            </a:r>
            <a:endParaRPr lang="en-US" baseline="0" dirty="0"/>
          </a:p>
          <a:p>
            <a:pPr marL="171450" indent="-171450">
              <a:buFont typeface="Arial" panose="020B0604020202020204" pitchFamily="34" charset="0"/>
              <a:buChar cha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&lt;Transition&gt;: Let’s take a look at one example. </a:t>
            </a:r>
            <a:endParaRPr lang="en-US" sz="1200" kern="1200" baseline="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193883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900" kern="1200" baseline="0" dirty="0">
                <a:solidFill>
                  <a:schemeClr val="tx1"/>
                </a:solidFill>
                <a:effectLst/>
                <a:latin typeface="Segoe UI Light" pitchFamily="34" charset="0"/>
                <a:ea typeface="+mn-ea"/>
                <a:cs typeface="+mn-cs"/>
              </a:rPr>
              <a:t> Warehouse</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900" kern="1200" baseline="0" dirty="0">
                <a:solidFill>
                  <a:schemeClr val="tx1"/>
                </a:solidFill>
                <a:effectLst/>
                <a:latin typeface="Segoe UI Light" pitchFamily="34" charset="0"/>
                <a:ea typeface="+mn-ea"/>
                <a:cs typeface="+mn-cs"/>
              </a:rPr>
              <a:t> or with </a:t>
            </a:r>
            <a:r>
              <a:rPr lang="en-US" sz="9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900" kern="1200" baseline="0" dirty="0">
                <a:solidFill>
                  <a:schemeClr val="tx1"/>
                </a:solidFill>
                <a:effectLst/>
                <a:latin typeface="Segoe UI Light" pitchFamily="34" charset="0"/>
                <a:ea typeface="+mn-ea"/>
                <a:cs typeface="+mn-cs"/>
              </a:rPr>
              <a:t> based applications. </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90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We’re going to dive into each one.</a:t>
            </a:r>
            <a:r>
              <a:rPr lang="en-US" sz="900" b="1"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365357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Information Management includes Data Factory, Data Catalog,</a:t>
            </a:r>
            <a:r>
              <a:rPr lang="en-US" b="1" baseline="0" dirty="0"/>
              <a:t> and Event Hubs.</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95423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&lt;click&gt;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Data Factory is a </a:t>
            </a:r>
            <a:r>
              <a:rPr lang="en-US" sz="900" b="0" i="0" kern="1200" dirty="0">
                <a:solidFill>
                  <a:schemeClr val="tx1"/>
                </a:solidFill>
                <a:effectLst/>
                <a:latin typeface="Segoe UI Light" pitchFamily="34" charset="0"/>
                <a:ea typeface="+mn-ea"/>
                <a:cs typeface="+mn-cs"/>
              </a:rPr>
              <a:t>globally deployed,</a:t>
            </a:r>
            <a:r>
              <a:rPr lang="en-US" sz="900" b="0" i="0" kern="1200" baseline="0" dirty="0">
                <a:solidFill>
                  <a:schemeClr val="tx1"/>
                </a:solidFill>
                <a:effectLst/>
                <a:latin typeface="Segoe UI Light" pitchFamily="34" charset="0"/>
                <a:ea typeface="+mn-ea"/>
                <a:cs typeface="+mn-cs"/>
              </a:rPr>
              <a:t> </a:t>
            </a:r>
            <a:r>
              <a:rPr lang="en-US" dirty="0"/>
              <a:t>fully managed </a:t>
            </a:r>
            <a:r>
              <a:rPr lang="en-US" sz="900" b="0" i="0" kern="1200" dirty="0">
                <a:solidFill>
                  <a:schemeClr val="tx1"/>
                </a:solidFill>
                <a:effectLst/>
                <a:latin typeface="Segoe UI Light" pitchFamily="34" charset="0"/>
                <a:ea typeface="+mn-ea"/>
                <a:cs typeface="+mn-cs"/>
              </a:rPr>
              <a:t>data movement</a:t>
            </a:r>
            <a:r>
              <a:rPr lang="en-US" sz="900" b="0" i="0" kern="1200" baseline="0" dirty="0">
                <a:solidFill>
                  <a:schemeClr val="tx1"/>
                </a:solidFill>
                <a:effectLst/>
                <a:latin typeface="Segoe UI Light" pitchFamily="34" charset="0"/>
                <a:ea typeface="+mn-ea"/>
                <a:cs typeface="+mn-cs"/>
              </a:rPr>
              <a:t> </a:t>
            </a:r>
            <a:r>
              <a:rPr lang="en-US" dirty="0"/>
              <a:t>service </a:t>
            </a:r>
            <a:r>
              <a:rPr lang="en-US" sz="900" b="0" i="0" kern="1200" dirty="0">
                <a:solidFill>
                  <a:schemeClr val="tx1"/>
                </a:solidFill>
                <a:effectLst/>
                <a:latin typeface="Segoe UI Light" pitchFamily="34" charset="0"/>
                <a:ea typeface="+mn-ea"/>
                <a:cs typeface="+mn-cs"/>
              </a:rPr>
              <a:t>in the cloud. It enables enterprises to ingest data from multiple on-premises and cloud sources easily,</a:t>
            </a:r>
            <a:r>
              <a:rPr lang="en-US" sz="900" b="0" i="0" kern="1200" baseline="0" dirty="0">
                <a:solidFill>
                  <a:schemeClr val="tx1"/>
                </a:solidFill>
                <a:effectLst/>
                <a:latin typeface="Segoe UI Light" pitchFamily="34" charset="0"/>
                <a:ea typeface="+mn-ea"/>
                <a:cs typeface="+mn-cs"/>
              </a:rPr>
              <a:t> and gets your data where it needs to go. </a:t>
            </a:r>
            <a:r>
              <a:rPr lang="en-US" sz="900" b="0" i="0" kern="1200" dirty="0">
                <a:solidFill>
                  <a:schemeClr val="tx1"/>
                </a:solidFill>
                <a:effectLst/>
                <a:latin typeface="Segoe UI Light" pitchFamily="34" charset="0"/>
                <a:ea typeface="+mn-ea"/>
                <a:cs typeface="+mn-cs"/>
              </a:rPr>
              <a:t>Prepare and partition your data as you ingest it, or apply pre-processing steps.</a:t>
            </a:r>
            <a:endParaRPr lang="en-US" baseline="0" dirty="0"/>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Data Factory </a:t>
            </a:r>
            <a:r>
              <a:rPr lang="en-US" dirty="0"/>
              <a:t>allows enterprises</a:t>
            </a:r>
            <a:r>
              <a:rPr lang="en-US" baseline="0" dirty="0"/>
              <a:t> to produce trusted data by easily composing, orchestrating, and monitoring diverse data, transformation and processing services at scale. </a:t>
            </a:r>
          </a:p>
          <a:p>
            <a:endParaRPr lang="en-US" baseline="0" dirty="0"/>
          </a:p>
          <a:p>
            <a:r>
              <a:rPr lang="en-US" baseline="0" dirty="0"/>
              <a:t>You can compose multiple data sources, on premises or in the cloud into highly available, fault tolerant, and streamlined data pipelines. You can process traditional relational data alongside data of different forms and velocities.</a:t>
            </a:r>
          </a:p>
          <a:p>
            <a:endParaRPr lang="en-US" baseline="0" dirty="0"/>
          </a:p>
          <a:p>
            <a:r>
              <a:rPr lang="en-US" baseline="0" dirty="0"/>
              <a:t>Data pipelines operate over the Hadoop ecosystem for transformations with Hive, Pig, and custom code, tying together your traditional relational data with features like automatic cluster management, retries for transient failures, configurable timeout policies, and alerting.</a:t>
            </a:r>
          </a:p>
          <a:p>
            <a:endParaRPr lang="en-US" baseline="0" dirty="0"/>
          </a:p>
          <a:p>
            <a:r>
              <a:rPr lang="en-US" b="1" baseline="0" dirty="0"/>
              <a:t>T: Lets look at the next service, Data Catalog</a:t>
            </a:r>
            <a:endParaRPr lang="en-US" baseline="0" dirty="0"/>
          </a:p>
          <a:p>
            <a:r>
              <a:rPr lang="en-US" baseline="0" dirty="0"/>
              <a:t>----</a:t>
            </a:r>
          </a:p>
          <a:p>
            <a:r>
              <a:rPr lang="en-US" sz="900" b="0" i="0" kern="1200" dirty="0">
                <a:solidFill>
                  <a:schemeClr val="tx1"/>
                </a:solidFill>
                <a:effectLst/>
                <a:latin typeface="Segoe UI Light" pitchFamily="34" charset="0"/>
                <a:ea typeface="+mn-ea"/>
                <a:cs typeface="+mn-cs"/>
              </a:rPr>
              <a:t>The </a:t>
            </a:r>
            <a:r>
              <a:rPr lang="en-US" sz="900" b="1" i="0" kern="1200" dirty="0">
                <a:solidFill>
                  <a:schemeClr val="tx1"/>
                </a:solidFill>
                <a:effectLst/>
                <a:latin typeface="Segoe UI Light" pitchFamily="34" charset="0"/>
                <a:ea typeface="+mn-ea"/>
                <a:cs typeface="+mn-cs"/>
              </a:rPr>
              <a:t>Azure Data Factory</a:t>
            </a:r>
            <a:r>
              <a:rPr lang="en-US" sz="900" b="0" i="0" kern="1200" dirty="0">
                <a:solidFill>
                  <a:schemeClr val="tx1"/>
                </a:solidFill>
                <a:effectLst/>
                <a:latin typeface="Segoe UI Light" pitchFamily="34" charset="0"/>
                <a:ea typeface="+mn-ea"/>
                <a:cs typeface="+mn-cs"/>
              </a:rPr>
              <a:t> service is a fully managed service for composing data storage, processing, and movement services into streamlined, scalable, and reliable data production pipelines. Developers can use Data Factory to transform semi-structured, unstructured and structured data from on-premises and cloud sources into trusted information. Developers build data-driven workflows (pipelines) that join, aggregate and transform data sourced from their on-premises, cloud-based and internet services, and set up complex data processing through simple JSON scripting. The Azure Data Factory service provides monitoring and management of these pipelines at a glance with a rich visual experience offered through the Azure Preview Portal. The information produced by pipelines can be easily consumed using BI and analytics tools, and other applications to reliably drive key business insights and decisions.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45552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In the new world of data, consumers of enterprise data spend more time looking for data than they do analyzing it. Azure Data Catalog is an enterprise-wide metadata catalog that makes data asset discovery trivial. It’s a fully managed service that lets any user—from analyst to data scientist to data developer—register, enrich,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Azure Data Catalog is a fully managed service that serves as a system of registration and system of discovery for enterprise data sources. Azure Data Catalog provides capabilities that enable any user – from analysts to data scientists to developers – to register, discover, understand, and consume data sources.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Catalog brings</a:t>
            </a:r>
            <a:r>
              <a:rPr lang="en-US" sz="900" b="0" i="0" kern="1200" baseline="0" dirty="0">
                <a:solidFill>
                  <a:schemeClr val="tx1"/>
                </a:solidFill>
                <a:effectLst/>
                <a:latin typeface="Segoe UI Light" pitchFamily="34" charset="0"/>
                <a:ea typeface="+mn-ea"/>
                <a:cs typeface="+mn-cs"/>
              </a:rPr>
              <a:t> huge value to data enrichment by allowing all users within an organization to add context to data. Not just the data scientists, anyone can use this system.</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Let’s talk about Azure Event Hubs, an innovative data ingestion service. </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17718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Event Hubs is a highly scalable publish-subscribe service </a:t>
            </a:r>
            <a:r>
              <a:rPr lang="en-US" dirty="0"/>
              <a:t>optimized for reliably</a:t>
            </a:r>
            <a:r>
              <a:rPr lang="en-US" baseline="0" dirty="0"/>
              <a:t> ingesting h</a:t>
            </a:r>
            <a:r>
              <a:rPr lang="en-US" dirty="0"/>
              <a:t>igh volumes of </a:t>
            </a:r>
            <a:r>
              <a:rPr lang="en-US" b="0" baseline="0" dirty="0"/>
              <a:t>data</a:t>
            </a:r>
            <a:r>
              <a:rPr lang="en-US" dirty="0"/>
              <a:t>.</a:t>
            </a:r>
            <a:r>
              <a:rPr lang="en-US" baseline="0" dirty="0"/>
              <a:t> </a:t>
            </a:r>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Event</a:t>
            </a:r>
            <a:r>
              <a:rPr lang="en-US" sz="900" b="0" i="0" kern="1200" baseline="0" dirty="0">
                <a:solidFill>
                  <a:schemeClr val="tx1"/>
                </a:solidFill>
                <a:effectLst/>
                <a:latin typeface="Segoe UI Light" pitchFamily="34" charset="0"/>
                <a:ea typeface="+mn-ea"/>
                <a:cs typeface="+mn-cs"/>
              </a:rPr>
              <a:t> Hubs can process </a:t>
            </a:r>
            <a:r>
              <a:rPr lang="en-US" sz="900" b="0" i="0" kern="1200" dirty="0">
                <a:solidFill>
                  <a:schemeClr val="tx1"/>
                </a:solidFill>
                <a:effectLst/>
                <a:latin typeface="Segoe UI Light" pitchFamily="34" charset="0"/>
                <a:ea typeface="+mn-ea"/>
                <a:cs typeface="+mn-cs"/>
              </a:rPr>
              <a:t>millions of events per second and stream them into multiple applications. This lets you analyze the massive amounts of data produced by your connected devices and applications. Once Event Hubs has collected the data, transform and store it by using any real-time analytics provider or with batching/storage adapters.</a:t>
            </a:r>
            <a:endParaRPr lang="en-US" dirty="0"/>
          </a:p>
          <a:p>
            <a:endParaRPr lang="en-US" baseline="0" dirty="0"/>
          </a:p>
          <a:p>
            <a:r>
              <a:rPr lang="en-US" b="1" baseline="0" dirty="0"/>
              <a:t>T: Cortana Intelligence take all of this data and stores it using Big Data storage technologies. </a:t>
            </a:r>
          </a:p>
          <a:p>
            <a:endParaRPr lang="en-US" baseline="0" dirty="0"/>
          </a:p>
          <a:p>
            <a:endParaRPr lang="en-US" baseline="0" dirty="0"/>
          </a:p>
          <a:p>
            <a:endParaRPr lang="en-US" baseline="0" dirty="0"/>
          </a:p>
          <a:p>
            <a:r>
              <a:rPr lang="en-US" baseline="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An application can benefit from Event hub when you have a large amount of data coming in, and at the same time, you need to process that large amount of data without risking any loss.</a:t>
            </a:r>
          </a:p>
          <a:p>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For example, you have a voice dictation application, and you collect the audio,</a:t>
            </a:r>
            <a:r>
              <a:rPr lang="en-US" baseline="0" dirty="0"/>
              <a:t> and use a service bus to send it to windows, but have a lot of users. You would be better off using event hub and processing that data through stream analytics to sort the data, and from there route into whatever processing pipe you have set up. Because you need your user input and the feedback to be as quick as possible, while running analytics on the data, event hub will allow you to scale at the pace needed.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8542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8:21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634477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Azure provides a variety of storage options, including Blobs.</a:t>
            </a:r>
            <a:r>
              <a:rPr lang="en-US" b="1" baseline="0" dirty="0"/>
              <a:t> Here we’ll dive into the two main storage options with Cortana Intelligence, starting with Data Lake Store. </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4700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900" b="0" i="0" kern="1200" dirty="0" err="1">
                <a:solidFill>
                  <a:schemeClr val="tx1"/>
                </a:solidFill>
                <a:effectLst/>
                <a:latin typeface="Segoe UI Light" pitchFamily="34" charset="0"/>
                <a:ea typeface="+mn-ea"/>
                <a:cs typeface="+mn-cs"/>
              </a:rPr>
              <a:t>MapR</a:t>
            </a:r>
            <a:r>
              <a:rPr lang="en-US" sz="900" b="0" i="0" kern="1200" dirty="0">
                <a:solidFill>
                  <a:schemeClr val="tx1"/>
                </a:solidFill>
                <a:effectLst/>
                <a:latin typeface="Segoe UI Light" pitchFamily="34" charset="0"/>
                <a:ea typeface="+mn-ea"/>
                <a:cs typeface="+mn-cs"/>
              </a:rPr>
              <a:t>; and individual Hadoop projects like Spark, Storm, Flume, </a:t>
            </a:r>
            <a:r>
              <a:rPr lang="en-US" sz="900" b="0" i="0" kern="1200" dirty="0" err="1">
                <a:solidFill>
                  <a:schemeClr val="tx1"/>
                </a:solidFill>
                <a:effectLst/>
                <a:latin typeface="Segoe UI Light" pitchFamily="34" charset="0"/>
                <a:ea typeface="+mn-ea"/>
                <a:cs typeface="+mn-cs"/>
              </a:rPr>
              <a:t>Sqoop</a:t>
            </a:r>
            <a:r>
              <a:rPr lang="en-US" sz="900" b="0" i="0" kern="1200" dirty="0">
                <a:solidFill>
                  <a:schemeClr val="tx1"/>
                </a:solidFill>
                <a:effectLst/>
                <a:latin typeface="Segoe UI Light" pitchFamily="34" charset="0"/>
                <a:ea typeface="+mn-ea"/>
                <a:cs typeface="+mn-cs"/>
              </a:rPr>
              <a:t>, and Kafka.</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Data Lake Store is a very open</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900" b="0" i="0" kern="1200" dirty="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2758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Historically, data warehouses have required fixed combinations of storage and compute, often underutilizing expensive resources. With Azure SQL Data Warehouse, storage and compute scale independently. You can dynamically deploy, grow, shrink, and even pause compute, taking advantage of best-in-class price/performance. Also, SQL Data Warehouse uses the power and familiarity of T-SQL to let you easily integrate query results across relational data in your data warehouse and non-relational data in Azure blob storage.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SQL Data Warehouse uses Microsoft’s massively parallel processing (MPP) architecture. You pay for time-to-insight, not hardware, based on performance objectives for fundamental data warehousing operations like scanning, loading, and query processing. SQL Data Warehouse uses SQL Server in-memory </a:t>
            </a:r>
            <a:r>
              <a:rPr lang="en-US" sz="900" b="0" i="0" kern="1200" dirty="0" err="1">
                <a:solidFill>
                  <a:schemeClr val="tx1"/>
                </a:solidFill>
                <a:effectLst/>
                <a:latin typeface="Segoe UI Light" pitchFamily="34" charset="0"/>
                <a:ea typeface="+mn-ea"/>
                <a:cs typeface="+mn-cs"/>
              </a:rPr>
              <a:t>columnstore</a:t>
            </a:r>
            <a:r>
              <a:rPr lang="en-US" sz="900" b="0" i="0" kern="1200" dirty="0">
                <a:solidFill>
                  <a:schemeClr val="tx1"/>
                </a:solidFill>
                <a:effectLst/>
                <a:latin typeface="Segoe UI Light" pitchFamily="34" charset="0"/>
                <a:ea typeface="+mn-ea"/>
                <a:cs typeface="+mn-cs"/>
              </a:rPr>
              <a:t> indexes and an advanced cost-based query optimizer to deliver optimal price/performance.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a:t>
            </a:r>
            <a:r>
              <a:rPr lang="en-US" sz="900" b="1" i="0" kern="1200" baseline="0" dirty="0">
                <a:solidFill>
                  <a:schemeClr val="tx1"/>
                </a:solidFill>
                <a:effectLst/>
                <a:latin typeface="Segoe UI Light" pitchFamily="34" charset="0"/>
                <a:ea typeface="+mn-ea"/>
                <a:cs typeface="+mn-cs"/>
              </a:rPr>
              <a:t> Next let’s look at Machine Learning and Analytics</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9944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Advanced analytics services are where data starts turning into insight that drives intelligent action.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338321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Machine</a:t>
            </a:r>
            <a:r>
              <a:rPr lang="en-US" baseline="0" dirty="0"/>
              <a:t> Learning is </a:t>
            </a:r>
            <a:r>
              <a:rPr lang="en-US" sz="900" b="0" i="0" kern="1200" baseline="0" dirty="0">
                <a:solidFill>
                  <a:schemeClr val="tx1"/>
                </a:solidFill>
                <a:effectLst/>
                <a:latin typeface="Segoe UI Light" pitchFamily="34" charset="0"/>
                <a:ea typeface="+mn-ea"/>
                <a:cs typeface="+mn-cs"/>
              </a:rPr>
              <a:t>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 deploy your model into production as a web service in minutes—a web service that can be called from any device, anywhere and that can use any data source.</a:t>
            </a:r>
          </a:p>
          <a:p>
            <a:r>
              <a:rPr lang="en-US" sz="900" b="0" i="0" kern="1200" dirty="0">
                <a:solidFill>
                  <a:schemeClr val="tx1"/>
                </a:solidFill>
                <a:effectLst/>
                <a:latin typeface="Segoe UI Light" pitchFamily="34" charset="0"/>
                <a:ea typeface="+mn-ea"/>
                <a:cs typeface="+mn-cs"/>
              </a:rPr>
              <a:t>You can also Share your solution with the world in the Gallery or on the Azure Marketplace.</a:t>
            </a:r>
          </a:p>
          <a:p>
            <a:r>
              <a:rPr lang="en-US" sz="900" b="0" i="0" kern="1200" dirty="0">
                <a:solidFill>
                  <a:schemeClr val="tx1"/>
                </a:solidFill>
                <a:effectLst/>
                <a:latin typeface="Segoe UI Light" pitchFamily="34" charset="0"/>
                <a:ea typeface="+mn-ea"/>
                <a:cs typeface="+mn-cs"/>
              </a:rPr>
              <a:t>We’ll get into more details about what Machine</a:t>
            </a:r>
            <a:r>
              <a:rPr lang="en-US" sz="900" b="0" i="0" kern="1200" baseline="0" dirty="0">
                <a:solidFill>
                  <a:schemeClr val="tx1"/>
                </a:solidFill>
                <a:effectLst/>
                <a:latin typeface="Segoe UI Light" pitchFamily="34" charset="0"/>
                <a:ea typeface="+mn-ea"/>
                <a:cs typeface="+mn-cs"/>
              </a:rPr>
              <a:t> Learning can do in our demo later on. </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is Data Lake Analytics.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543391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Data Lake Analytics is a new distributed service in the Azure Data Lake.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We built Azure Data Lake Analytics from the ground up for cloud scale and performance. Data Lake Analytics makes the complex task of managing distributed infrastructure and complex code easy. It dynamically provisions resources and lets you do analytics on </a:t>
            </a:r>
            <a:r>
              <a:rPr lang="en-US" sz="900" b="0" i="0" kern="1200" dirty="0" err="1">
                <a:solidFill>
                  <a:schemeClr val="tx1"/>
                </a:solidFill>
                <a:effectLst/>
                <a:latin typeface="Segoe UI Light" pitchFamily="34" charset="0"/>
                <a:ea typeface="+mn-ea"/>
                <a:cs typeface="+mn-cs"/>
              </a:rPr>
              <a:t>exabytes</a:t>
            </a:r>
            <a:r>
              <a:rPr lang="en-US" sz="900" b="0" i="0" kern="1200" dirty="0">
                <a:solidFill>
                  <a:schemeClr val="tx1"/>
                </a:solidFill>
                <a:effectLst/>
                <a:latin typeface="Segoe UI Light" pitchFamily="34" charset="0"/>
                <a:ea typeface="+mn-ea"/>
                <a:cs typeface="+mn-cs"/>
              </a:rPr>
              <a:t> of data. When the job completes, it winds down resources automatically, and you pay only for the processing power used. As you increase or decrease the size of data stored or the amount of compute used, you don’t have to rewrite code. This lets you focus on your business logic only and not on how to process and store large datasets. It also takes away the complexities normally associated with big data in the cloud and ensures that Data Lake will meet your current and future business needs.</a:t>
            </a:r>
            <a:endParaRPr lang="en-US" sz="900" b="0" i="0" kern="1200" baseline="0" dirty="0">
              <a:solidFill>
                <a:schemeClr val="tx1"/>
              </a:solidFill>
              <a:effectLst/>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baseline="0" dirty="0">
                <a:solidFill>
                  <a:schemeClr val="tx1"/>
                </a:solidFill>
                <a:effectLst/>
                <a:latin typeface="Segoe UI Light" pitchFamily="34" charset="0"/>
                <a:ea typeface="+mn-ea"/>
                <a:cs typeface="+mn-cs"/>
              </a:rPr>
              <a:t>Azure Data Lake is the only solution that uses U-SQL, A powerful new language that brings the best of SQL and C# together with open source capabilities like Hive or Spark. </a:t>
            </a:r>
          </a:p>
          <a:p>
            <a:r>
              <a:rPr lang="en-US" sz="900" b="0" i="0" kern="1200" baseline="0" dirty="0">
                <a:solidFill>
                  <a:schemeClr val="tx1"/>
                </a:solidFill>
                <a:effectLst/>
                <a:latin typeface="Segoe UI Light" pitchFamily="34" charset="0"/>
                <a:ea typeface="+mn-ea"/>
                <a:cs typeface="+mn-cs"/>
              </a:rPr>
              <a:t>It is built for cloud scale and performance, it’s managed and it’s easy to set up. It seamlessly integrates with existing systems to make you productive from day one.</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let’s discuss HDInsight. </a:t>
            </a:r>
            <a:endParaRPr lang="en-US" sz="900" b="0" i="0" kern="1200" baseline="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25477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HDInsight is an Apache Hadoop distribution powered by the cloud. This means that it handles any amount of data, scaling from terabytes to petabytes on demand. Spin up any number of nodes at any time. We charge only for the compute and storage that you use.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Because it's 100 percent Apache Hadoop, HDInsight can process unstructured or semi-structured data from web clickstreams, social media, server logs, devices and sensors, and more. This lets you analyze new sets of data and uncover new business possibilities that drive your organization forward.</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HDInsight has powerful programming extensions for languages including </a:t>
            </a:r>
            <a:r>
              <a:rPr lang="en-US" sz="900" b="0" i="0" u="none" strike="noStrike" kern="1200" dirty="0">
                <a:solidFill>
                  <a:schemeClr val="tx1"/>
                </a:solidFill>
                <a:effectLst/>
                <a:latin typeface="Segoe UI Light" pitchFamily="34" charset="0"/>
                <a:ea typeface="+mn-ea"/>
                <a:cs typeface="+mn-cs"/>
                <a:hlinkClick r:id="rId3"/>
              </a:rPr>
              <a:t>C#</a:t>
            </a:r>
            <a:r>
              <a:rPr lang="en-US" sz="900" b="0" i="0"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4"/>
              </a:rPr>
              <a:t>Java</a:t>
            </a:r>
            <a:r>
              <a:rPr lang="en-US" sz="900" b="0" i="0" kern="1200" dirty="0">
                <a:solidFill>
                  <a:schemeClr val="tx1"/>
                </a:solidFill>
                <a:effectLst/>
                <a:latin typeface="Segoe UI Light" pitchFamily="34" charset="0"/>
                <a:ea typeface="+mn-ea"/>
                <a:cs typeface="+mn-cs"/>
              </a:rPr>
              <a:t>, and</a:t>
            </a:r>
            <a:r>
              <a:rPr lang="en-US" sz="900" b="0" i="0" u="none" strike="noStrike" kern="1200" dirty="0">
                <a:solidFill>
                  <a:schemeClr val="tx1"/>
                </a:solidFill>
                <a:effectLst/>
                <a:latin typeface="Segoe UI Light" pitchFamily="34" charset="0"/>
                <a:ea typeface="+mn-ea"/>
                <a:cs typeface="+mn-cs"/>
                <a:hlinkClick r:id="rId5"/>
              </a:rPr>
              <a:t>.NET</a:t>
            </a:r>
            <a:r>
              <a:rPr lang="en-US" sz="900" b="0" i="0" kern="1200" dirty="0">
                <a:solidFill>
                  <a:schemeClr val="tx1"/>
                </a:solidFill>
                <a:effectLst/>
                <a:latin typeface="Segoe UI Light" pitchFamily="34" charset="0"/>
                <a:ea typeface="+mn-ea"/>
                <a:cs typeface="+mn-cs"/>
              </a:rPr>
              <a:t>. Use your programming language of choice on Hadoop to create, configure, submit, and monitor Hadoop jobs. With HDInsight, deploy Hadoop in the cloud without buying new hardware or incurring other up-front costs. There’s also no time-consuming installation or set up. Azure does it for you. Launch your first cluster in minutes. </a:t>
            </a:r>
          </a:p>
          <a:p>
            <a:r>
              <a:rPr lang="en-US" sz="900" b="0" i="0" kern="1200" dirty="0">
                <a:solidFill>
                  <a:schemeClr val="tx1"/>
                </a:solidFill>
                <a:effectLst/>
                <a:latin typeface="Segoe UI Light" pitchFamily="34" charset="0"/>
                <a:ea typeface="+mn-ea"/>
                <a:cs typeface="+mn-cs"/>
              </a:rPr>
              <a:t>Because it's integrated with Excel, HDInsight lets you visualize and analyze your Hadoop data in compelling new ways using a tool that's familiar to your business users. From Excel, users can select HDInsight as a data source. HDInsight is also integrated with </a:t>
            </a:r>
            <a:r>
              <a:rPr lang="en-US" sz="900" b="0" i="0" u="none" strike="noStrike" kern="1200" dirty="0">
                <a:solidFill>
                  <a:schemeClr val="tx1"/>
                </a:solidFill>
                <a:effectLst/>
                <a:latin typeface="Segoe UI Light" pitchFamily="34" charset="0"/>
                <a:ea typeface="+mn-ea"/>
                <a:cs typeface="+mn-cs"/>
                <a:hlinkClick r:id="rId6"/>
              </a:rPr>
              <a:t>Hortonworks Data Platform</a:t>
            </a:r>
            <a:r>
              <a:rPr lang="en-US" sz="900" b="0" i="0" kern="1200" dirty="0">
                <a:solidFill>
                  <a:schemeClr val="tx1"/>
                </a:solidFill>
                <a:effectLst/>
                <a:latin typeface="Segoe UI Light" pitchFamily="34" charset="0"/>
                <a:ea typeface="+mn-ea"/>
                <a:cs typeface="+mn-cs"/>
              </a:rPr>
              <a:t>, letting you move Hadoop data from an on-site datacenter to the Azure cloud for backup, Dev/Test, and cloud-bursting scenarios. Using the </a:t>
            </a:r>
            <a:r>
              <a:rPr lang="en-US" sz="900" b="0" i="0" u="none" strike="noStrike" kern="1200" dirty="0">
                <a:solidFill>
                  <a:schemeClr val="tx1"/>
                </a:solidFill>
                <a:effectLst/>
                <a:latin typeface="Segoe UI Light" pitchFamily="34" charset="0"/>
                <a:ea typeface="+mn-ea"/>
                <a:cs typeface="+mn-cs"/>
                <a:hlinkClick r:id="rId7"/>
              </a:rPr>
              <a:t>Microsoft Analytics Platform System</a:t>
            </a:r>
            <a:r>
              <a:rPr lang="en-US" sz="900" b="0" i="0" kern="1200" dirty="0">
                <a:solidFill>
                  <a:schemeClr val="tx1"/>
                </a:solidFill>
                <a:effectLst/>
                <a:latin typeface="Segoe UI Light" pitchFamily="34" charset="0"/>
                <a:ea typeface="+mn-ea"/>
                <a:cs typeface="+mn-cs"/>
              </a:rPr>
              <a:t>, you can even query your on-premises and cloud-based Hadoop clusters at the same time.</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T: Next up is Azure Stream Analytics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6270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Azure Stream Analytics lets you rapidly develop and deploy low-cost solutions to gain real-time insights from streaming data from devices, sensors, infrastructure, and applications. Use it for Internet of Things (IoT) scenarios, such as real-time remote management and monitoring or gaining insights from devices like mobile phones and connected cars.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With</a:t>
            </a:r>
            <a:r>
              <a:rPr lang="en-US" sz="900" b="0" i="0" kern="1200" baseline="0" dirty="0">
                <a:solidFill>
                  <a:schemeClr val="tx1"/>
                </a:solidFill>
                <a:effectLst/>
                <a:latin typeface="Segoe UI Light" pitchFamily="34" charset="0"/>
                <a:ea typeface="+mn-ea"/>
                <a:cs typeface="+mn-cs"/>
              </a:rPr>
              <a:t> every device, service, and process becoming a data point, the problem can often be analyzing and acting on data fast enough. Stream Analytics is easy to deploy, and simple to develop for, a low cost end to end event stream processing solution, that scales on demand.</a:t>
            </a:r>
          </a:p>
          <a:p>
            <a:endParaRPr lang="en-US" sz="900" b="0" i="0" kern="1200" baseline="0" dirty="0">
              <a:solidFill>
                <a:schemeClr val="tx1"/>
              </a:solidFill>
              <a:effectLst/>
              <a:latin typeface="Segoe UI Light" pitchFamily="34" charset="0"/>
              <a:ea typeface="+mn-ea"/>
              <a:cs typeface="+mn-cs"/>
            </a:endParaRPr>
          </a:p>
          <a:p>
            <a:r>
              <a:rPr lang="en-US" sz="900" b="0" i="0" kern="1200" baseline="0" dirty="0">
                <a:solidFill>
                  <a:schemeClr val="tx1"/>
                </a:solidFill>
                <a:effectLst/>
                <a:latin typeface="Segoe UI Light" pitchFamily="34" charset="0"/>
                <a:ea typeface="+mn-ea"/>
                <a:cs typeface="+mn-cs"/>
              </a:rPr>
              <a:t>Use fewer lines of code with built in analysis processes. Combine Stream Analytics with Event Hubs to analyze millions of points of data in a reliable environment. </a:t>
            </a: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Next, we’ll take a look at a demo that illustrates the value of the intelligence capabilities that Cortana Intelligence offers. </a:t>
            </a:r>
            <a:endParaRPr lang="en-US" sz="900"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34256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 Our intellige</a:t>
            </a:r>
            <a:r>
              <a:rPr lang="en-US" b="1" baseline="0" dirty="0"/>
              <a:t>nce capabilities fall into three areas – Cognitive Services, Bot Framework and Cortana. </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50493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dirty="0">
                <a:solidFill>
                  <a:schemeClr val="tx1"/>
                </a:solidFill>
                <a:effectLst/>
                <a:latin typeface="Segoe UI Light" pitchFamily="34" charset="0"/>
                <a:ea typeface="+mn-ea"/>
                <a:cs typeface="+mn-cs"/>
              </a:rPr>
              <a:t>What’s incredibly unique is the intelligence capabilities Cortana Intelligence offers, </a:t>
            </a:r>
            <a:r>
              <a:rPr lang="en-US" sz="800" kern="1200" dirty="0">
                <a:solidFill>
                  <a:schemeClr val="tx1"/>
                </a:solidFill>
                <a:effectLst/>
                <a:latin typeface="Segoe UI Light" pitchFamily="34" charset="0"/>
                <a:ea typeface="+mn-ea"/>
                <a:cs typeface="+mn-cs"/>
              </a:rPr>
              <a:t>building on years of Microsoft</a:t>
            </a:r>
            <a:r>
              <a:rPr lang="en-US" sz="800" kern="1200" baseline="0" dirty="0">
                <a:solidFill>
                  <a:schemeClr val="tx1"/>
                </a:solidFill>
                <a:effectLst/>
                <a:latin typeface="Segoe UI Light" pitchFamily="34" charset="0"/>
                <a:ea typeface="+mn-ea"/>
                <a:cs typeface="+mn-cs"/>
              </a:rPr>
              <a:t> </a:t>
            </a:r>
            <a:r>
              <a:rPr lang="en-US" sz="800" kern="1200" dirty="0">
                <a:solidFill>
                  <a:schemeClr val="tx1"/>
                </a:solidFill>
                <a:effectLst/>
                <a:latin typeface="Segoe UI Light" pitchFamily="34" charset="0"/>
                <a:ea typeface="+mn-ea"/>
                <a:cs typeface="+mn-cs"/>
              </a:rPr>
              <a:t>research and innovation.</a:t>
            </a:r>
            <a:r>
              <a:rPr lang="en-US" sz="800" kern="1200" baseline="0" dirty="0">
                <a:solidFill>
                  <a:schemeClr val="tx1"/>
                </a:solidFill>
                <a:effectLst/>
                <a:latin typeface="Segoe UI Light" pitchFamily="34" charset="0"/>
                <a:ea typeface="+mn-ea"/>
                <a:cs typeface="+mn-cs"/>
              </a:rPr>
              <a:t> These capabilities enable </a:t>
            </a:r>
            <a:r>
              <a:rPr lang="en-US" sz="900" kern="1200" dirty="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dirty="0">
                <a:solidFill>
                  <a:schemeClr val="tx1"/>
                </a:solidFill>
                <a:effectLst/>
                <a:latin typeface="Segoe UI Light" pitchFamily="34" charset="0"/>
                <a:ea typeface="+mn-ea"/>
                <a:cs typeface="+mn-cs"/>
              </a:rPr>
              <a:t> For example, organizations </a:t>
            </a:r>
            <a:r>
              <a:rPr lang="en-US" sz="900" kern="1200" dirty="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dirty="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Microsoft Cognitive Services,</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 set of cloud services, APIs and SDKs that enable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dirty="0">
                <a:solidFill>
                  <a:schemeClr val="tx1"/>
                </a:solidFill>
                <a:effectLst/>
                <a:latin typeface="Segoe UI Light" pitchFamily="34" charset="0"/>
                <a:ea typeface="+mn-ea"/>
                <a:cs typeface="+mn-cs"/>
                <a:hlinkClick r:id="rId3"/>
              </a:rPr>
              <a:t>www.how-old.net</a:t>
            </a:r>
            <a:r>
              <a:rPr lang="en-US" sz="900" kern="1200" dirty="0">
                <a:solidFill>
                  <a:schemeClr val="tx1"/>
                </a:solidFill>
                <a:effectLst/>
                <a:latin typeface="Segoe UI Light" pitchFamily="34" charset="0"/>
                <a:ea typeface="+mn-ea"/>
                <a:cs typeface="+mn-cs"/>
              </a:rPr>
              <a:t> is one example of what is possible. </a:t>
            </a:r>
          </a:p>
          <a:p>
            <a:endParaRPr lang="en-US" dirty="0"/>
          </a:p>
          <a:p>
            <a:r>
              <a:rPr lang="en-US" b="1" dirty="0"/>
              <a:t>T: Next, Bot Frameworks.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73385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a:t>
            </a:r>
            <a:r>
              <a:rPr lang="en-US" baseline="0" dirty="0"/>
              <a:t> the Microsoft Story.</a:t>
            </a:r>
          </a:p>
          <a:p>
            <a:endParaRPr lang="en-US" dirty="0"/>
          </a:p>
          <a:p>
            <a:r>
              <a:rPr lang="en-US" dirty="0"/>
              <a:t>We</a:t>
            </a:r>
            <a:r>
              <a:rPr lang="en-US" baseline="0" dirty="0"/>
              <a:t> are in the midst of shift in the way we do general computing, and it’s a major shift for everyone – Microsoft included.</a:t>
            </a:r>
          </a:p>
          <a:p>
            <a:endParaRPr lang="en-US" baseline="0" dirty="0"/>
          </a:p>
          <a:p>
            <a:r>
              <a:rPr lang="en-US" baseline="0" dirty="0"/>
              <a:t>Every org will also be transforming sooner, than later. </a:t>
            </a:r>
          </a:p>
          <a:p>
            <a:endParaRPr lang="en-US" baseline="0" dirty="0"/>
          </a:p>
          <a:p>
            <a:r>
              <a:rPr lang="en-US" baseline="0" dirty="0"/>
              <a:t>They will be using SaaS solutions to achieve faster time to value.</a:t>
            </a:r>
          </a:p>
          <a:p>
            <a:endParaRPr lang="en-US" baseline="0" dirty="0"/>
          </a:p>
          <a:p>
            <a:r>
              <a:rPr lang="en-US" baseline="0" dirty="0"/>
              <a:t>They are going to extend their existing DCs with the help of Cloud Infrastructure and Compute to improve cost savings and agility.</a:t>
            </a:r>
          </a:p>
          <a:p>
            <a:endParaRPr lang="en-US" baseline="0" dirty="0"/>
          </a:p>
          <a:p>
            <a:r>
              <a:rPr lang="en-US" baseline="0" dirty="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a:p>
          <a:p>
            <a:r>
              <a:rPr lang="en-US" baseline="0" dirty="0"/>
              <a:t>This will </a:t>
            </a:r>
            <a:r>
              <a:rPr lang="en-US" baseline="0" dirty="0" err="1"/>
              <a:t>inturn</a:t>
            </a:r>
            <a:r>
              <a:rPr lang="en-US" baseline="0" dirty="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8:21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b="1" kern="1200" dirty="0">
                <a:solidFill>
                  <a:schemeClr val="tx1"/>
                </a:solidFill>
                <a:effectLst/>
                <a:latin typeface="Segoe UI Light" pitchFamily="34" charset="0"/>
                <a:ea typeface="+mn-ea"/>
                <a:cs typeface="+mn-cs"/>
              </a:rPr>
              <a:t>Microsoft Bot Framework</a:t>
            </a:r>
            <a:r>
              <a:rPr lang="en-US" sz="900" b="1"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enables organizations to build intelligent agents (Bots) that allow your intelligent systems to interact with your users in more contextual and natural ways, from text/</a:t>
            </a:r>
            <a:r>
              <a:rPr lang="en-US" sz="900" kern="1200" dirty="0" err="1">
                <a:solidFill>
                  <a:schemeClr val="tx1"/>
                </a:solidFill>
                <a:effectLst/>
                <a:latin typeface="Segoe UI Light" pitchFamily="34" charset="0"/>
                <a:ea typeface="+mn-ea"/>
                <a:cs typeface="+mn-cs"/>
              </a:rPr>
              <a:t>sms</a:t>
            </a:r>
            <a:r>
              <a:rPr lang="en-US" sz="900" kern="1200" dirty="0">
                <a:solidFill>
                  <a:schemeClr val="tx1"/>
                </a:solidFill>
                <a:effectLst/>
                <a:latin typeface="Segoe UI Light" pitchFamily="34" charset="0"/>
                <a:ea typeface="+mn-ea"/>
                <a:cs typeface="+mn-cs"/>
              </a:rPr>
              <a:t> to Office365 mail to Skype, Slack and other services. The Bot Framework provides developers with a developer portal &amp; SDK to build your bot, a bot connector service to connect to social channels such as Twitter, Slack etc. and a bot directory to discover and use existing bots. </a:t>
            </a:r>
            <a:endParaRPr lang="en-US" sz="800" kern="1200" dirty="0">
              <a:solidFill>
                <a:schemeClr val="tx1"/>
              </a:solidFill>
              <a:effectLst/>
              <a:latin typeface="Segoe UI Light" pitchFamily="34" charset="0"/>
              <a:ea typeface="+mn-ea"/>
              <a:cs typeface="+mn-cs"/>
            </a:endParaRPr>
          </a:p>
          <a:p>
            <a:endParaRPr lang="en-US" baseline="0" dirty="0"/>
          </a:p>
          <a:p>
            <a:r>
              <a:rPr lang="en-US" b="1" baseline="0" dirty="0"/>
              <a:t>T: Next, Cortana.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84247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 Cortana Intelligence Suite integrates with Cortana, Microsoft’s digital personal assistant.  Cortana works with the suite to enable your business, and or your customers business, to get things done in more helpful, proactive, and natural ways.   Building on years of Microsoft’s research and innovation in perceptual intelligence including speech recognition, natural user interaction, predictive and advanced analytics, Cortana brings the capabilities of a personal digital assistant to business.</a:t>
            </a:r>
          </a:p>
          <a:p>
            <a:endParaRPr lang="en-US" baseline="0" dirty="0"/>
          </a:p>
          <a:p>
            <a:r>
              <a:rPr lang="en-US" b="1" baseline="0" dirty="0"/>
              <a:t>T: Next, we’ll look at how all of this information can be surfaced to those in your business who need it, and to your customers. </a:t>
            </a:r>
            <a:endParaRPr lang="en-US" b="1"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400371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5093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Segoe UI Light" pitchFamily="34" charset="0"/>
                <a:ea typeface="+mn-ea"/>
                <a:cs typeface="+mn-cs"/>
              </a:rPr>
              <a:t>Many of the services we’ve been talking about today are on the back-end. But your data</a:t>
            </a:r>
            <a:r>
              <a:rPr lang="en-US" sz="800" b="0" i="0" kern="1200" baseline="0" dirty="0">
                <a:solidFill>
                  <a:schemeClr val="tx1"/>
                </a:solidFill>
                <a:effectLst/>
                <a:latin typeface="Segoe UI Light" pitchFamily="34" charset="0"/>
                <a:ea typeface="+mn-ea"/>
                <a:cs typeface="+mn-cs"/>
              </a:rPr>
              <a:t> and the results of analytics are only useful if they can be provided to those who need them – often people without deep data expertise.  </a:t>
            </a:r>
          </a:p>
          <a:p>
            <a:pPr marL="0" marR="0" indent="0" algn="l" defTabSz="914367" rtl="0" eaLnBrk="1" fontAlgn="auto" latinLnBrk="0" hangingPunct="1">
              <a:lnSpc>
                <a:spcPct val="100000"/>
              </a:lnSpc>
              <a:spcBef>
                <a:spcPts val="0"/>
              </a:spcBef>
              <a:spcAft>
                <a:spcPts val="0"/>
              </a:spcAft>
              <a:buClrTx/>
              <a:buSzTx/>
              <a:buFontTx/>
              <a:buNone/>
              <a:tabLst/>
              <a:defRPr/>
            </a:pPr>
            <a:r>
              <a:rPr lang="en-US" sz="800" b="0" i="0" kern="1200" baseline="0" dirty="0">
                <a:solidFill>
                  <a:schemeClr val="tx1"/>
                </a:solidFill>
                <a:effectLst/>
                <a:latin typeface="Segoe UI Light" pitchFamily="34" charset="0"/>
                <a:ea typeface="+mn-ea"/>
                <a:cs typeface="+mn-cs"/>
              </a:rPr>
              <a:t>That’s where Power BI comes in. </a:t>
            </a:r>
            <a:r>
              <a:rPr lang="en-US" sz="800" kern="1200" dirty="0">
                <a:gradFill>
                  <a:gsLst>
                    <a:gs pos="1250">
                      <a:srgbClr val="000000"/>
                    </a:gs>
                    <a:gs pos="99000">
                      <a:srgbClr val="000000"/>
                    </a:gs>
                  </a:gsLst>
                  <a:lin ang="5400000" scaled="0"/>
                </a:gradFill>
                <a:latin typeface="Segoe UI Light" pitchFamily="34" charset="0"/>
                <a:ea typeface="+mn-ea"/>
                <a:cs typeface="+mn-cs"/>
              </a:rPr>
              <a:t>Power BI is a cloud-based dashboard and visualization service that provides faster time to insight. It is used for visualizing, exploring and extracting insights from data. It brings together data from diverse sources to deliver rich, comprehensive views of your</a:t>
            </a:r>
            <a:r>
              <a:rPr lang="en-US" sz="800" kern="1200" baseline="0" dirty="0">
                <a:gradFill>
                  <a:gsLst>
                    <a:gs pos="1250">
                      <a:srgbClr val="000000"/>
                    </a:gs>
                    <a:gs pos="99000">
                      <a:srgbClr val="000000"/>
                    </a:gs>
                  </a:gsLst>
                  <a:lin ang="5400000" scaled="0"/>
                </a:gradFill>
                <a:latin typeface="Segoe UI Light" pitchFamily="34" charset="0"/>
                <a:ea typeface="+mn-ea"/>
                <a:cs typeface="+mn-cs"/>
              </a:rPr>
              <a:t> business</a:t>
            </a:r>
            <a:r>
              <a:rPr lang="en-US" sz="800" kern="1200" dirty="0">
                <a:gradFill>
                  <a:gsLst>
                    <a:gs pos="1250">
                      <a:srgbClr val="000000"/>
                    </a:gs>
                    <a:gs pos="99000">
                      <a:srgbClr val="000000"/>
                    </a:gs>
                  </a:gsLst>
                  <a:lin ang="5400000" scaled="0"/>
                </a:gradFill>
                <a:latin typeface="Segoe UI Light" pitchFamily="34" charset="0"/>
                <a:ea typeface="+mn-ea"/>
                <a:cs typeface="+mn-cs"/>
              </a:rPr>
              <a:t>. With Power BI, you can see all of your data in one place</a:t>
            </a:r>
            <a:r>
              <a:rPr lang="en-US" sz="800" kern="1200" baseline="0" dirty="0">
                <a:gradFill>
                  <a:gsLst>
                    <a:gs pos="1250">
                      <a:srgbClr val="000000"/>
                    </a:gs>
                    <a:gs pos="99000">
                      <a:srgbClr val="000000"/>
                    </a:gs>
                  </a:gsLst>
                  <a:lin ang="5400000" scaled="0"/>
                </a:gradFill>
                <a:latin typeface="Segoe UI Light" pitchFamily="34" charset="0"/>
                <a:ea typeface="+mn-ea"/>
                <a:cs typeface="+mn-cs"/>
              </a:rPr>
              <a:t> </a:t>
            </a:r>
            <a:r>
              <a:rPr lang="en-US" sz="800" kern="1200" dirty="0">
                <a:gradFill>
                  <a:gsLst>
                    <a:gs pos="1250">
                      <a:srgbClr val="000000"/>
                    </a:gs>
                    <a:gs pos="99000">
                      <a:srgbClr val="000000"/>
                    </a:gs>
                  </a:gsLst>
                  <a:lin ang="5400000" scaled="0"/>
                </a:gradFill>
                <a:latin typeface="Segoe UI Light" pitchFamily="34" charset="0"/>
                <a:ea typeface="+mn-ea"/>
                <a:cs typeface="+mn-cs"/>
              </a:rPr>
              <a:t>and share reports. Live dashboards and reports show visualizations and KPIs from data that reside both on-premises and in the cloud, providing a consolidated view across your business regardless of where your data lives. </a:t>
            </a:r>
            <a:endParaRPr lang="en-US" sz="1800" kern="1200" baseline="0" dirty="0">
              <a:solidFill>
                <a:schemeClr val="tx1"/>
              </a:solidFill>
              <a:latin typeface="Segoe UI Light" pitchFamily="34" charset="0"/>
              <a:ea typeface="+mn-ea"/>
              <a:cs typeface="+mn-cs"/>
            </a:endParaRPr>
          </a:p>
          <a:p>
            <a:endParaRPr lang="en-US" sz="900" b="0" i="0" kern="1200" baseline="0" dirty="0">
              <a:solidFill>
                <a:schemeClr val="tx1"/>
              </a:solidFill>
              <a:effectLst/>
              <a:latin typeface="Segoe UI Light" pitchFamily="34" charset="0"/>
              <a:ea typeface="+mn-ea"/>
              <a:cs typeface="+mn-cs"/>
            </a:endParaRPr>
          </a:p>
          <a:p>
            <a:r>
              <a:rPr lang="en-US" sz="900" b="1" i="0" kern="1200" baseline="0" dirty="0">
                <a:solidFill>
                  <a:schemeClr val="tx1"/>
                </a:solidFill>
                <a:effectLst/>
                <a:latin typeface="Segoe UI Light" pitchFamily="34" charset="0"/>
                <a:ea typeface="+mn-ea"/>
                <a:cs typeface="+mn-cs"/>
              </a:rPr>
              <a:t>T: Now that we’ve walked through everything, let’s take a look at the whole picture.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6348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695328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75% </a:t>
            </a:r>
            <a:r>
              <a:rPr lang="en-US" sz="900" kern="0" dirty="0">
                <a:gradFill>
                  <a:gsLst>
                    <a:gs pos="1250">
                      <a:srgbClr val="505050"/>
                    </a:gs>
                    <a:gs pos="76000">
                      <a:srgbClr val="505050"/>
                    </a:gs>
                  </a:gsLst>
                  <a:lin ang="5400000" scaled="0"/>
                </a:gradFill>
              </a:rPr>
              <a:t>of the cars shipped globally by </a:t>
            </a:r>
            <a:r>
              <a:rPr lang="en-US" sz="900" b="1" kern="0" dirty="0">
                <a:gradFill>
                  <a:gsLst>
                    <a:gs pos="1250">
                      <a:srgbClr val="505050"/>
                    </a:gs>
                    <a:gs pos="76000">
                      <a:srgbClr val="505050"/>
                    </a:gs>
                  </a:gsLst>
                  <a:lin ang="5400000" scaled="0"/>
                </a:gradFill>
              </a:rPr>
              <a:t>2020</a:t>
            </a:r>
            <a:r>
              <a:rPr lang="en-US" sz="900" kern="0" dirty="0">
                <a:gradFill>
                  <a:gsLst>
                    <a:gs pos="1250">
                      <a:srgbClr val="505050"/>
                    </a:gs>
                    <a:gs pos="76000">
                      <a:srgbClr val="505050"/>
                    </a:gs>
                  </a:gsLst>
                  <a:lin ang="5400000" scaled="0"/>
                </a:gradFill>
              </a:rPr>
              <a:t> will be built with the necessary hardware to connect to the Internet.</a:t>
            </a:r>
            <a:r>
              <a:rPr lang="en-US" sz="900" kern="0" baseline="0" dirty="0">
                <a:gradFill>
                  <a:gsLst>
                    <a:gs pos="1250">
                      <a:srgbClr val="505050"/>
                    </a:gs>
                    <a:gs pos="76000">
                      <a:srgbClr val="505050"/>
                    </a:gs>
                  </a:gsLst>
                  <a:lin ang="5400000" scaled="0"/>
                </a:gradFill>
              </a:rPr>
              <a:t> </a:t>
            </a:r>
            <a:endParaRPr lang="en-US" sz="900" kern="0" dirty="0">
              <a:gradFill>
                <a:gsLst>
                  <a:gs pos="1250">
                    <a:srgbClr val="505050"/>
                  </a:gs>
                  <a:gs pos="76000">
                    <a:srgbClr val="505050"/>
                  </a:gs>
                </a:gsLst>
                <a:lin ang="5400000" scaled="0"/>
              </a:gradFill>
            </a:endParaRPr>
          </a:p>
          <a:p>
            <a:pPr algn="l"/>
            <a:endParaRPr lang="en-US" dirty="0"/>
          </a:p>
          <a:p>
            <a:pPr algn="l"/>
            <a:r>
              <a:rPr lang="en-US" dirty="0"/>
              <a:t>What does this mean?</a:t>
            </a:r>
            <a:r>
              <a:rPr lang="en-US" baseline="0" dirty="0"/>
              <a:t> What can </a:t>
            </a:r>
            <a:r>
              <a:rPr lang="en-US" dirty="0"/>
              <a:t>we</a:t>
            </a:r>
            <a:r>
              <a:rPr lang="en-US" baseline="0" dirty="0"/>
              <a:t> can do with that data? How can this business leverage the huge amounts of data now available?</a:t>
            </a:r>
          </a:p>
          <a:p>
            <a:pPr algn="l"/>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There are some questions on this slide, such as “</a:t>
            </a:r>
            <a:r>
              <a:rPr lang="en-US" sz="900" i="1" dirty="0">
                <a:solidFill>
                  <a:schemeClr val="accent1"/>
                </a:solidFill>
              </a:rPr>
              <a:t>What parts need maintenance first on all Ford F-150’s sold?”</a:t>
            </a:r>
            <a:r>
              <a:rPr lang="en-US" sz="900" i="0" dirty="0">
                <a:solidFill>
                  <a:schemeClr val="accent1"/>
                </a:solidFill>
              </a:rPr>
              <a:t> that Cortana Intelligence</a:t>
            </a:r>
            <a:r>
              <a:rPr lang="en-US" sz="900" i="0" baseline="0" dirty="0">
                <a:solidFill>
                  <a:schemeClr val="accent1"/>
                </a:solidFill>
              </a:rPr>
              <a:t> </a:t>
            </a:r>
            <a:r>
              <a:rPr lang="en-US" sz="900" i="0" dirty="0">
                <a:solidFill>
                  <a:schemeClr val="accent1"/>
                </a:solidFill>
              </a:rPr>
              <a:t>can answer using streaming data</a:t>
            </a:r>
            <a:r>
              <a:rPr lang="en-US" sz="900" i="0" baseline="0" dirty="0">
                <a:solidFill>
                  <a:schemeClr val="accent1"/>
                </a:solidFill>
              </a:rPr>
              <a:t> from cars strategically.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a:t>
            </a:r>
            <a:r>
              <a:rPr kumimoji="0" lang="en-US" sz="1800" b="0" i="0" u="none" strike="noStrike" kern="0" cap="none" spc="0" normalizeH="0" baseline="0" noProof="0" dirty="0" err="1">
                <a:ln>
                  <a:noFill/>
                </a:ln>
                <a:solidFill>
                  <a:prstClr val="black"/>
                </a:solidFill>
                <a:effectLst/>
                <a:uLnTx/>
                <a:uFillTx/>
              </a:rPr>
              <a:t>AzureCon</a:t>
            </a:r>
            <a:r>
              <a:rPr kumimoji="0" lang="en-US" sz="1800" b="0" i="0" u="none" strike="noStrike" kern="0" cap="none" spc="0" normalizeH="0" baseline="0" noProof="0" dirty="0">
                <a:ln>
                  <a:noFill/>
                </a:ln>
                <a:solidFill>
                  <a:prstClr val="black"/>
                </a:solidFill>
                <a:effectLst/>
                <a:uLnTx/>
                <a:uFillTx/>
              </a:rPr>
              <a:t>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29343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Note that this is an example with cars,</a:t>
            </a:r>
            <a:r>
              <a:rPr lang="en-US" baseline="0" dirty="0"/>
              <a:t> </a:t>
            </a:r>
            <a:r>
              <a:rPr lang="en-US" dirty="0"/>
              <a:t>but it </a:t>
            </a:r>
            <a:r>
              <a:rPr lang="en-US" baseline="0" dirty="0"/>
              <a:t>can be insights on any connected devices.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Event Hubs is used to ingest millions of events in real-time. Sensor data from engines, brakes, emissions are ingested and then made accessible for processing.</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Stream Analytics is then applied in two key functions: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first to process real-time aggregations on the data and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spool data into long term storage for batch</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Machine Learning is used </a:t>
            </a:r>
            <a:r>
              <a:rPr lang="en-US" b="0" baseline="0" dirty="0"/>
              <a:t>in real-time </a:t>
            </a:r>
            <a:r>
              <a:rPr lang="en-US" baseline="0" dirty="0"/>
              <a:t>for anomaly detection on tire pressure, oil level, engine temp, </a:t>
            </a:r>
            <a:r>
              <a:rPr lang="en-US" baseline="0" dirty="0" err="1"/>
              <a:t>etc</a:t>
            </a:r>
            <a:r>
              <a:rPr lang="en-US" baseline="0" dirty="0"/>
              <a:t> to predict vehicles requiring maintenance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Data in BLOB storage is used for rich analytics using HDInsight, orchestrated by Data Factory – allowing us to determine trends like aggressive driving analysis over the past year.</a:t>
            </a: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baseline="0" dirty="0"/>
              <a:t>T: Questions like those we looked at can be answered just as simply.</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42259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gradFill>
                  <a:gsLst>
                    <a:gs pos="2917">
                      <a:srgbClr val="505050"/>
                    </a:gs>
                    <a:gs pos="30000">
                      <a:srgbClr val="505050"/>
                    </a:gs>
                  </a:gsLst>
                  <a:lin ang="5400000" scaled="0"/>
                </a:gradFill>
              </a:rPr>
              <a:t>Cortana Intelligence can provide answers in</a:t>
            </a:r>
            <a:r>
              <a:rPr lang="en-US" baseline="0" dirty="0">
                <a:gradFill>
                  <a:gsLst>
                    <a:gs pos="2917">
                      <a:srgbClr val="505050"/>
                    </a:gs>
                    <a:gs pos="30000">
                      <a:srgbClr val="505050"/>
                    </a:gs>
                  </a:gsLst>
                  <a:lin ang="5400000" scaled="0"/>
                </a:gradFill>
              </a:rPr>
              <a:t> real time to complex questions that previously took much longer to answer. Some examples are:</a:t>
            </a:r>
            <a:endParaRPr lang="en-US" dirty="0">
              <a:gradFill>
                <a:gsLst>
                  <a:gs pos="2917">
                    <a:srgbClr val="505050"/>
                  </a:gs>
                  <a:gs pos="30000">
                    <a:srgbClr val="505050"/>
                  </a:gs>
                </a:gsLst>
                <a:lin ang="5400000" scaled="0"/>
              </a:gradFill>
            </a:endParaRP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Vehicle diagnostic</a:t>
            </a:r>
          </a:p>
          <a:p>
            <a:pPr>
              <a:lnSpc>
                <a:spcPct val="90000"/>
              </a:lnSpc>
              <a:spcAft>
                <a:spcPts val="600"/>
              </a:spcAft>
            </a:pPr>
            <a:r>
              <a:rPr lang="en-US" baseline="0" dirty="0"/>
              <a:t>“</a:t>
            </a:r>
            <a:r>
              <a:rPr lang="en-US" sz="900" i="1" dirty="0">
                <a:solidFill>
                  <a:schemeClr val="accent1"/>
                </a:solidFill>
              </a:rPr>
              <a:t>What parts need maintenance first on all Ford F-150’s sold?”</a:t>
            </a:r>
            <a:r>
              <a:rPr lang="en-US" sz="900" i="0" dirty="0">
                <a:solidFill>
                  <a:schemeClr val="accent1"/>
                </a:solidFill>
              </a:rPr>
              <a:t> </a:t>
            </a:r>
            <a:endParaRPr lang="en-US" dirty="0">
              <a:gradFill>
                <a:gsLst>
                  <a:gs pos="2917">
                    <a:srgbClr val="505050"/>
                  </a:gs>
                  <a:gs pos="30000">
                    <a:srgbClr val="505050"/>
                  </a:gs>
                </a:gsLst>
                <a:lin ang="5400000" scaled="0"/>
              </a:gradFill>
            </a:endParaRPr>
          </a:p>
          <a:p>
            <a:pPr>
              <a:lnSpc>
                <a:spcPct val="90000"/>
              </a:lnSpc>
              <a:spcAft>
                <a:spcPts val="600"/>
              </a:spcAft>
            </a:pPr>
            <a:r>
              <a:rPr lang="en-US" sz="900" i="1" dirty="0">
                <a:solidFill>
                  <a:schemeClr val="accent1"/>
                </a:solidFill>
              </a:rPr>
              <a:t>The front brakes are needing to be serviced sooner than expected</a:t>
            </a:r>
          </a:p>
          <a:p>
            <a:pPr>
              <a:lnSpc>
                <a:spcPct val="90000"/>
              </a:lnSpc>
              <a:spcAft>
                <a:spcPts val="600"/>
              </a:spcAft>
            </a:pPr>
            <a:endParaRPr lang="en-US" dirty="0">
              <a:gradFill>
                <a:gsLst>
                  <a:gs pos="2917">
                    <a:srgbClr val="505050"/>
                  </a:gs>
                  <a:gs pos="30000">
                    <a:srgbClr val="505050"/>
                  </a:gs>
                </a:gsLst>
                <a:lin ang="5400000" scaled="0"/>
              </a:gradFill>
            </a:endParaRPr>
          </a:p>
          <a:p>
            <a:pPr>
              <a:lnSpc>
                <a:spcPct val="90000"/>
              </a:lnSpc>
              <a:spcAft>
                <a:spcPts val="600"/>
              </a:spcAft>
            </a:pPr>
            <a:r>
              <a:rPr lang="en-US" dirty="0">
                <a:gradFill>
                  <a:gsLst>
                    <a:gs pos="2917">
                      <a:srgbClr val="505050"/>
                    </a:gs>
                    <a:gs pos="30000">
                      <a:srgbClr val="505050"/>
                    </a:gs>
                  </a:gsLst>
                  <a:lin ang="5400000" scaled="0"/>
                </a:gradFill>
              </a:rPr>
              <a:t>Fleet management</a:t>
            </a:r>
          </a:p>
          <a:p>
            <a:pPr>
              <a:lnSpc>
                <a:spcPct val="90000"/>
              </a:lnSpc>
              <a:spcAft>
                <a:spcPts val="600"/>
              </a:spcAft>
            </a:pPr>
            <a:r>
              <a:rPr lang="en-US" sz="900" i="1" dirty="0">
                <a:solidFill>
                  <a:schemeClr val="accent1"/>
                </a:solidFill>
              </a:rPr>
              <a:t>“Show me the location of all vehicles within 50mi of my location”</a:t>
            </a:r>
          </a:p>
          <a:p>
            <a:pPr marL="0" marR="0" indent="0" algn="l" defTabSz="932742" rtl="0" eaLnBrk="1" fontAlgn="auto" latinLnBrk="0" hangingPunct="1">
              <a:lnSpc>
                <a:spcPct val="90000"/>
              </a:lnSpc>
              <a:spcBef>
                <a:spcPts val="0"/>
              </a:spcBef>
              <a:spcAft>
                <a:spcPts val="600"/>
              </a:spcAft>
              <a:buClrTx/>
              <a:buSzTx/>
              <a:buFontTx/>
              <a:buNone/>
              <a:tabLst/>
              <a:defRPr/>
            </a:pPr>
            <a:r>
              <a:rPr lang="en-US" sz="900" i="1" dirty="0">
                <a:solidFill>
                  <a:schemeClr val="accent1"/>
                </a:solidFill>
              </a:rPr>
              <a:t>24 vehicles are shown on a map, showing status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a:t>
            </a:r>
            <a:r>
              <a:rPr kumimoji="0" lang="en-US" sz="1800" b="0" i="0" u="none" strike="noStrike" kern="0" cap="none" spc="0" normalizeH="0" baseline="0" noProof="0" dirty="0" err="1">
                <a:ln>
                  <a:noFill/>
                </a:ln>
                <a:solidFill>
                  <a:prstClr val="black"/>
                </a:solidFill>
                <a:effectLst/>
                <a:uLnTx/>
                <a:uFillTx/>
              </a:rPr>
              <a:t>AzureCon</a:t>
            </a:r>
            <a:r>
              <a:rPr kumimoji="0" lang="en-US" sz="1800" b="0" i="0" u="none" strike="noStrike" kern="0" cap="none" spc="0" normalizeH="0" baseline="0" noProof="0" dirty="0">
                <a:ln>
                  <a:noFill/>
                </a:ln>
                <a:solidFill>
                  <a:prstClr val="black"/>
                </a:solidFill>
                <a:effectLst/>
                <a:uLnTx/>
                <a:uFillTx/>
              </a:rPr>
              <a:t>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37510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few things you can do today.</a:t>
            </a:r>
          </a:p>
          <a:p>
            <a:endParaRPr lang="en-US" baseline="0" dirty="0"/>
          </a:p>
          <a:p>
            <a:r>
              <a:rPr lang="en-US" baseline="0" dirty="0"/>
              <a:t>We have also created a lot of trainings so that you can better understand the product and how it can help your company</a:t>
            </a:r>
          </a:p>
          <a:p>
            <a:endParaRPr lang="en-US" baseline="0" dirty="0"/>
          </a:p>
          <a:p>
            <a:r>
              <a:rPr lang="en-US" baseline="0" dirty="0"/>
              <a:t>As far as partners, we have a large network that is ready and able to help </a:t>
            </a:r>
            <a:r>
              <a:rPr lang="en-US" baseline="0" dirty="0" err="1"/>
              <a:t>tailer</a:t>
            </a:r>
            <a:r>
              <a:rPr lang="en-US" baseline="0" dirty="0"/>
              <a:t> the suite and its functions to your needs</a:t>
            </a:r>
          </a:p>
          <a:p>
            <a:endParaRPr lang="en-US" baseline="0" dirty="0"/>
          </a:p>
          <a:p>
            <a:r>
              <a:rPr lang="en-US" baseline="0" dirty="0"/>
              <a:t>If you are interested in becoming a partner, follow the link on this slide and we will be in touch</a:t>
            </a:r>
          </a:p>
          <a:p>
            <a:endParaRPr lang="en-US" baseline="0" dirty="0"/>
          </a:p>
          <a:p>
            <a:r>
              <a:rPr lang="en-US" b="1" baseline="0" dirty="0"/>
              <a:t>IF SHOWING VIDEO: I’d like to end on a short video showing one more great example using Cortana Intelligence</a:t>
            </a:r>
          </a:p>
          <a:p>
            <a:endParaRPr lang="en-US" b="1" baseline="0" dirty="0"/>
          </a:p>
          <a:p>
            <a:r>
              <a:rPr lang="en-US" b="1" baseline="0" dirty="0"/>
              <a:t>Thank you all for attending.</a:t>
            </a:r>
            <a:endParaRPr lang="en-US" b="1"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5/26/2016 8:41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75028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5/26/2016 8:21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5/26/2016 8:21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947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 </a:t>
            </a:r>
            <a:r>
              <a:rPr lang="en-US" dirty="0" err="1"/>
              <a:t>Iaas</a:t>
            </a:r>
            <a:r>
              <a:rPr lang="en-US" dirty="0"/>
              <a:t>, but</a:t>
            </a:r>
            <a:r>
              <a:rPr lang="en-US" baseline="0" dirty="0"/>
              <a:t> no </a:t>
            </a:r>
            <a:r>
              <a:rPr lang="en-US" baseline="0" dirty="0" err="1"/>
              <a:t>paas</a:t>
            </a:r>
            <a:r>
              <a:rPr lang="en-US" baseline="0" dirty="0"/>
              <a:t> or </a:t>
            </a:r>
            <a:r>
              <a:rPr lang="en-US" baseline="0" dirty="0" err="1"/>
              <a:t>saas</a:t>
            </a:r>
            <a:endParaRPr lang="en-US" baseline="0" dirty="0"/>
          </a:p>
          <a:p>
            <a:r>
              <a:rPr lang="en-US" baseline="0" dirty="0"/>
              <a:t>Salesforce – SaaS, but no other</a:t>
            </a:r>
          </a:p>
          <a:p>
            <a:endParaRPr lang="en-US" baseline="0" dirty="0"/>
          </a:p>
          <a:p>
            <a:r>
              <a:rPr lang="en-US" baseline="0" dirty="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5/26/2016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5/26/2016 8:21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8993284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Master" Target="../slideMasters/slideMaster15.xml"/><Relationship Id="rId4" Type="http://schemas.openxmlformats.org/officeDocument/2006/relationships/image" Target="../media/image2.pn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7.xml"/><Relationship Id="rId4" Type="http://schemas.openxmlformats.org/officeDocument/2006/relationships/image" Target="../media/image91.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7.xml"/><Relationship Id="rId4" Type="http://schemas.openxmlformats.org/officeDocument/2006/relationships/image" Target="../media/image4.pn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7.xml"/><Relationship Id="rId4" Type="http://schemas.openxmlformats.org/officeDocument/2006/relationships/image" Target="../media/image90.png"/></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Master" Target="../slideMasters/slideMaster18.xml"/><Relationship Id="rId5" Type="http://schemas.openxmlformats.org/officeDocument/2006/relationships/image" Target="../media/image100.png"/><Relationship Id="rId4" Type="http://schemas.microsoft.com/office/2007/relationships/hdphoto" Target="../media/hdphoto2.wdp"/></Relationships>
</file>

<file path=ppt/slideLayouts/_rels/slideLayout4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8.xml"/></Relationships>
</file>

<file path=ppt/slideLayouts/_rels/slideLayout4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Master" Target="../slideMasters/slideMaster18.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Master" Target="../slideMasters/slideMaster1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8.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Master" Target="../slideMasters/slideMaster19.xml"/><Relationship Id="rId5" Type="http://schemas.openxmlformats.org/officeDocument/2006/relationships/image" Target="../media/image100.png"/><Relationship Id="rId4" Type="http://schemas.microsoft.com/office/2007/relationships/hdphoto" Target="../media/hdphoto2.wdp"/></Relationships>
</file>

<file path=ppt/slideLayouts/_rels/slideLayout4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9.pn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9.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9.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2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6.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26.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Master" Target="../slideMasters/slideMaster27.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7.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Master" Target="../slideMasters/slideMaster27.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28.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28.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 Id="rId4" Type="http://schemas.openxmlformats.org/officeDocument/2006/relationships/image" Target="../media/image5.png"/></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9.xml"/><Relationship Id="rId4" Type="http://schemas.openxmlformats.org/officeDocument/2006/relationships/image" Target="../media/image5.png"/></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9.xml"/><Relationship Id="rId4" Type="http://schemas.openxmlformats.org/officeDocument/2006/relationships/image" Target="../media/image4.pn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9.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9.xml"/><Relationship Id="rId4" Type="http://schemas.openxmlformats.org/officeDocument/2006/relationships/image" Target="../media/image2.png"/></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9.xml"/></Relationships>
</file>

<file path=ppt/slideLayouts/_rels/slideLayout6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9.xml"/></Relationships>
</file>

<file path=ppt/slideLayouts/_rels/slideLayout6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9.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9.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6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6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9.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9.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5.emf"/><Relationship Id="rId1" Type="http://schemas.openxmlformats.org/officeDocument/2006/relationships/slideMaster" Target="../slideMasters/slideMaster30.xml"/></Relationships>
</file>

<file path=ppt/slideLayouts/_rels/slideLayout62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105.emf"/><Relationship Id="rId1" Type="http://schemas.openxmlformats.org/officeDocument/2006/relationships/slideMaster" Target="../slideMasters/slideMaster30.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Master" Target="../slideMasters/slideMaster30.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30.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3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 Id="rId4" Type="http://schemas.openxmlformats.org/officeDocument/2006/relationships/image" Target="../media/image91.png"/></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1.xml"/><Relationship Id="rId4" Type="http://schemas.openxmlformats.org/officeDocument/2006/relationships/image" Target="../media/image91.png"/></Relationships>
</file>

<file path=ppt/slideLayouts/_rels/slideLayout6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6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31.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31.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31.xml"/></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31.xml"/><Relationship Id="rId4" Type="http://schemas.openxmlformats.org/officeDocument/2006/relationships/image" Target="../media/image4.pn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31.xml"/><Relationship Id="rId4" Type="http://schemas.openxmlformats.org/officeDocument/2006/relationships/image" Target="../media/image4.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31.xml"/><Relationship Id="rId4" Type="http://schemas.openxmlformats.org/officeDocument/2006/relationships/image" Target="../media/image90.png"/></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6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31.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3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Master" Target="../slideMasters/slideMaster31.xml"/><Relationship Id="rId4" Type="http://schemas.openxmlformats.org/officeDocument/2006/relationships/image" Target="../media/image91.png"/></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png"/><Relationship Id="rId1" Type="http://schemas.openxmlformats.org/officeDocument/2006/relationships/slideMaster" Target="../slideMasters/slideMaster31.xml"/><Relationship Id="rId4" Type="http://schemas.openxmlformats.org/officeDocument/2006/relationships/image" Target="../media/image91.png"/></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31.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1.xml"/></Relationships>
</file>

<file path=ppt/slideLayouts/_rels/slideLayout6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1.xml"/></Relationships>
</file>

<file path=ppt/slideLayouts/_rels/slideLayout6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1.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32.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3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6475993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0133693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8593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09819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7580369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spTree>
    <p:extLst>
      <p:ext uri="{BB962C8B-B14F-4D97-AF65-F5344CB8AC3E}">
        <p14:creationId xmlns:p14="http://schemas.microsoft.com/office/powerpoint/2010/main" val="142430926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1681133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0363882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8049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a:t>Click to edit Master text styles</a:t>
            </a:r>
          </a:p>
        </p:txBody>
      </p:sp>
    </p:spTree>
    <p:extLst>
      <p:ext uri="{BB962C8B-B14F-4D97-AF65-F5344CB8AC3E}">
        <p14:creationId xmlns:p14="http://schemas.microsoft.com/office/powerpoint/2010/main" val="357505477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2796124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982430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90605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7239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292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88653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66637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54225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22464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924139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839070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644080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7918155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799632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403123331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59243556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928792150"/>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5145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560343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76362779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899840649"/>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159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0266772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6750172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0242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1049461"/>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88045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842730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1151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60005012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664057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8632322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a:solidFill>
                  <a:srgbClr val="00B0F0"/>
                </a:solidFill>
              </a:rPr>
              <a:t>Visual Studio Online</a:t>
            </a: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a:solidFill>
                  <a:srgbClr val="FFFFFF"/>
                </a:solidFill>
              </a:rPr>
              <a:t>Presenter</a:t>
            </a: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23814776"/>
      </p:ext>
    </p:extLst>
  </p:cSld>
  <p:clrMapOvr>
    <a:masterClrMapping/>
  </p:clrMapOvr>
  <p:transition>
    <p:fade/>
  </p:transition>
  <p:hf hdr="0" ft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35585431"/>
      </p:ext>
    </p:extLst>
  </p:cSld>
  <p:clrMapOvr>
    <a:masterClrMapping/>
  </p:clrMapOvr>
  <p:transition>
    <p:fade/>
  </p:transition>
  <p:hf hdr="0" ft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006352561"/>
      </p:ext>
    </p:extLst>
  </p:cSld>
  <p:clrMapOvr>
    <a:masterClrMapping/>
  </p:clrMapOvr>
  <p:transition>
    <p:fade/>
  </p:transition>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213391843"/>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199898432"/>
      </p:ext>
    </p:extLst>
  </p:cSld>
  <p:clrMapOvr>
    <a:masterClrMapping/>
  </p:clrMapOvr>
  <p:transition>
    <p:fade/>
  </p:transition>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35244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3251393"/>
      </p:ext>
    </p:extLst>
  </p:cSld>
  <p:clrMapOvr>
    <a:masterClrMapping/>
  </p:clrMapOvr>
  <p:transition>
    <p:fade/>
  </p:transition>
  <p:hf hdr="0" ftr="0" dt="0"/>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75342458"/>
      </p:ext>
    </p:extLst>
  </p:cSld>
  <p:clrMapOvr>
    <a:masterClrMapping/>
  </p:clrMapOvr>
  <p:transition>
    <p:fade/>
  </p:transition>
  <p:hf hdr="0" ftr="0" dt="0"/>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57974293"/>
      </p:ext>
    </p:extLst>
  </p:cSld>
  <p:clrMapOvr>
    <a:masterClrMapping/>
  </p:clrMapOvr>
  <p:transition>
    <p:fade/>
  </p:transition>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41765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915913421"/>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991591498"/>
      </p:ext>
    </p:extLst>
  </p:cSld>
  <p:clrMapOvr>
    <a:masterClrMapping/>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858782268"/>
      </p:ext>
    </p:extLst>
  </p:cSld>
  <p:clrMapOvr>
    <a:masterClrMapping/>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0441880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1429661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1723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402739"/>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238578"/>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258894"/>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140862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5169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031062186"/>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62146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098604"/>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98779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55128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567171"/>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89152554"/>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210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15633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92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24345"/>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64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3638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8869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632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56066607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170059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4270744"/>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547495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71003152"/>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87089" cy="6857996"/>
          </a:xfrm>
          <a:prstGeom prst="rect">
            <a:avLst/>
          </a:prstGeom>
        </p:spPr>
      </p:pic>
      <p:sp>
        <p:nvSpPr>
          <p:cNvPr id="2" name="Rectangle 1"/>
          <p:cNvSpPr/>
          <p:nvPr userDrawn="1"/>
        </p:nvSpPr>
        <p:spPr bwMode="auto">
          <a:xfrm>
            <a:off x="265994" y="2084173"/>
            <a:ext cx="6276515"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73"/>
            <a:ext cx="6273277"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3877257"/>
            <a:ext cx="6274896"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096" y="470068"/>
            <a:ext cx="2060121"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598" y="6029312"/>
            <a:ext cx="1668354" cy="358621"/>
          </a:xfrm>
          <a:prstGeom prst="rect">
            <a:avLst/>
          </a:prstGeom>
        </p:spPr>
      </p:pic>
    </p:spTree>
    <p:extLst>
      <p:ext uri="{BB962C8B-B14F-4D97-AF65-F5344CB8AC3E}">
        <p14:creationId xmlns:p14="http://schemas.microsoft.com/office/powerpoint/2010/main" val="152554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096" y="6029312"/>
            <a:ext cx="1673454" cy="358621"/>
          </a:xfrm>
          <a:prstGeom prst="rect">
            <a:avLst/>
          </a:prstGeom>
        </p:spPr>
      </p:pic>
      <p:sp>
        <p:nvSpPr>
          <p:cNvPr id="8" name="Rectangle 7"/>
          <p:cNvSpPr/>
          <p:nvPr userDrawn="1"/>
        </p:nvSpPr>
        <p:spPr bwMode="auto">
          <a:xfrm>
            <a:off x="448096" y="470068"/>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111384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1425691"/>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998742"/>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6379867"/>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59273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27076294"/>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54449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815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41020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3064081"/>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4833365"/>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384777"/>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7854601"/>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868789"/>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1150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69376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529615"/>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77833"/>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431514"/>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4092221928"/>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369332"/>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531057136"/>
      </p:ext>
    </p:extLst>
  </p:cSld>
  <p:clrMapOvr>
    <a:masterClrMapping/>
  </p:clrMapOvr>
  <p:transition>
    <p:fade/>
  </p:transition>
  <p:hf hdr="0" ftr="0" dt="0"/>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930648400"/>
      </p:ext>
    </p:extLst>
  </p:cSld>
  <p:clrMapOvr>
    <a:masterClrMapping/>
  </p:clrMapOvr>
  <p:transition>
    <p:fade/>
  </p:transition>
  <p:hf hdr="0" ftr="0" dt="0"/>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542801061"/>
      </p:ext>
    </p:extLst>
  </p:cSld>
  <p:clrMapOvr>
    <a:masterClrMapping/>
  </p:clrMapOvr>
  <p:transition>
    <p:fade/>
  </p:transition>
  <p:hf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645975635"/>
      </p:ext>
    </p:extLst>
  </p:cSld>
  <p:clrMapOvr>
    <a:masterClrMapping/>
  </p:clrMapOvr>
  <p:transition>
    <p:fade/>
  </p:transition>
  <p:hf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51668152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17686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855631266"/>
      </p:ext>
    </p:extLst>
  </p:cSld>
  <p:clrMapOvr>
    <a:masterClrMapping/>
  </p:clrMapOvr>
  <p:transition>
    <p:fade/>
  </p:transition>
  <p:hf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22548588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42149511"/>
      </p:ext>
    </p:extLst>
  </p:cSld>
  <p:clrMapOvr>
    <a:masterClrMapping/>
  </p:clrMapOvr>
  <p:transition>
    <p:fade/>
  </p:transition>
  <p:hf hdr="0" ftr="0" dt="0"/>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474578916"/>
      </p:ext>
    </p:extLst>
  </p:cSld>
  <p:clrMapOvr>
    <a:masterClrMapping/>
  </p:clrMapOvr>
  <p:transition>
    <p:fade/>
  </p:transition>
  <p:hf hdr="0" ftr="0" dt="0"/>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076041270"/>
      </p:ext>
    </p:extLst>
  </p:cSld>
  <p:clrMapOvr>
    <a:masterClrMapping/>
  </p:clrMapOvr>
  <p:transition>
    <p:fade/>
  </p:transition>
  <p:hf hdr="0" ftr="0" dt="0"/>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138198607"/>
      </p:ext>
    </p:extLst>
  </p:cSld>
  <p:clrMapOvr>
    <a:masterClrMapping/>
  </p:clrMapOvr>
  <p:transition>
    <p:fade/>
  </p:transition>
  <p:hf hdr="0" ftr="0" dt="0"/>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845834792"/>
      </p:ext>
    </p:extLst>
  </p:cSld>
  <p:clrMapOvr>
    <a:masterClrMapping/>
  </p:clrMapOvr>
  <p:transition>
    <p:fade/>
  </p:transition>
  <p:hf hdr="0" ftr="0" dt="0"/>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2457305"/>
      </p:ext>
    </p:extLst>
  </p:cSld>
  <p:clrMapOvr>
    <a:masterClrMapping/>
  </p:clrMapOvr>
  <p:transition>
    <p:fade/>
  </p:transition>
  <p:hf hdr="0" ftr="0" dt="0"/>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083384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138202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8683491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8012182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493586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09554979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81700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014679559"/>
      </p:ext>
    </p:extLst>
  </p:cSld>
  <p:clrMapOvr>
    <a:masterClrMapping/>
  </p:clrMapOvr>
  <p:transition>
    <p:fade/>
  </p:transition>
  <p:hf hdr="0" ftr="0" dt="0"/>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4244717487"/>
      </p:ext>
    </p:extLst>
  </p:cSld>
  <p:clrMapOvr>
    <a:masterClrMapping/>
  </p:clrMapOvr>
  <p:transition>
    <p:fade/>
  </p:transition>
  <p:hf hdr="0" ftr="0" dt="0"/>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569804706"/>
      </p:ext>
    </p:extLst>
  </p:cSld>
  <p:clrMapOvr>
    <a:masterClrMapping/>
  </p:clrMapOvr>
  <p:transition>
    <p:fade/>
  </p:transition>
  <p:hf hdr="0" ftr="0" dt="0"/>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47280"/>
      </p:ext>
    </p:extLst>
  </p:cSld>
  <p:clrMapOvr>
    <a:masterClrMapping/>
  </p:clrMapOvr>
  <p:transition>
    <p:fade/>
  </p:transition>
  <p:hf hdr="0" ftr="0" dt="0"/>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70622867"/>
      </p:ext>
    </p:extLst>
  </p:cSld>
  <p:clrMapOvr>
    <a:masterClrMapping/>
  </p:clrMapOvr>
  <p:transition>
    <p:fade/>
  </p:transition>
  <p:hf hdr="0" ftr="0" dt="0"/>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28379421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86" lvl="2" indent="-223993" algn="l" defTabSz="895974"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360583"/>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149396877"/>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057719657"/>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86784381"/>
      </p:ext>
    </p:extLst>
  </p:cSld>
  <p:clrMapOvr>
    <a:masterClrMapping/>
  </p:clrMapOvr>
  <p:transition>
    <p:fade/>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882934071"/>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4117211071"/>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49540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185599811"/>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18724" y="6061768"/>
            <a:ext cx="1522007"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737" y="484298"/>
            <a:ext cx="7000222" cy="1344828"/>
          </a:xfrm>
          <a:prstGeom prst="rect">
            <a:avLst/>
          </a:prstGeom>
        </p:spPr>
      </p:pic>
    </p:spTree>
    <p:extLst>
      <p:ext uri="{BB962C8B-B14F-4D97-AF65-F5344CB8AC3E}">
        <p14:creationId xmlns:p14="http://schemas.microsoft.com/office/powerpoint/2010/main" val="277204410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90"/>
            <a:ext cx="12185713" cy="2551127"/>
          </a:xfrm>
          <a:prstGeom prst="rect">
            <a:avLst/>
          </a:prstGeom>
          <a:solidFill>
            <a:srgbClr val="4DA0E2"/>
          </a:solidFill>
          <a:ln>
            <a:noFill/>
          </a:ln>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4"/>
            <a:ext cx="1218260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8820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5"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2890558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0"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406464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901649"/>
      </p:ext>
    </p:extLst>
  </p:cSld>
  <p:clrMapOvr>
    <a:masterClrMapping/>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45789709"/>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2972" y="298255"/>
            <a:ext cx="4321634" cy="6275864"/>
          </a:xfrm>
          <a:prstGeom prst="rect">
            <a:avLst/>
          </a:prstGeom>
        </p:spPr>
      </p:pic>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594054"/>
            <a:ext cx="7169531"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6418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8"/>
            <a:ext cx="12189259" cy="3227867"/>
          </a:xfrm>
          <a:prstGeom prst="rect">
            <a:avLst/>
          </a:prstGeom>
        </p:spPr>
      </p:pic>
    </p:spTree>
    <p:extLst>
      <p:ext uri="{BB962C8B-B14F-4D97-AF65-F5344CB8AC3E}">
        <p14:creationId xmlns:p14="http://schemas.microsoft.com/office/powerpoint/2010/main" val="25350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defRPr sz="8622"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67300815"/>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20851810"/>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022299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7998" indent="0">
              <a:buNone/>
              <a:defRPr sz="1959"/>
            </a:lvl2pPr>
            <a:lvl3pPr marL="219318" indent="0">
              <a:buNone/>
              <a:defRPr sz="1959"/>
            </a:lvl3pPr>
            <a:lvl4pPr marL="466633" indent="0">
              <a:buNone/>
              <a:defRPr sz="1763"/>
            </a:lvl4pPr>
            <a:lvl5pPr marL="724835" indent="0">
              <a:buNone/>
              <a:defRPr sz="176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16879398"/>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738219189"/>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67229951"/>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104254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26897005"/>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3"/>
            <a:ext cx="11652805" cy="899665"/>
          </a:xfrm>
        </p:spPr>
        <p:txBody>
          <a:bodyPr/>
          <a:lstStyle>
            <a:lvl1pPr>
              <a:defRPr sz="7055"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14702164"/>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89452820"/>
      </p:ext>
    </p:extLst>
  </p:cSld>
  <p:clrMapOvr>
    <a:masterClrMapping/>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82712451"/>
      </p:ext>
    </p:extLst>
  </p:cSld>
  <p:clrMapOvr>
    <a:masterClrMapping/>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0" indent="-228650">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59016855"/>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69" indent="-276869">
              <a:tabLst>
                <a:tab pos="276869"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90445508"/>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a:t>Edit Master text styles</a:t>
            </a:r>
          </a:p>
        </p:txBody>
      </p:sp>
      <p:sp>
        <p:nvSpPr>
          <p:cNvPr id="4" name="Title 1"/>
          <p:cNvSpPr>
            <a:spLocks noGrp="1"/>
          </p:cNvSpPr>
          <p:nvPr>
            <p:ph type="title"/>
          </p:nvPr>
        </p:nvSpPr>
        <p:spPr>
          <a:xfrm>
            <a:off x="276950" y="1187623"/>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34029685"/>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25392517"/>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1"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2"/>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1158451"/>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374339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464066"/>
      </p:ext>
    </p:extLst>
  </p:cSld>
  <p:clrMapOvr>
    <a:masterClrMapping/>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88330761"/>
      </p:ext>
    </p:extLst>
  </p:cSld>
  <p:clrMapOvr>
    <a:masterClrMapping/>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37249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396047"/>
          </a:xfrm>
          <a:prstGeom prst="rect">
            <a:avLst/>
          </a:prstGeom>
        </p:spPr>
        <p:txBody>
          <a:bodyPr/>
          <a:lstStyle>
            <a:lvl1pPr marL="284647" indent="-28464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59" indent="-275313">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06" indent="-284647">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89" indent="-223984">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73" indent="-223984">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48806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966" indent="0">
              <a:buNone/>
              <a:defRPr/>
            </a:lvl3pPr>
            <a:lvl4pPr marL="447931" indent="0">
              <a:buNone/>
              <a:defRPr/>
            </a:lvl4pPr>
            <a:lvl5pPr marL="6718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0541625"/>
      </p:ext>
    </p:extLst>
  </p:cSld>
  <p:clrMapOvr>
    <a:masterClrMapping/>
  </p:clrMapOvr>
  <p:transition>
    <p:fade/>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2674" cy="6855512"/>
          </a:xfrm>
          <a:prstGeom prst="rect">
            <a:avLst/>
          </a:prstGeom>
        </p:spPr>
      </p:pic>
      <p:sp>
        <p:nvSpPr>
          <p:cNvPr id="2" name="Title 1"/>
          <p:cNvSpPr>
            <a:spLocks noGrp="1"/>
          </p:cNvSpPr>
          <p:nvPr>
            <p:ph type="title" hasCustomPrompt="1"/>
          </p:nvPr>
        </p:nvSpPr>
        <p:spPr>
          <a:xfrm>
            <a:off x="269169"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36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18724" y="6061768"/>
            <a:ext cx="1522007"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737" y="484298"/>
            <a:ext cx="7000222" cy="1344828"/>
          </a:xfrm>
          <a:prstGeom prst="rect">
            <a:avLst/>
          </a:prstGeom>
        </p:spPr>
      </p:pic>
    </p:spTree>
    <p:extLst>
      <p:ext uri="{BB962C8B-B14F-4D97-AF65-F5344CB8AC3E}">
        <p14:creationId xmlns:p14="http://schemas.microsoft.com/office/powerpoint/2010/main" val="3783784623"/>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90"/>
            <a:ext cx="12185713" cy="2551127"/>
          </a:xfrm>
          <a:prstGeom prst="rect">
            <a:avLst/>
          </a:prstGeom>
          <a:solidFill>
            <a:srgbClr val="4DA0E2"/>
          </a:solidFill>
          <a:ln>
            <a:noFill/>
          </a:ln>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5714" cy="1131586"/>
          </a:xfrm>
          <a:prstGeom prst="rect">
            <a:avLst/>
          </a:prstGeom>
          <a:solidFill>
            <a:srgbClr val="00188F"/>
          </a:solidFill>
          <a:ln>
            <a:noFill/>
          </a:ln>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4"/>
            <a:ext cx="12182603"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88203"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5"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28600117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3"/>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207" y="6061768"/>
            <a:ext cx="1522007" cy="326167"/>
          </a:xfrm>
          <a:prstGeom prst="rect">
            <a:avLst/>
          </a:prstGeom>
        </p:spPr>
      </p:pic>
      <p:sp>
        <p:nvSpPr>
          <p:cNvPr id="8" name="Rectangle 6"/>
          <p:cNvSpPr>
            <a:spLocks noChangeArrowheads="1"/>
          </p:cNvSpPr>
          <p:nvPr userDrawn="1"/>
        </p:nvSpPr>
        <p:spPr bwMode="auto">
          <a:xfrm>
            <a:off x="3113" y="4309990"/>
            <a:ext cx="12185713"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6" tIns="44798" rIns="89596" bIns="44798" numCol="1" anchor="t" anchorCtr="0" compatLnSpc="1">
            <a:prstTxWarp prst="textNoShape">
              <a:avLst/>
            </a:prstTxWarp>
          </a:bodyPr>
          <a:lstStyle/>
          <a:p>
            <a:pPr marL="0" marR="0" lvl="0" indent="0" algn="l" defTabSz="913906"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170" y="291069"/>
            <a:ext cx="3584765" cy="452654"/>
          </a:xfrm>
        </p:spPr>
        <p:txBody>
          <a:bodyPr/>
          <a:lstStyle>
            <a:lvl1pPr marL="0" indent="0">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Session Code</a:t>
            </a:r>
          </a:p>
        </p:txBody>
      </p:sp>
      <p:sp>
        <p:nvSpPr>
          <p:cNvPr id="10" name="Text Placeholder 16"/>
          <p:cNvSpPr>
            <a:spLocks noGrp="1"/>
          </p:cNvSpPr>
          <p:nvPr>
            <p:ph type="body" sz="quarter" idx="14" hasCustomPrompt="1"/>
          </p:nvPr>
        </p:nvSpPr>
        <p:spPr>
          <a:xfrm>
            <a:off x="8334894" y="291069"/>
            <a:ext cx="3584765" cy="452654"/>
          </a:xfrm>
        </p:spPr>
        <p:txBody>
          <a:bodyPr/>
          <a:lstStyle>
            <a:lvl1pPr marL="0" indent="0" algn="r">
              <a:buNone/>
              <a:defRPr sz="1959">
                <a:latin typeface="+mn-lt"/>
              </a:defRPr>
            </a:lvl1pPr>
            <a:lvl2pPr marL="335975" indent="0">
              <a:buNone/>
              <a:defRPr sz="1959"/>
            </a:lvl2pPr>
            <a:lvl3pPr marL="559959" indent="0">
              <a:buNone/>
              <a:defRPr sz="1959"/>
            </a:lvl3pPr>
            <a:lvl4pPr marL="783943" indent="0">
              <a:buNone/>
              <a:defRPr sz="1959"/>
            </a:lvl4pPr>
            <a:lvl5pPr marL="1007927" indent="0">
              <a:buNone/>
              <a:defRPr sz="1959"/>
            </a:lvl5pPr>
          </a:lstStyle>
          <a:p>
            <a:pPr lvl="0"/>
            <a:r>
              <a:rPr lang="en-US" dirty="0"/>
              <a:t>Yammer hashtag</a:t>
            </a:r>
          </a:p>
        </p:txBody>
      </p:sp>
    </p:spTree>
    <p:extLst>
      <p:ext uri="{BB962C8B-B14F-4D97-AF65-F5344CB8AC3E}">
        <p14:creationId xmlns:p14="http://schemas.microsoft.com/office/powerpoint/2010/main" val="426665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655259253"/>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2972" y="298255"/>
            <a:ext cx="4321634" cy="6275864"/>
          </a:xfrm>
          <a:prstGeom prst="rect">
            <a:avLst/>
          </a:prstGeom>
        </p:spPr>
      </p:pic>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7168398" cy="3407696"/>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4594054"/>
            <a:ext cx="7169531"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8788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5/26/2016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0" marR="0" lvl="0" indent="0" algn="ctr" defTabSz="91364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1" y="1186356"/>
            <a:ext cx="8961913" cy="2697988"/>
          </a:xfrm>
          <a:noFill/>
        </p:spPr>
        <p:txBody>
          <a:bodyPr tIns="91440" bIns="91440" anchor="t" anchorCtr="0"/>
          <a:lstStyle>
            <a:lvl1pPr>
              <a:defRPr sz="7055"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8"/>
            <a:ext cx="12189259" cy="3227867"/>
          </a:xfrm>
          <a:prstGeom prst="rect">
            <a:avLst/>
          </a:prstGeom>
        </p:spPr>
      </p:pic>
    </p:spTree>
    <p:extLst>
      <p:ext uri="{BB962C8B-B14F-4D97-AF65-F5344CB8AC3E}">
        <p14:creationId xmlns:p14="http://schemas.microsoft.com/office/powerpoint/2010/main" val="22160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defRPr sz="8622"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58939927"/>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53969133"/>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4"/>
            <a:ext cx="11650488" cy="1796217"/>
          </a:xfrm>
          <a:noFill/>
        </p:spPr>
        <p:txBody>
          <a:bodyPr tIns="91440" bIns="91440" anchor="t" anchorCtr="0"/>
          <a:lstStyle>
            <a:lvl1pPr algn="l" defTabSz="913906" rtl="0" eaLnBrk="1" latinLnBrk="0" hangingPunct="1">
              <a:lnSpc>
                <a:spcPct val="90000"/>
              </a:lnSpc>
              <a:spcBef>
                <a:spcPct val="0"/>
              </a:spcBef>
              <a:buNone/>
              <a:defRPr lang="en-US" sz="8622"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02985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1" y="1189178"/>
            <a:ext cx="11652805" cy="2018835"/>
          </a:xfrm>
        </p:spPr>
        <p:txBody>
          <a:bodyPr/>
          <a:lstStyle>
            <a:lvl1pPr marL="0" indent="0">
              <a:buNone/>
              <a:defRPr/>
            </a:lvl1pPr>
            <a:lvl2pPr marL="27998" indent="0">
              <a:buNone/>
              <a:defRPr sz="1959"/>
            </a:lvl2pPr>
            <a:lvl3pPr marL="219318" indent="0">
              <a:buNone/>
              <a:defRPr sz="1959"/>
            </a:lvl3pPr>
            <a:lvl4pPr marL="466633" indent="0">
              <a:buNone/>
              <a:defRPr sz="1763"/>
            </a:lvl4pPr>
            <a:lvl5pPr marL="724835" indent="0">
              <a:buNone/>
              <a:defRPr sz="176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9290271"/>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1"/>
            </a:lvl3pPr>
            <a:lvl4pPr>
              <a:defRPr sz="1959"/>
            </a:lvl4pPr>
            <a:lvl5pP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93729276"/>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0054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59"/>
            </a:lvl2pPr>
            <a:lvl3pPr marL="227095" indent="0">
              <a:buNone/>
              <a:tabLst/>
              <a:defRPr sz="1959"/>
            </a:lvl3pPr>
            <a:lvl4pPr marL="451079" indent="0">
              <a:buNone/>
              <a:defRPr/>
            </a:lvl4pPr>
            <a:lvl5pPr marL="6719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77546691"/>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1" y="1189176"/>
            <a:ext cx="5377147" cy="2066912"/>
          </a:xfrm>
        </p:spPr>
        <p:txBody>
          <a:bodyPr wrap="square">
            <a:spAutoFit/>
          </a:bodyPr>
          <a:lstStyle>
            <a:lvl1pPr marL="281536" indent="-281536">
              <a:spcBef>
                <a:spcPts val="1200"/>
              </a:spcBef>
              <a:buClr>
                <a:schemeClr val="tx1"/>
              </a:buClr>
              <a:buFont typeface="Wingdings" panose="05000000000000000000" pitchFamily="2" charset="2"/>
              <a:buChar char="§"/>
              <a:defRPr sz="3527"/>
            </a:lvl1pPr>
            <a:lvl2pPr marL="520440" indent="-228485">
              <a:defRPr sz="2351"/>
            </a:lvl2pPr>
            <a:lvl3pPr marL="685457" indent="-165017">
              <a:tabLst/>
              <a:defRPr sz="1959"/>
            </a:lvl3pPr>
            <a:lvl4pPr marL="863168" indent="-177712">
              <a:defRPr/>
            </a:lvl4pPr>
            <a:lvl5pPr marL="1028185" indent="-16501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492389795"/>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72281209"/>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50" y="1187623"/>
            <a:ext cx="11652805" cy="899665"/>
          </a:xfrm>
        </p:spPr>
        <p:txBody>
          <a:bodyPr/>
          <a:lstStyle>
            <a:lvl1pPr>
              <a:defRPr sz="7055"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806142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050555310"/>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0" cy="1793104"/>
          </a:xfrm>
        </p:spPr>
        <p:txBody>
          <a:bodyPr/>
          <a:lstStyle>
            <a:lvl1pPr>
              <a:defRPr sz="5879" baseline="0"/>
            </a:lvl1pPr>
          </a:lstStyle>
          <a:p>
            <a:r>
              <a:rPr lang="en-US"/>
              <a:t>Click to edit Master title style</a:t>
            </a:r>
            <a:endParaRPr lang="en-US" dirty="0"/>
          </a:p>
        </p:txBody>
      </p:sp>
      <p:sp>
        <p:nvSpPr>
          <p:cNvPr id="3" name="TextBox 7"/>
          <p:cNvSpPr txBox="1"/>
          <p:nvPr userDrawn="1"/>
        </p:nvSpPr>
        <p:spPr bwMode="white">
          <a:xfrm>
            <a:off x="4366222" y="6566900"/>
            <a:ext cx="34563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96239976"/>
      </p:ext>
    </p:extLst>
  </p:cSld>
  <p:clrMapOvr>
    <a:masterClrMapping/>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1"/>
            <a:ext cx="9858104" cy="899665"/>
          </a:xfrm>
        </p:spPr>
        <p:txBody>
          <a:bodyPr/>
          <a:lstStyle>
            <a:lvl1pPr marL="228650" indent="-228650">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688577956"/>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5"/>
            <a:ext cx="9858104" cy="899665"/>
          </a:xfrm>
        </p:spPr>
        <p:txBody>
          <a:bodyPr/>
          <a:lstStyle>
            <a:lvl1pPr marL="276869" indent="-276869">
              <a:tabLst>
                <a:tab pos="276869"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29329263"/>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59"/>
            </a:lvl2pPr>
            <a:lvl3pPr marL="223984" indent="0">
              <a:buNone/>
              <a:defRPr/>
            </a:lvl3pPr>
            <a:lvl4pPr marL="447968" indent="0">
              <a:buNone/>
              <a:defRPr/>
            </a:lvl4pPr>
            <a:lvl5pPr marL="671951" indent="0">
              <a:buNone/>
              <a:defRPr/>
            </a:lvl5pPr>
          </a:lstStyle>
          <a:p>
            <a:pPr lvl="0"/>
            <a:r>
              <a:rPr lang="en-US"/>
              <a:t>Edit Master text styles</a:t>
            </a:r>
          </a:p>
        </p:txBody>
      </p:sp>
      <p:sp>
        <p:nvSpPr>
          <p:cNvPr id="4" name="Title 1"/>
          <p:cNvSpPr>
            <a:spLocks noGrp="1"/>
          </p:cNvSpPr>
          <p:nvPr>
            <p:ph type="title"/>
          </p:nvPr>
        </p:nvSpPr>
        <p:spPr>
          <a:xfrm>
            <a:off x="276950" y="1187623"/>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90436577"/>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94685447"/>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2511" y="1217197"/>
            <a:ext cx="5377147" cy="899665"/>
          </a:xfrm>
        </p:spPr>
        <p:txBody>
          <a:bodyPr/>
          <a:lstStyle>
            <a:lvl1pPr>
              <a:defRPr sz="646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2"/>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7691368"/>
      </p:ext>
    </p:extLst>
  </p:cSld>
  <p:clrMapOvr>
    <a:masterClrMapping/>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58585559"/>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22890853"/>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0873" y="6566900"/>
            <a:ext cx="35270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5898"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5246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9"/>
            <a:ext cx="11650488" cy="2396047"/>
          </a:xfrm>
          <a:prstGeom prst="rect">
            <a:avLst/>
          </a:prstGeom>
        </p:spPr>
        <p:txBody>
          <a:bodyPr/>
          <a:lstStyle>
            <a:lvl1pPr marL="284647" indent="-28464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59" indent="-275313">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06" indent="-284647">
              <a:buClr>
                <a:schemeClr val="tx1"/>
              </a:buClr>
              <a:buSzPct val="90000"/>
              <a:buFont typeface="Wingdings" panose="05000000000000000000" pitchFamily="2" charset="2"/>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89" indent="-223984">
              <a:buClr>
                <a:schemeClr val="tx1"/>
              </a:buClr>
              <a:buSzPct val="90000"/>
              <a:buFont typeface="Wingdings" panose="05000000000000000000" pitchFamily="2" charset="2"/>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73" indent="-223984">
              <a:buClr>
                <a:schemeClr val="tx1"/>
              </a:buClr>
              <a:buSzPct val="90000"/>
              <a:buFont typeface="Wingdings" panose="05000000000000000000" pitchFamily="2" charset="2"/>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476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59"/>
            </a:lvl2pPr>
            <a:lvl3pPr marL="223966" indent="0">
              <a:buNone/>
              <a:defRPr/>
            </a:lvl3pPr>
            <a:lvl4pPr marL="447931" indent="0">
              <a:buNone/>
              <a:defRPr/>
            </a:lvl4pPr>
            <a:lvl5pPr marL="6718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401819"/>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2674" cy="6855512"/>
          </a:xfrm>
          <a:prstGeom prst="rect">
            <a:avLst/>
          </a:prstGeom>
        </p:spPr>
      </p:pic>
      <p:sp>
        <p:nvSpPr>
          <p:cNvPr id="2" name="Title 1"/>
          <p:cNvSpPr>
            <a:spLocks noGrp="1"/>
          </p:cNvSpPr>
          <p:nvPr>
            <p:ph type="title" hasCustomPrompt="1"/>
          </p:nvPr>
        </p:nvSpPr>
        <p:spPr>
          <a:xfrm>
            <a:off x="269169"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8661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158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59"/>
            <a:ext cx="1407711" cy="300619"/>
          </a:xfrm>
          <a:prstGeom prst="rect">
            <a:avLst/>
          </a:prstGeom>
        </p:spPr>
      </p:pic>
      <p:sp>
        <p:nvSpPr>
          <p:cNvPr id="12" name="Freeform 1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09" rIns="89619" bIns="44809" numCol="1" anchor="t" anchorCtr="0" compatLnSpc="1">
            <a:prstTxWarp prst="textNoShape">
              <a:avLst/>
            </a:prstTxWarp>
          </a:bodyPr>
          <a:lstStyle/>
          <a:p>
            <a:endParaRPr lang="en-US" sz="2156"/>
          </a:p>
        </p:txBody>
      </p:sp>
    </p:spTree>
    <p:extLst>
      <p:ext uri="{BB962C8B-B14F-4D97-AF65-F5344CB8AC3E}">
        <p14:creationId xmlns:p14="http://schemas.microsoft.com/office/powerpoint/2010/main" val="2842320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2" name="TextBox 1"/>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574383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2156">
              <a:solidFill>
                <a:srgbClr val="404040"/>
              </a:solidFill>
            </a:endParaRPr>
          </a:p>
        </p:txBody>
      </p:sp>
      <p:sp>
        <p:nvSpPr>
          <p:cNvPr id="9" name="TextBox 8"/>
          <p:cNvSpPr txBox="1"/>
          <p:nvPr userDrawn="1"/>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905007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38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8096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1696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9564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4536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279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790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4299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39791750"/>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18431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7078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8993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620563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30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863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409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215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031083"/>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843976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7327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765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8740171"/>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2149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912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69"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2" y="3877277"/>
            <a:ext cx="9858106" cy="724246"/>
          </a:xfrm>
          <a:noFill/>
        </p:spPr>
        <p:txBody>
          <a:bodyPr lIns="182880" tIns="146304" rIns="182880" bIns="146304">
            <a:spAutoFit/>
          </a:bodyPr>
          <a:lstStyle>
            <a:lvl1pPr marL="0" indent="0">
              <a:spcBef>
                <a:spcPts val="0"/>
              </a:spcBef>
              <a:buNone/>
              <a:defRPr sz="313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687807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791974"/>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37333212"/>
      </p:ext>
    </p:extLst>
  </p:cSld>
  <p:clrMapOvr>
    <a:masterClrMapping/>
  </p:clrMapOvr>
  <p:transition spd="slow"/>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460013"/>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410089"/>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837017"/>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256835"/>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5" y="470070"/>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5" y="863774"/>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374919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667992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9"/>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3987" indent="0">
              <a:buNone/>
              <a:defRPr sz="1799">
                <a:solidFill>
                  <a:schemeClr val="bg1"/>
                </a:solidFill>
              </a:defRPr>
            </a:lvl3pPr>
            <a:lvl4pPr marL="447973" indent="0">
              <a:buNone/>
              <a:defRPr sz="1600">
                <a:solidFill>
                  <a:schemeClr val="bg1"/>
                </a:solidFill>
              </a:defRPr>
            </a:lvl4pPr>
            <a:lvl5pPr marL="671959"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0959447"/>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97787136"/>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69552289"/>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5442856"/>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542847"/>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271402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24094485"/>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3918"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79901151"/>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2788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8"/>
            <a:ext cx="9856549"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869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1719876"/>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4545989"/>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9741648"/>
      </p:ext>
    </p:extLst>
  </p:cSld>
  <p:clrMapOvr>
    <a:masterClrMapping/>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151150"/>
      </p:ext>
    </p:extLst>
  </p:cSld>
  <p:clrMapOvr>
    <a:masterClrMapping/>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915787"/>
      </p:ext>
    </p:extLst>
  </p:cSld>
  <p:clrMapOvr>
    <a:masterClrMapping/>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644715"/>
      </p:ext>
    </p:extLst>
  </p:cSld>
  <p:clrMapOvr>
    <a:masterClrMapping/>
  </p:clrMapOvr>
  <p:transition>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495108"/>
      </p:ext>
    </p:extLst>
  </p:cSld>
  <p:clrMapOvr>
    <a:masterClrMapping/>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653"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726841"/>
      </p:ext>
    </p:extLst>
  </p:cSld>
  <p:clrMapOvr>
    <a:masterClrMapping/>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1"/>
            <a:ext cx="11620304"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defTabSz="91347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5"/>
            <a:ext cx="3223021" cy="690695"/>
          </a:xfrm>
          <a:prstGeom prst="rect">
            <a:avLst/>
          </a:prstGeom>
        </p:spPr>
      </p:pic>
    </p:spTree>
    <p:extLst>
      <p:ext uri="{BB962C8B-B14F-4D97-AF65-F5344CB8AC3E}">
        <p14:creationId xmlns:p14="http://schemas.microsoft.com/office/powerpoint/2010/main" val="3221392916"/>
      </p:ext>
    </p:extLst>
  </p:cSld>
  <p:clrMapOvr>
    <a:masterClrMapping/>
  </p:clrMapOvr>
  <p:transition>
    <p:fade/>
  </p:transition>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29709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88825" cy="532814"/>
          </a:xfrm>
          <a:prstGeom prst="rect">
            <a:avLst/>
          </a:prstGeom>
          <a:solidFill>
            <a:srgbClr val="409AE1"/>
          </a:solidFill>
          <a:ln w="28575">
            <a:noFill/>
          </a:ln>
        </p:spPr>
        <p:txBody>
          <a:bodyPr vert="horz" wrap="square" lIns="91390" tIns="45694" rIns="91390" bIns="45694" numCol="1" anchor="t" anchorCtr="0" compatLnSpc="1">
            <a:prstTxWarp prst="textNoShape">
              <a:avLst/>
            </a:prstTxWarp>
          </a:bodyPr>
          <a:lstStyle/>
          <a:p>
            <a:pPr marR="0" lvl="0" indent="0" defTabSz="93210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1374" y="5959092"/>
            <a:ext cx="1967542"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390" tIns="45694" rIns="91390" bIns="45694" numCol="1" anchor="t" anchorCtr="0" compatLnSpc="1">
            <a:prstTxWarp prst="textNoShape">
              <a:avLst/>
            </a:prstTxWarp>
          </a:bodyPr>
          <a:lstStyle/>
          <a:p>
            <a:pPr marL="0" marR="0" lvl="0" indent="0" defTabSz="93210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6143" y="6216163"/>
            <a:ext cx="1824151"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01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5835" y="3785448"/>
            <a:ext cx="182438" cy="5554105"/>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4802" y="6687742"/>
            <a:ext cx="3819139"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147" y="5710545"/>
            <a:ext cx="7841821"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1456" y="6302646"/>
            <a:ext cx="709132"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6"/>
            <a:ext cx="12188825"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45" name="Bent Arrow 44"/>
          <p:cNvSpPr/>
          <p:nvPr userDrawn="1"/>
        </p:nvSpPr>
        <p:spPr bwMode="auto">
          <a:xfrm rot="16200000">
            <a:off x="11533738" y="6610206"/>
            <a:ext cx="325590" cy="265986"/>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8090" y="6600372"/>
            <a:ext cx="121529"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0483" y="6462555"/>
            <a:ext cx="3744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3951"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42" y="6858001"/>
            <a:ext cx="12529822"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2" name="Rectangle 51"/>
          <p:cNvSpPr/>
          <p:nvPr userDrawn="1"/>
        </p:nvSpPr>
        <p:spPr bwMode="auto">
          <a:xfrm>
            <a:off x="-391784" y="6074231"/>
            <a:ext cx="391784"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3" name="Rectangle 52"/>
          <p:cNvSpPr/>
          <p:nvPr userDrawn="1"/>
        </p:nvSpPr>
        <p:spPr bwMode="auto">
          <a:xfrm>
            <a:off x="0" y="6344999"/>
            <a:ext cx="12188825"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013" fontAlgn="base">
              <a:spcBef>
                <a:spcPct val="0"/>
              </a:spcBef>
              <a:spcAft>
                <a:spcPct val="0"/>
              </a:spcAft>
            </a:pPr>
            <a:endParaRPr lang="en-US" sz="2399">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467" y="6491045"/>
            <a:ext cx="936365" cy="206372"/>
          </a:xfrm>
          <a:prstGeom prst="rect">
            <a:avLst/>
          </a:prstGeom>
        </p:spPr>
      </p:pic>
    </p:spTree>
    <p:extLst>
      <p:ext uri="{BB962C8B-B14F-4D97-AF65-F5344CB8AC3E}">
        <p14:creationId xmlns:p14="http://schemas.microsoft.com/office/powerpoint/2010/main" val="2307238489"/>
      </p:ext>
    </p:extLst>
  </p:cSld>
  <p:clrMapOvr>
    <a:masterClrMapping/>
  </p:clrMapOvr>
  <p:transition>
    <p:fade/>
  </p:transition>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097" y="6029313"/>
            <a:ext cx="1673454" cy="358621"/>
          </a:xfrm>
          <a:prstGeom prst="rect">
            <a:avLst/>
          </a:prstGeom>
        </p:spPr>
      </p:pic>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502055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704716"/>
      </p:ext>
    </p:extLst>
  </p:cSld>
  <p:clrMapOvr>
    <a:masterClrMapping/>
  </p:clrMapOvr>
  <p:transition>
    <p:fade/>
  </p:transition>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742207"/>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5822622"/>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86240"/>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29960145"/>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75230363"/>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54236721"/>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75278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7826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6534840"/>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8474108"/>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7561809"/>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5212701"/>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3772290"/>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892639"/>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154016"/>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0152686"/>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766465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56436"/>
      </p:ext>
    </p:extLst>
  </p:cSld>
  <p:clrMapOvr>
    <a:masterClrMapping/>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4117558787"/>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088583"/>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435219"/>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197" y="1"/>
            <a:ext cx="12196023"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5756" y="6029312"/>
            <a:ext cx="1672831" cy="368686"/>
          </a:xfrm>
          <a:prstGeom prst="rect">
            <a:avLst/>
          </a:prstGeom>
        </p:spPr>
      </p:pic>
      <p:sp>
        <p:nvSpPr>
          <p:cNvPr id="8" name="Title 1"/>
          <p:cNvSpPr>
            <a:spLocks noGrp="1"/>
          </p:cNvSpPr>
          <p:nvPr>
            <p:ph type="title" hasCustomPrompt="1"/>
          </p:nvPr>
        </p:nvSpPr>
        <p:spPr bwMode="auto">
          <a:xfrm>
            <a:off x="269233" y="2084173"/>
            <a:ext cx="6273277" cy="1793104"/>
          </a:xfrm>
          <a:noFill/>
        </p:spPr>
        <p:txBody>
          <a:bodyPr lIns="146304" tIns="91440" rIns="146304" bIns="91440" anchor="t" anchorCtr="0"/>
          <a:lstStyle>
            <a:lvl1pPr>
              <a:defRPr sz="5292"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13" y="3877258"/>
            <a:ext cx="6274896" cy="1698765"/>
          </a:xfrm>
        </p:spPr>
        <p:txBody>
          <a:bodyPr tIns="109728" bIns="109728">
            <a:noAutofit/>
          </a:bodyPr>
          <a:lstStyle>
            <a:lvl1pPr marL="0" indent="0">
              <a:spcBef>
                <a:spcPts val="0"/>
              </a:spcBef>
              <a:buNone/>
              <a:defRPr sz="3135">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4895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7741196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9955442"/>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8"/>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4009" indent="0">
              <a:buNone/>
              <a:defRPr sz="1799">
                <a:solidFill>
                  <a:schemeClr val="bg1"/>
                </a:solidFill>
              </a:defRPr>
            </a:lvl3pPr>
            <a:lvl4pPr marL="448015" indent="0">
              <a:buNone/>
              <a:defRPr sz="1600">
                <a:solidFill>
                  <a:schemeClr val="bg1"/>
                </a:solidFill>
              </a:defRPr>
            </a:lvl4pPr>
            <a:lvl5pPr marL="672024"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469256"/>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14794178"/>
      </p:ext>
    </p:extLst>
  </p:cSld>
  <p:clrMapOvr>
    <a:masterClrMapping/>
  </p:clrMapOvr>
  <p:transition>
    <p:fade/>
  </p:transition>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6855863"/>
      </p:ext>
    </p:extLst>
  </p:cSld>
  <p:clrMapOvr>
    <a:masterClrMapping/>
  </p:clrMapOvr>
  <p:transition>
    <p:fade/>
  </p:transition>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6522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789582"/>
      </p:ext>
    </p:extLst>
  </p:cSld>
  <p:clrMapOvr>
    <a:masterClrMapping/>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3768317"/>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6365116"/>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64588924"/>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6718215"/>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33609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33790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7536564"/>
      </p:ext>
    </p:extLst>
  </p:cSld>
  <p:clrMapOvr>
    <a:masterClrMapping/>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7980999"/>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5861839"/>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1691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845912"/>
      </p:ext>
    </p:extLst>
  </p:cSld>
  <p:clrMapOvr>
    <a:masterClrMapping/>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067047"/>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312414"/>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996710"/>
      </p:ext>
    </p:extLst>
  </p:cSld>
  <p:clrMapOvr>
    <a:masterClrMapping/>
  </p:clrMapOvr>
  <p:transition>
    <p:fade/>
  </p:transition>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053235"/>
      </p:ext>
    </p:extLst>
  </p:cSld>
  <p:clrMapOvr>
    <a:masterClrMapping/>
  </p:clrMapOvr>
  <p:transition>
    <p:fade/>
  </p:transition>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914218002"/>
      </p:ext>
    </p:extLst>
  </p:cSld>
  <p:clrMapOvr>
    <a:masterClrMapping/>
  </p:clrMapOvr>
  <p:transition>
    <p:fade/>
  </p:transition>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4114232"/>
      </p:ext>
    </p:extLst>
  </p:cSld>
  <p:clrMapOvr>
    <a:masterClrMapping/>
  </p:clrMapOvr>
  <p:transition>
    <p:fade/>
  </p:transition>
</p:sldLayout>
</file>

<file path=ppt/slideLayouts/slideLayout58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88825" cy="532814"/>
          </a:xfrm>
          <a:prstGeom prst="rect">
            <a:avLst/>
          </a:prstGeom>
          <a:solidFill>
            <a:srgbClr val="409AE1"/>
          </a:solidFill>
          <a:ln w="28575">
            <a:noFill/>
          </a:ln>
        </p:spPr>
        <p:txBody>
          <a:bodyPr vert="horz" wrap="square" lIns="91390" tIns="45695" rIns="91390" bIns="45695" numCol="1" anchor="t" anchorCtr="0" compatLnSpc="1">
            <a:prstTxWarp prst="textNoShape">
              <a:avLst/>
            </a:prstTxWarp>
          </a:bodyPr>
          <a:lstStyle/>
          <a:p>
            <a:pPr marR="0" lvl="0" indent="0" defTabSz="93219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1373" y="5959092"/>
            <a:ext cx="1967543"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390" tIns="45695" rIns="91390" bIns="45695" numCol="1" anchor="t" anchorCtr="0" compatLnSpc="1">
            <a:prstTxWarp prst="textNoShape">
              <a:avLst/>
            </a:prstTxWarp>
          </a:bodyPr>
          <a:lstStyle/>
          <a:p>
            <a:pPr marL="0" marR="0" lvl="0" indent="0" defTabSz="93219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6143" y="6216162"/>
            <a:ext cx="1824151"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5834" y="3785447"/>
            <a:ext cx="182438" cy="5554105"/>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4802" y="6687742"/>
            <a:ext cx="3819140"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147" y="5710544"/>
            <a:ext cx="7841822"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1455" y="6302645"/>
            <a:ext cx="709132"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88825"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45" name="Bent Arrow 44"/>
          <p:cNvSpPr/>
          <p:nvPr userDrawn="1"/>
        </p:nvSpPr>
        <p:spPr bwMode="auto">
          <a:xfrm rot="16200000">
            <a:off x="11533738" y="6610205"/>
            <a:ext cx="325590" cy="265986"/>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8089" y="6600371"/>
            <a:ext cx="121530"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0483" y="6462555"/>
            <a:ext cx="3744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42" y="6858000"/>
            <a:ext cx="12529822"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2" name="Rectangle 51"/>
          <p:cNvSpPr/>
          <p:nvPr userDrawn="1"/>
        </p:nvSpPr>
        <p:spPr bwMode="auto">
          <a:xfrm>
            <a:off x="-391784" y="6074230"/>
            <a:ext cx="391784"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88825"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466" y="6491045"/>
            <a:ext cx="936365" cy="206372"/>
          </a:xfrm>
          <a:prstGeom prst="rect">
            <a:avLst/>
          </a:prstGeom>
        </p:spPr>
      </p:pic>
    </p:spTree>
    <p:extLst>
      <p:ext uri="{BB962C8B-B14F-4D97-AF65-F5344CB8AC3E}">
        <p14:creationId xmlns:p14="http://schemas.microsoft.com/office/powerpoint/2010/main" val="179049457"/>
      </p:ext>
    </p:extLst>
  </p:cSld>
  <p:clrMapOvr>
    <a:masterClrMapping/>
  </p:clrMapOvr>
  <p:transition>
    <p:fade/>
  </p:transition>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1303666"/>
      </p:ext>
    </p:extLst>
  </p:cSld>
  <p:clrMapOvr>
    <a:masterClrMapping/>
  </p:clrMapOvr>
  <p:transition>
    <p:fade/>
  </p:transition>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776661"/>
      </p:ext>
    </p:extLst>
  </p:cSld>
  <p:clrMapOvr>
    <a:masterClrMapping/>
  </p:clrMapOvr>
  <p:transition>
    <p:fade/>
  </p:transition>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380422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1023877021"/>
      </p:ext>
    </p:extLst>
  </p:cSld>
  <p:clrMapOvr>
    <a:masterClrMapping/>
  </p:clrMapOvr>
  <p:transition>
    <p:fade/>
  </p:transition>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263924797"/>
      </p:ext>
    </p:extLst>
  </p:cSld>
  <p:clrMapOvr>
    <a:masterClrMapping/>
  </p:clrMapOvr>
  <p:transition>
    <p:fade/>
  </p:transition>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2591268355"/>
      </p:ext>
    </p:extLst>
  </p:cSld>
  <p:clrMapOvr>
    <a:masterClrMapping/>
  </p:clrMapOvr>
  <p:transition>
    <p:fade/>
  </p:transition>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13517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0003336"/>
      </p:ext>
    </p:extLst>
  </p:cSld>
  <p:clrMapOvr>
    <a:masterClrMapping/>
  </p:clrMapOvr>
  <p:transition>
    <p:fade/>
  </p:transition>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88385783"/>
      </p:ext>
    </p:extLst>
  </p:cSld>
  <p:clrMapOvr>
    <a:masterClrMapping/>
  </p:clrMapOvr>
  <p:transition>
    <p:fade/>
  </p:transition>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532022152"/>
      </p:ext>
    </p:extLst>
  </p:cSld>
  <p:clrMapOvr>
    <a:masterClrMapping/>
  </p:clrMapOvr>
  <p:transition>
    <p:fade/>
  </p:transition>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1046283935"/>
      </p:ext>
    </p:extLst>
  </p:cSld>
  <p:clrMapOvr>
    <a:masterClrMapping/>
  </p:clrMapOvr>
  <p:transition>
    <p:fade/>
  </p:transition>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1169960351"/>
      </p:ext>
    </p:extLst>
  </p:cSld>
  <p:clrMapOvr>
    <a:masterClrMapping/>
  </p:clrMapOvr>
  <p:transition>
    <p:fade/>
  </p:transition>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0029682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903221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72189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463647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476931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2899559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28958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08925659"/>
      </p:ext>
    </p:extLst>
  </p:cSld>
  <p:clrMapOvr>
    <a:masterClrMapping/>
  </p:clrMapOvr>
  <p:transition>
    <p:fade/>
  </p:transition>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844786335"/>
      </p:ext>
    </p:extLst>
  </p:cSld>
  <p:clrMapOvr>
    <a:masterClrMapping/>
  </p:clrMapOvr>
  <p:transition>
    <p:fade/>
  </p:transition>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35632608"/>
      </p:ext>
    </p:extLst>
  </p:cSld>
  <p:clrMapOvr>
    <a:masterClrMapping/>
  </p:clrMapOvr>
  <p:transition>
    <p:fade/>
  </p:transition>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784532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989043002"/>
      </p:ext>
    </p:extLst>
  </p:cSld>
  <p:clrMapOvr>
    <a:masterClrMapping/>
  </p:clrMapOvr>
  <p:transition>
    <p:fade/>
  </p:transition>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352693563"/>
      </p:ext>
    </p:extLst>
  </p:cSld>
  <p:clrMapOvr>
    <a:masterClrMapping/>
  </p:clrMapOvr>
  <p:transition>
    <p:fade/>
  </p:transition>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277307220"/>
      </p:ext>
    </p:extLst>
  </p:cSld>
  <p:clrMapOvr>
    <a:masterClrMapping/>
  </p:clrMapOvr>
  <p:transition>
    <p:fade/>
  </p:transition>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1903176623"/>
      </p:ext>
    </p:extLst>
  </p:cSld>
  <p:clrMapOvr>
    <a:masterClrMapping/>
  </p:clrMapOvr>
  <p:transition>
    <p:fade/>
  </p:transition>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38934129"/>
      </p:ext>
    </p:extLst>
  </p:cSld>
  <p:clrMapOvr>
    <a:masterClrMapping/>
  </p:clrMapOvr>
  <p:transition>
    <p:fade/>
  </p:transition>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434045937"/>
      </p:ext>
    </p:extLst>
  </p:cSld>
  <p:clrMapOvr>
    <a:masterClrMapping/>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094468158"/>
      </p:ext>
    </p:extLst>
  </p:cSld>
  <p:clrMapOvr>
    <a:masterClrMapping/>
  </p:clrMapOvr>
  <p:transition>
    <p:fade/>
  </p:transition>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62954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52636051"/>
      </p:ext>
    </p:extLst>
  </p:cSld>
  <p:clrMapOvr>
    <a:masterClrMapping/>
  </p:clrMapOvr>
  <p:transition>
    <p:fade/>
  </p:transition>
</p:sldLayout>
</file>

<file path=ppt/slideLayouts/slideLayout6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407643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086" y="6119147"/>
            <a:ext cx="1253051"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774" y="481159"/>
            <a:ext cx="1407711" cy="300619"/>
          </a:xfrm>
          <a:prstGeom prst="rect">
            <a:avLst/>
          </a:prstGeom>
        </p:spPr>
      </p:pic>
      <p:sp>
        <p:nvSpPr>
          <p:cNvPr id="12" name="Freeform 11"/>
          <p:cNvSpPr>
            <a:spLocks noEditPoints="1"/>
          </p:cNvSpPr>
          <p:nvPr/>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19" tIns="44809" rIns="89619" bIns="44809" numCol="1" anchor="t" anchorCtr="0" compatLnSpc="1">
            <a:prstTxWarp prst="textNoShape">
              <a:avLst/>
            </a:prstTxWarp>
          </a:bodyPr>
          <a:lstStyle/>
          <a:p>
            <a:endParaRPr lang="en-US" sz="1764" dirty="0"/>
          </a:p>
        </p:txBody>
      </p:sp>
    </p:spTree>
    <p:extLst>
      <p:ext uri="{BB962C8B-B14F-4D97-AF65-F5344CB8AC3E}">
        <p14:creationId xmlns:p14="http://schemas.microsoft.com/office/powerpoint/2010/main" val="2995064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096" y="481159"/>
            <a:ext cx="1421066" cy="300619"/>
          </a:xfrm>
          <a:prstGeom prst="rect">
            <a:avLst/>
          </a:prstGeom>
        </p:spPr>
      </p:pic>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2" name="TextBox 1"/>
          <p:cNvSpPr txBox="1"/>
          <p:nvPr/>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30030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2" y="3878574"/>
            <a:ext cx="985804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2" y="301618"/>
            <a:ext cx="3583210" cy="567015"/>
          </a:xfrm>
        </p:spPr>
        <p:txBody>
          <a:bodyPr lIns="182880" tIns="146304" rIns="182880" bIns="146304"/>
          <a:lstStyle>
            <a:lvl1pPr marL="0" indent="0" algn="r">
              <a:buNone/>
              <a:defRPr sz="1960">
                <a:latin typeface="+mn-lt"/>
              </a:defRPr>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
        <p:nvSpPr>
          <p:cNvPr id="8" name="Freeform 7"/>
          <p:cNvSpPr>
            <a:spLocks noChangeAspect="1" noEditPoints="1"/>
          </p:cNvSpPr>
          <p:nvPr/>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09" rIns="89619" bIns="44809" numCol="1" anchor="t" anchorCtr="0" compatLnSpc="1">
            <a:prstTxWarp prst="textNoShape">
              <a:avLst/>
            </a:prstTxWarp>
          </a:bodyPr>
          <a:lstStyle/>
          <a:p>
            <a:endParaRPr lang="en-US" sz="1764" dirty="0">
              <a:solidFill>
                <a:srgbClr val="404040"/>
              </a:solidFill>
            </a:endParaRPr>
          </a:p>
        </p:txBody>
      </p:sp>
      <p:sp>
        <p:nvSpPr>
          <p:cNvPr id="9" name="TextBox 8"/>
          <p:cNvSpPr txBox="1"/>
          <p:nvPr/>
        </p:nvSpPr>
        <p:spPr>
          <a:xfrm>
            <a:off x="283234" y="5954048"/>
            <a:ext cx="1862361" cy="615609"/>
          </a:xfrm>
          <a:prstGeom prst="rect">
            <a:avLst/>
          </a:prstGeom>
          <a:noFill/>
        </p:spPr>
        <p:txBody>
          <a:bodyPr wrap="none" lIns="179238" tIns="143391" rIns="179238" bIns="143391" rtlCol="0">
            <a:spAutoFit/>
          </a:bodyPr>
          <a:lstStyle/>
          <a:p>
            <a:pPr>
              <a:lnSpc>
                <a:spcPct val="90000"/>
              </a:lnSpc>
              <a:spcAft>
                <a:spcPts val="588"/>
              </a:spcAft>
            </a:pPr>
            <a:r>
              <a:rPr lang="en-US" sz="2352"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949985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0636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77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3829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153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4808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387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173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8083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5916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2"/>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7855595"/>
      </p:ext>
    </p:extLst>
  </p:cSld>
  <p:clrMapOvr>
    <a:masterClrMapping/>
  </p:clrMapOvr>
  <p:transition>
    <p:fade/>
  </p:transition>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7"/>
            <a:ext cx="8961914"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961913"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38929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961913"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03463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20912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22213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067942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299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373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5258561"/>
      </p:ext>
    </p:extLst>
  </p:cSld>
  <p:clrMapOvr>
    <a:masterClrMapping/>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37761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89284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516936"/>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04BDCA09-46AC-453E-93C0-0A90C6851E93}" type="datetimeFigureOut">
              <a:rPr lang="en-US" smtClean="0"/>
              <a:t>5/26/2016</a:t>
            </a:fld>
            <a:endParaRPr lang="en-US" dirty="0"/>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08357" y="6356351"/>
            <a:ext cx="2742486" cy="365125"/>
          </a:xfrm>
          <a:prstGeom prst="rect">
            <a:avLst/>
          </a:prstGeom>
        </p:spPr>
        <p:txBody>
          <a:bodyPr/>
          <a:lstStyle/>
          <a:p>
            <a:fld id="{EE25CC11-B8CC-4AD2-83E4-15B2D21BA109}" type="slidenum">
              <a:rPr lang="en-US" smtClean="0"/>
              <a:t>‹#›</a:t>
            </a:fld>
            <a:endParaRPr lang="en-US" dirty="0"/>
          </a:p>
        </p:txBody>
      </p:sp>
    </p:spTree>
    <p:extLst>
      <p:ext uri="{BB962C8B-B14F-4D97-AF65-F5344CB8AC3E}">
        <p14:creationId xmlns:p14="http://schemas.microsoft.com/office/powerpoint/2010/main" val="760207188"/>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80604328"/>
      </p:ext>
    </p:extLst>
  </p:cSld>
  <p:clrMapOvr>
    <a:masterClrMapping/>
  </p:clrMapOvr>
  <p:transition>
    <p:fade/>
  </p:transition>
  <p:hf hdr="0" ftr="0" dt="0"/>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032661435"/>
      </p:ext>
    </p:extLst>
  </p:cSld>
  <p:clrMapOvr>
    <a:masterClrMapping/>
  </p:clrMapOvr>
  <p:transition>
    <p:fade/>
  </p:transition>
  <p:hf hdr="0" ftr="0" dt="0"/>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545968344"/>
      </p:ext>
    </p:extLst>
  </p:cSld>
  <p:clrMapOvr>
    <a:masterClrMapping/>
  </p:clrMapOvr>
  <p:transition>
    <p:fade/>
  </p:transition>
  <p:hf hdr="0" ftr="0" dt="0"/>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166751879"/>
      </p:ext>
    </p:extLst>
  </p:cSld>
  <p:clrMapOvr>
    <a:masterClrMapping/>
  </p:clrMapOvr>
  <p:transition>
    <p:fade/>
  </p:transition>
  <p:hf hdr="0" ftr="0" dt="0"/>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484799374"/>
      </p:ext>
    </p:extLst>
  </p:cSld>
  <p:clrMapOvr>
    <a:masterClrMapping/>
  </p:clrMapOvr>
  <p:transition>
    <p:fade/>
  </p:transition>
  <p:hf hdr="0" ftr="0" dt="0"/>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569886893"/>
      </p:ext>
    </p:extLst>
  </p:cSld>
  <p:clrMapOvr>
    <a:masterClrMapping/>
  </p:clrMapOvr>
  <p:transition>
    <p:fade/>
  </p:transition>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4146081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2068439"/>
      </p:ext>
    </p:extLst>
  </p:cSld>
  <p:clrMapOvr>
    <a:masterClrMapping/>
  </p:clrMapOvr>
  <p:transition>
    <p:fade/>
  </p:transition>
  <p:hf hdr="0" ftr="0" dt="0"/>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858228735"/>
      </p:ext>
    </p:extLst>
  </p:cSld>
  <p:clrMapOvr>
    <a:masterClrMapping/>
  </p:clrMapOvr>
  <p:transition>
    <p:fade/>
  </p:transition>
  <p:hf hdr="0" ftr="0" dt="0"/>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93052756"/>
      </p:ext>
    </p:extLst>
  </p:cSld>
  <p:clrMapOvr>
    <a:masterClrMapping/>
  </p:clrMapOvr>
  <p:transition>
    <p:fade/>
  </p:transition>
  <p:hf hdr="0" ftr="0" dt="0"/>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136612060"/>
      </p:ext>
    </p:extLst>
  </p:cSld>
  <p:clrMapOvr>
    <a:masterClrMapping/>
  </p:clrMapOvr>
  <p:transition>
    <p:fade/>
  </p:transition>
  <p:hf hdr="0" ftr="0" dt="0"/>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1774328790"/>
      </p:ext>
    </p:extLst>
  </p:cSld>
  <p:clrMapOvr>
    <a:masterClrMapping/>
  </p:clrMapOvr>
  <p:transition>
    <p:fade/>
  </p:transition>
  <p:hf hdr="0" ftr="0" dt="0"/>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1680658482"/>
      </p:ext>
    </p:extLst>
  </p:cSld>
  <p:clrMapOvr>
    <a:masterClrMapping/>
  </p:clrMapOvr>
  <p:transition>
    <p:fade/>
  </p:transition>
  <p:hf hdr="0" ftr="0" dt="0"/>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91258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0996346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2726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3205027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3886593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4800131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567" y="1403350"/>
            <a:ext cx="9873265" cy="642018"/>
          </a:xfrm>
          <a:prstGeom prst="rect">
            <a:avLst/>
          </a:prstGeom>
        </p:spPr>
        <p:txBody>
          <a:bodyPr/>
          <a:lstStyle>
            <a:lvl1pPr marL="0" marR="0" indent="0" algn="l" defTabSz="913906" rtl="0" eaLnBrk="1" fontAlgn="auto" latinLnBrk="0" hangingPunct="1">
              <a:lnSpc>
                <a:spcPct val="90000"/>
              </a:lnSpc>
              <a:spcBef>
                <a:spcPct val="20000"/>
              </a:spcBef>
              <a:spcAft>
                <a:spcPts val="0"/>
              </a:spcAft>
              <a:buClr>
                <a:schemeClr val="bg1"/>
              </a:buClr>
              <a:buSzPct val="90000"/>
              <a:buFontTx/>
              <a:buNone/>
              <a:tabLst/>
              <a:defRPr sz="3599">
                <a:solidFill>
                  <a:schemeClr val="tx2"/>
                </a:solidFill>
              </a:defRPr>
            </a:lvl1pPr>
          </a:lstStyle>
          <a:p>
            <a:pPr marL="335975" marR="0" lvl="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3999" dirty="0">
                <a:solidFill>
                  <a:schemeClr val="tx2"/>
                </a:solidFill>
              </a:rPr>
              <a:t>Subhead</a:t>
            </a:r>
          </a:p>
        </p:txBody>
      </p:sp>
    </p:spTree>
    <p:extLst>
      <p:ext uri="{BB962C8B-B14F-4D97-AF65-F5344CB8AC3E}">
        <p14:creationId xmlns:p14="http://schemas.microsoft.com/office/powerpoint/2010/main" val="2720393764"/>
      </p:ext>
    </p:extLst>
  </p:cSld>
  <p:clrMapOvr>
    <a:masterClrMapping/>
  </p:clrMapOvr>
  <p:transition>
    <p:fade/>
  </p:transition>
  <p:hf hdr="0" ftr="0" dt="0"/>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
        <p:nvSpPr>
          <p:cNvPr id="9" name="Body"/>
          <p:cNvSpPr>
            <a:spLocks noGrp="1"/>
          </p:cNvSpPr>
          <p:nvPr>
            <p:ph sz="quarter" idx="10"/>
          </p:nvPr>
        </p:nvSpPr>
        <p:spPr>
          <a:xfrm>
            <a:off x="274320" y="1620253"/>
            <a:ext cx="11611293" cy="4780548"/>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68440"/>
      </p:ext>
    </p:extLst>
  </p:cSld>
  <p:clrMapOvr>
    <a:masterClrMapping/>
  </p:clrMapOvr>
  <p:transition>
    <p:fade/>
  </p:transition>
  <p:hf hdr="0" ftr="0" dt="0"/>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48675736"/>
      </p:ext>
    </p:extLst>
  </p:cSld>
  <p:clrMapOvr>
    <a:masterClrMapping/>
  </p:clrMapOvr>
  <p:transition>
    <p:fade/>
  </p:transition>
  <p:hf hdr="0" ftr="0" dt="0"/>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689986909"/>
      </p:ext>
    </p:extLst>
  </p:cSld>
  <p:clrMapOvr>
    <a:masterClrMapping/>
  </p:clrMapOvr>
  <p:transition>
    <p:fade/>
  </p:transition>
  <p:hf hdr="0" ftr="0" dt="0"/>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2974966"/>
      </p:ext>
    </p:extLst>
  </p:cSld>
  <p:clrMapOvr>
    <a:masterClrMapping/>
  </p:clrMapOvr>
  <p:transition>
    <p:fade/>
  </p:transition>
  <p:hf hdr="0" ftr="0" dt="0"/>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4141016572"/>
      </p:ext>
    </p:extLst>
  </p:cSld>
  <p:clrMapOvr>
    <a:masterClrMapping/>
  </p:clrMapOvr>
  <p:transition>
    <p:fade/>
  </p:transition>
  <p:hf hdr="0" ftr="0" dt="0"/>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840390863"/>
      </p:ext>
    </p:extLst>
  </p:cSld>
  <p:clrMapOvr>
    <a:masterClrMapping/>
  </p:clrMapOvr>
  <p:transition>
    <p:fade/>
  </p:transition>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0948370"/>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469799294"/>
      </p:ext>
    </p:extLst>
  </p:cSld>
  <p:clrMapOvr>
    <a:masterClrMapping/>
  </p:clrMapOvr>
  <p:transition>
    <p:fade/>
  </p:transition>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648659963"/>
      </p:ext>
    </p:extLst>
  </p:cSld>
  <p:clrMapOvr>
    <a:masterClrMapping/>
  </p:clrMapOvr>
  <p:transition>
    <p:fade/>
  </p:transition>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787766033"/>
      </p:ext>
    </p:extLst>
  </p:cSld>
  <p:clrMapOvr>
    <a:masterClrMapping/>
  </p:clrMapOvr>
  <p:transition>
    <p:fade/>
  </p:transition>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a:solidFill>
                  <a:schemeClr val="bg1">
                    <a:alpha val="99000"/>
                  </a:schemeClr>
                </a:solidFill>
              </a:rPr>
              <a:t>Click to edit Master title style</a:t>
            </a:r>
            <a:endParaRPr lang="en-US" sz="8795" dirty="0">
              <a:solidFill>
                <a:schemeClr val="bg1">
                  <a:alpha val="99000"/>
                </a:schemeClr>
              </a:solidFill>
            </a:endParaRPr>
          </a:p>
        </p:txBody>
      </p:sp>
    </p:spTree>
    <p:extLst>
      <p:ext uri="{BB962C8B-B14F-4D97-AF65-F5344CB8AC3E}">
        <p14:creationId xmlns:p14="http://schemas.microsoft.com/office/powerpoint/2010/main" val="1938282386"/>
      </p:ext>
    </p:extLst>
  </p:cSld>
  <p:clrMapOvr>
    <a:masterClrMapping/>
  </p:clrMapOvr>
  <p:transition>
    <p:fade/>
  </p:transition>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123278398"/>
      </p:ext>
    </p:extLst>
  </p:cSld>
  <p:clrMapOvr>
    <a:masterClrMapping/>
  </p:clrMapOvr>
  <p:transition>
    <p:fade/>
  </p:transition>
</p:sldLayout>
</file>

<file path=ppt/slideLayouts/slideLayout675.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70490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660661162"/>
      </p:ext>
    </p:extLst>
  </p:cSld>
  <p:clrMapOvr>
    <a:masterClrMapping/>
  </p:clrMapOvr>
  <p:transition>
    <p:fade/>
  </p:transition>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7169469"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096" y="470069"/>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2744"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096" y="863773"/>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410460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7"/>
            <a:ext cx="11650488"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0667321"/>
      </p:ext>
    </p:extLst>
  </p:cSld>
  <p:clrMapOvr>
    <a:masterClrMapping/>
  </p:clrMapOvr>
  <p:transition>
    <p:fade/>
  </p:transition>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99">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170" y="1189178"/>
            <a:ext cx="11650488" cy="1890133"/>
          </a:xfrm>
        </p:spPr>
        <p:txBody>
          <a:bodyPr/>
          <a:lstStyle>
            <a:lvl1pPr marL="0" indent="0">
              <a:buNone/>
              <a:defRPr sz="3599">
                <a:solidFill>
                  <a:schemeClr val="bg1"/>
                </a:solidFill>
              </a:defRPr>
            </a:lvl1pPr>
            <a:lvl2pPr marL="0" indent="0">
              <a:buFontTx/>
              <a:buNone/>
              <a:defRPr sz="1799">
                <a:solidFill>
                  <a:schemeClr val="bg1"/>
                </a:solidFill>
              </a:defRPr>
            </a:lvl2pPr>
            <a:lvl3pPr marL="224009" indent="0">
              <a:buNone/>
              <a:defRPr sz="1799">
                <a:solidFill>
                  <a:schemeClr val="bg1"/>
                </a:solidFill>
              </a:defRPr>
            </a:lvl3pPr>
            <a:lvl4pPr marL="448015" indent="0">
              <a:buNone/>
              <a:defRPr sz="1600">
                <a:solidFill>
                  <a:schemeClr val="bg1"/>
                </a:solidFill>
              </a:defRPr>
            </a:lvl4pPr>
            <a:lvl5pPr marL="672024"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25134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9129202"/>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869187"/>
      </p:ext>
    </p:extLst>
  </p:cSld>
  <p:clrMapOvr>
    <a:masterClrMapping/>
  </p:clrMapOvr>
  <p:transition>
    <p:fade/>
  </p:transition>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8"/>
            <a:ext cx="11650488" cy="1854686"/>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36345599"/>
      </p:ext>
    </p:extLst>
  </p:cSld>
  <p:clrMapOvr>
    <a:masterClrMapping/>
  </p:clrMapOvr>
  <p:transition>
    <p:fade/>
  </p:transition>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5311716"/>
      </p:ext>
    </p:extLst>
  </p:cSld>
  <p:clrMapOvr>
    <a:masterClrMapping/>
  </p:clrMapOvr>
  <p:transition>
    <p:fade/>
  </p:transition>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65" indent="-281565">
              <a:spcBef>
                <a:spcPts val="1200"/>
              </a:spcBef>
              <a:buClr>
                <a:schemeClr val="tx1"/>
              </a:buClr>
              <a:buFont typeface="Arial" pitchFamily="34" charset="0"/>
              <a:buChar char="•"/>
              <a:defRPr sz="3135"/>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0715252"/>
      </p:ext>
    </p:extLst>
  </p:cSld>
  <p:clrMapOvr>
    <a:masterClrMapping/>
  </p:clrMapOvr>
  <p:transition>
    <p:fade/>
  </p:transition>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6699541"/>
      </p:ext>
    </p:extLst>
  </p:cSld>
  <p:clrMapOvr>
    <a:masterClrMapping/>
  </p:clrMapOvr>
  <p:transition>
    <p:fade/>
  </p:transition>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171" y="9647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600126655"/>
      </p:ext>
    </p:extLst>
  </p:cSld>
  <p:clrMapOvr>
    <a:masterClrMapping/>
  </p:clrMapOvr>
  <p:transition>
    <p:fade/>
  </p:transition>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171" y="1625151"/>
            <a:ext cx="11652805" cy="683264"/>
          </a:xfrm>
        </p:spPr>
        <p:txBody>
          <a:bodyPr/>
          <a:lstStyle>
            <a:lvl1pPr marL="0" indent="0" algn="l" defTabSz="914005" rtl="0" eaLnBrk="1" latinLnBrk="0" hangingPunct="1">
              <a:lnSpc>
                <a:spcPct val="90000"/>
              </a:lnSpc>
              <a:spcBef>
                <a:spcPct val="0"/>
              </a:spcBef>
              <a:buNone/>
              <a:defRPr kumimoji="0" lang="en-US" sz="3599"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60856992"/>
      </p:ext>
    </p:extLst>
  </p:cSld>
  <p:clrMapOvr>
    <a:masterClrMapping/>
  </p:clrMapOvr>
  <p:transition>
    <p:fade/>
  </p:transition>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6"/>
            <a:ext cx="9858106"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45213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9856549"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88879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321451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0837889"/>
      </p:ext>
    </p:extLst>
  </p:cSld>
  <p:clrMapOvr>
    <a:masterClrMapping/>
  </p:clrMapOvr>
  <p:transition>
    <p:fade/>
  </p:transition>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8499393"/>
      </p:ext>
    </p:extLst>
  </p:cSld>
  <p:clrMapOvr>
    <a:masterClrMapping/>
  </p:clrMapOvr>
  <p:transition>
    <p:fade/>
  </p:transition>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5023501"/>
      </p:ext>
    </p:extLst>
  </p:cSld>
  <p:clrMapOvr>
    <a:masterClrMapping/>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2025"/>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033075"/>
      </p:ext>
    </p:extLst>
  </p:cSld>
  <p:clrMapOvr>
    <a:masterClrMapping/>
  </p:clrMapOvr>
  <p:transition>
    <p:fade/>
  </p:transition>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311020"/>
      </p:ext>
    </p:extLst>
  </p:cSld>
  <p:clrMapOvr>
    <a:masterClrMapping/>
  </p:clrMapOvr>
  <p:transition>
    <p:fade/>
  </p:transition>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21821"/>
      </p:ext>
    </p:extLst>
  </p:cSld>
  <p:clrMapOvr>
    <a:masterClrMapping/>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algn="ctr" defTabSz="913740"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813947"/>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4541821"/>
      </p:ext>
    </p:extLst>
  </p:cSld>
  <p:clrMapOvr>
    <a:masterClrMapping/>
  </p:clrMapOvr>
  <p:transition>
    <p:fade/>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1" y="6170060"/>
            <a:ext cx="11620304"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defTabSz="913562"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085" y="3083654"/>
            <a:ext cx="3223021" cy="690695"/>
          </a:xfrm>
          <a:prstGeom prst="rect">
            <a:avLst/>
          </a:prstGeom>
        </p:spPr>
      </p:pic>
    </p:spTree>
    <p:extLst>
      <p:ext uri="{BB962C8B-B14F-4D97-AF65-F5344CB8AC3E}">
        <p14:creationId xmlns:p14="http://schemas.microsoft.com/office/powerpoint/2010/main" val="4254433508"/>
      </p:ext>
    </p:extLst>
  </p:cSld>
  <p:clrMapOvr>
    <a:masterClrMapping/>
  </p:clrMapOvr>
  <p:transition>
    <p:fade/>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5712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88825" cy="532814"/>
          </a:xfrm>
          <a:prstGeom prst="rect">
            <a:avLst/>
          </a:prstGeom>
          <a:solidFill>
            <a:srgbClr val="409AE1"/>
          </a:solidFill>
          <a:ln w="28575">
            <a:noFill/>
          </a:ln>
        </p:spPr>
        <p:txBody>
          <a:bodyPr vert="horz" wrap="square" lIns="91390" tIns="45695" rIns="91390" bIns="45695" numCol="1" anchor="t" anchorCtr="0" compatLnSpc="1">
            <a:prstTxWarp prst="textNoShape">
              <a:avLst/>
            </a:prstTxWarp>
          </a:bodyPr>
          <a:lstStyle/>
          <a:p>
            <a:pPr marR="0" lvl="0" indent="0" defTabSz="93219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1373" y="5959092"/>
            <a:ext cx="1967543"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390" tIns="45695" rIns="91390" bIns="45695" numCol="1" anchor="t" anchorCtr="0" compatLnSpc="1">
            <a:prstTxWarp prst="textNoShape">
              <a:avLst/>
            </a:prstTxWarp>
          </a:bodyPr>
          <a:lstStyle/>
          <a:p>
            <a:pPr marL="0" marR="0" lvl="0" indent="0" defTabSz="93219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6143" y="6216162"/>
            <a:ext cx="1824151"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5834" y="3785447"/>
            <a:ext cx="182438" cy="5554105"/>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4802" y="6687742"/>
            <a:ext cx="3819140"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147" y="5710544"/>
            <a:ext cx="7841822"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1455" y="6302645"/>
            <a:ext cx="709132"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88825"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45" name="Bent Arrow 44"/>
          <p:cNvSpPr/>
          <p:nvPr userDrawn="1"/>
        </p:nvSpPr>
        <p:spPr bwMode="auto">
          <a:xfrm rot="16200000">
            <a:off x="11533738" y="6610205"/>
            <a:ext cx="325590" cy="265986"/>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8089" y="6600371"/>
            <a:ext cx="121530"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0483" y="6462555"/>
            <a:ext cx="3744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03" tIns="45701" rIns="91403" bIns="45701" numCol="1" anchor="t" anchorCtr="0" compatLnSpc="1">
            <a:prstTxWarp prst="textNoShape">
              <a:avLst/>
            </a:prstTxWarp>
          </a:bodyPr>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42" y="6858000"/>
            <a:ext cx="12529822"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2" name="Rectangle 51"/>
          <p:cNvSpPr/>
          <p:nvPr userDrawn="1"/>
        </p:nvSpPr>
        <p:spPr bwMode="auto">
          <a:xfrm>
            <a:off x="-391784" y="6074230"/>
            <a:ext cx="391784"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88825"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466" y="6491045"/>
            <a:ext cx="936365" cy="206372"/>
          </a:xfrm>
          <a:prstGeom prst="rect">
            <a:avLst/>
          </a:prstGeom>
        </p:spPr>
      </p:pic>
    </p:spTree>
    <p:extLst>
      <p:ext uri="{BB962C8B-B14F-4D97-AF65-F5344CB8AC3E}">
        <p14:creationId xmlns:p14="http://schemas.microsoft.com/office/powerpoint/2010/main" val="299797945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9092049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2921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3185227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92363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53144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32574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54374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theme" Target="../theme/theme10.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5.xml"/><Relationship Id="rId13" Type="http://schemas.openxmlformats.org/officeDocument/2006/relationships/slideLayout" Target="../slideLayouts/slideLayout250.xml"/><Relationship Id="rId18" Type="http://schemas.openxmlformats.org/officeDocument/2006/relationships/slideLayout" Target="../slideLayouts/slideLayout255.xml"/><Relationship Id="rId3" Type="http://schemas.openxmlformats.org/officeDocument/2006/relationships/slideLayout" Target="../slideLayouts/slideLayout240.xml"/><Relationship Id="rId21" Type="http://schemas.openxmlformats.org/officeDocument/2006/relationships/slideLayout" Target="../slideLayouts/slideLayout258.xml"/><Relationship Id="rId7" Type="http://schemas.openxmlformats.org/officeDocument/2006/relationships/slideLayout" Target="../slideLayouts/slideLayout244.xml"/><Relationship Id="rId12" Type="http://schemas.openxmlformats.org/officeDocument/2006/relationships/slideLayout" Target="../slideLayouts/slideLayout249.xml"/><Relationship Id="rId17" Type="http://schemas.openxmlformats.org/officeDocument/2006/relationships/slideLayout" Target="../slideLayouts/slideLayout254.xml"/><Relationship Id="rId2" Type="http://schemas.openxmlformats.org/officeDocument/2006/relationships/slideLayout" Target="../slideLayouts/slideLayout239.xml"/><Relationship Id="rId16" Type="http://schemas.openxmlformats.org/officeDocument/2006/relationships/slideLayout" Target="../slideLayouts/slideLayout253.xml"/><Relationship Id="rId20" Type="http://schemas.openxmlformats.org/officeDocument/2006/relationships/slideLayout" Target="../slideLayouts/slideLayout257.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slideLayout" Target="../slideLayouts/slideLayout248.xml"/><Relationship Id="rId24" Type="http://schemas.openxmlformats.org/officeDocument/2006/relationships/image" Target="../media/image77.png"/><Relationship Id="rId5" Type="http://schemas.openxmlformats.org/officeDocument/2006/relationships/slideLayout" Target="../slideLayouts/slideLayout242.xml"/><Relationship Id="rId15" Type="http://schemas.openxmlformats.org/officeDocument/2006/relationships/slideLayout" Target="../slideLayouts/slideLayout252.xml"/><Relationship Id="rId23" Type="http://schemas.openxmlformats.org/officeDocument/2006/relationships/theme" Target="../theme/theme11.xml"/><Relationship Id="rId10" Type="http://schemas.openxmlformats.org/officeDocument/2006/relationships/slideLayout" Target="../slideLayouts/slideLayout247.xml"/><Relationship Id="rId19" Type="http://schemas.openxmlformats.org/officeDocument/2006/relationships/slideLayout" Target="../slideLayouts/slideLayout256.xml"/><Relationship Id="rId4" Type="http://schemas.openxmlformats.org/officeDocument/2006/relationships/slideLayout" Target="../slideLayouts/slideLayout241.xml"/><Relationship Id="rId9" Type="http://schemas.openxmlformats.org/officeDocument/2006/relationships/slideLayout" Target="../slideLayouts/slideLayout246.xml"/><Relationship Id="rId14" Type="http://schemas.openxmlformats.org/officeDocument/2006/relationships/slideLayout" Target="../slideLayouts/slideLayout251.xml"/><Relationship Id="rId22" Type="http://schemas.openxmlformats.org/officeDocument/2006/relationships/slideLayout" Target="../slideLayouts/slideLayout25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image" Target="../media/image90.png"/><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image" Target="../media/image89.png"/><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theme" Target="../theme/theme12.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slideLayout" Target="../slideLayouts/slideLayout308.xml"/><Relationship Id="rId26" Type="http://schemas.openxmlformats.org/officeDocument/2006/relationships/slideLayout" Target="../slideLayouts/slideLayout316.xml"/><Relationship Id="rId3" Type="http://schemas.openxmlformats.org/officeDocument/2006/relationships/slideLayout" Target="../slideLayouts/slideLayout293.xml"/><Relationship Id="rId21" Type="http://schemas.openxmlformats.org/officeDocument/2006/relationships/slideLayout" Target="../slideLayouts/slideLayout311.xml"/><Relationship Id="rId34" Type="http://schemas.openxmlformats.org/officeDocument/2006/relationships/image" Target="../media/image90.png"/><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5" Type="http://schemas.openxmlformats.org/officeDocument/2006/relationships/slideLayout" Target="../slideLayouts/slideLayout315.xml"/><Relationship Id="rId33" Type="http://schemas.openxmlformats.org/officeDocument/2006/relationships/image" Target="../media/image89.png"/><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slideLayout" Target="../slideLayouts/slideLayout310.xml"/><Relationship Id="rId29" Type="http://schemas.openxmlformats.org/officeDocument/2006/relationships/slideLayout" Target="../slideLayouts/slideLayout319.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24" Type="http://schemas.openxmlformats.org/officeDocument/2006/relationships/slideLayout" Target="../slideLayouts/slideLayout314.xml"/><Relationship Id="rId32" Type="http://schemas.openxmlformats.org/officeDocument/2006/relationships/theme" Target="../theme/theme13.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23" Type="http://schemas.openxmlformats.org/officeDocument/2006/relationships/slideLayout" Target="../slideLayouts/slideLayout313.xml"/><Relationship Id="rId28" Type="http://schemas.openxmlformats.org/officeDocument/2006/relationships/slideLayout" Target="../slideLayouts/slideLayout318.xml"/><Relationship Id="rId10" Type="http://schemas.openxmlformats.org/officeDocument/2006/relationships/slideLayout" Target="../slideLayouts/slideLayout300.xml"/><Relationship Id="rId19" Type="http://schemas.openxmlformats.org/officeDocument/2006/relationships/slideLayout" Target="../slideLayouts/slideLayout309.xml"/><Relationship Id="rId31" Type="http://schemas.openxmlformats.org/officeDocument/2006/relationships/slideLayout" Target="../slideLayouts/slideLayout321.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slideLayout" Target="../slideLayouts/slideLayout312.xml"/><Relationship Id="rId27" Type="http://schemas.openxmlformats.org/officeDocument/2006/relationships/slideLayout" Target="../slideLayouts/slideLayout317.xml"/><Relationship Id="rId30" Type="http://schemas.openxmlformats.org/officeDocument/2006/relationships/slideLayout" Target="../slideLayouts/slideLayout32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29.xml"/><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3" Type="http://schemas.openxmlformats.org/officeDocument/2006/relationships/slideLayout" Target="../slideLayouts/slideLayout324.xml"/><Relationship Id="rId21" Type="http://schemas.openxmlformats.org/officeDocument/2006/relationships/slideLayout" Target="../slideLayouts/slideLayout342.xml"/><Relationship Id="rId34" Type="http://schemas.openxmlformats.org/officeDocument/2006/relationships/slideLayout" Target="../slideLayouts/slideLayout355.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slideLayout" Target="../slideLayouts/slideLayout354.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slideLayout" Target="../slideLayouts/slideLayout350.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image" Target="../media/image10.png"/><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slideLayout" Target="../slideLayouts/slideLayout368.xml"/><Relationship Id="rId18" Type="http://schemas.openxmlformats.org/officeDocument/2006/relationships/slideLayout" Target="../slideLayouts/slideLayout373.xml"/><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slideLayout" Target="../slideLayouts/slideLayout367.xml"/><Relationship Id="rId17" Type="http://schemas.openxmlformats.org/officeDocument/2006/relationships/slideLayout" Target="../slideLayouts/slideLayout372.xml"/><Relationship Id="rId2" Type="http://schemas.openxmlformats.org/officeDocument/2006/relationships/slideLayout" Target="../slideLayouts/slideLayout357.xml"/><Relationship Id="rId16" Type="http://schemas.openxmlformats.org/officeDocument/2006/relationships/slideLayout" Target="../slideLayouts/slideLayout371.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5" Type="http://schemas.openxmlformats.org/officeDocument/2006/relationships/slideLayout" Target="../slideLayouts/slideLayout370.xml"/><Relationship Id="rId10" Type="http://schemas.openxmlformats.org/officeDocument/2006/relationships/slideLayout" Target="../slideLayouts/slideLayout365.xml"/><Relationship Id="rId19" Type="http://schemas.openxmlformats.org/officeDocument/2006/relationships/theme" Target="../theme/theme15.xml"/><Relationship Id="rId4" Type="http://schemas.openxmlformats.org/officeDocument/2006/relationships/slideLayout" Target="../slideLayouts/slideLayout359.xml"/><Relationship Id="rId9" Type="http://schemas.openxmlformats.org/officeDocument/2006/relationships/slideLayout" Target="../slideLayouts/slideLayout364.xml"/><Relationship Id="rId14" Type="http://schemas.openxmlformats.org/officeDocument/2006/relationships/slideLayout" Target="../slideLayouts/slideLayout36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81.xml"/><Relationship Id="rId13" Type="http://schemas.openxmlformats.org/officeDocument/2006/relationships/slideLayout" Target="../slideLayouts/slideLayout386.xml"/><Relationship Id="rId18" Type="http://schemas.openxmlformats.org/officeDocument/2006/relationships/slideLayout" Target="../slideLayouts/slideLayout391.xml"/><Relationship Id="rId3" Type="http://schemas.openxmlformats.org/officeDocument/2006/relationships/slideLayout" Target="../slideLayouts/slideLayout376.xml"/><Relationship Id="rId21" Type="http://schemas.openxmlformats.org/officeDocument/2006/relationships/slideLayout" Target="../slideLayouts/slideLayout394.xml"/><Relationship Id="rId7" Type="http://schemas.openxmlformats.org/officeDocument/2006/relationships/slideLayout" Target="../slideLayouts/slideLayout380.xml"/><Relationship Id="rId12" Type="http://schemas.openxmlformats.org/officeDocument/2006/relationships/slideLayout" Target="../slideLayouts/slideLayout385.xml"/><Relationship Id="rId17" Type="http://schemas.openxmlformats.org/officeDocument/2006/relationships/slideLayout" Target="../slideLayouts/slideLayout390.xml"/><Relationship Id="rId2" Type="http://schemas.openxmlformats.org/officeDocument/2006/relationships/slideLayout" Target="../slideLayouts/slideLayout375.xml"/><Relationship Id="rId16" Type="http://schemas.openxmlformats.org/officeDocument/2006/relationships/slideLayout" Target="../slideLayouts/slideLayout389.xml"/><Relationship Id="rId20" Type="http://schemas.openxmlformats.org/officeDocument/2006/relationships/slideLayout" Target="../slideLayouts/slideLayout393.xml"/><Relationship Id="rId1" Type="http://schemas.openxmlformats.org/officeDocument/2006/relationships/slideLayout" Target="../slideLayouts/slideLayout374.xml"/><Relationship Id="rId6" Type="http://schemas.openxmlformats.org/officeDocument/2006/relationships/slideLayout" Target="../slideLayouts/slideLayout379.xml"/><Relationship Id="rId11" Type="http://schemas.openxmlformats.org/officeDocument/2006/relationships/slideLayout" Target="../slideLayouts/slideLayout384.xml"/><Relationship Id="rId5" Type="http://schemas.openxmlformats.org/officeDocument/2006/relationships/slideLayout" Target="../slideLayouts/slideLayout378.xml"/><Relationship Id="rId15" Type="http://schemas.openxmlformats.org/officeDocument/2006/relationships/slideLayout" Target="../slideLayouts/slideLayout388.xml"/><Relationship Id="rId23" Type="http://schemas.openxmlformats.org/officeDocument/2006/relationships/image" Target="../media/image10.png"/><Relationship Id="rId10" Type="http://schemas.openxmlformats.org/officeDocument/2006/relationships/slideLayout" Target="../slideLayouts/slideLayout383.xml"/><Relationship Id="rId19" Type="http://schemas.openxmlformats.org/officeDocument/2006/relationships/slideLayout" Target="../slideLayouts/slideLayout392.xml"/><Relationship Id="rId4" Type="http://schemas.openxmlformats.org/officeDocument/2006/relationships/slideLayout" Target="../slideLayouts/slideLayout377.xml"/><Relationship Id="rId9" Type="http://schemas.openxmlformats.org/officeDocument/2006/relationships/slideLayout" Target="../slideLayouts/slideLayout382.xml"/><Relationship Id="rId14" Type="http://schemas.openxmlformats.org/officeDocument/2006/relationships/slideLayout" Target="../slideLayouts/slideLayout387.xml"/><Relationship Id="rId22"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34" Type="http://schemas.openxmlformats.org/officeDocument/2006/relationships/image" Target="../media/image89.png"/><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33" Type="http://schemas.openxmlformats.org/officeDocument/2006/relationships/theme" Target="../theme/theme17.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32" Type="http://schemas.openxmlformats.org/officeDocument/2006/relationships/slideLayout" Target="../slideLayouts/slideLayout426.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31" Type="http://schemas.openxmlformats.org/officeDocument/2006/relationships/slideLayout" Target="../slideLayouts/slideLayout425.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slideLayout" Target="../slideLayouts/slideLayout424.xml"/><Relationship Id="rId35" Type="http://schemas.openxmlformats.org/officeDocument/2006/relationships/image" Target="../media/image90.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34.xml"/><Relationship Id="rId13" Type="http://schemas.openxmlformats.org/officeDocument/2006/relationships/slideLayout" Target="../slideLayouts/slideLayout439.xml"/><Relationship Id="rId18" Type="http://schemas.openxmlformats.org/officeDocument/2006/relationships/slideLayout" Target="../slideLayouts/slideLayout444.xml"/><Relationship Id="rId26" Type="http://schemas.openxmlformats.org/officeDocument/2006/relationships/slideLayout" Target="../slideLayouts/slideLayout452.xml"/><Relationship Id="rId3" Type="http://schemas.openxmlformats.org/officeDocument/2006/relationships/slideLayout" Target="../slideLayouts/slideLayout429.xml"/><Relationship Id="rId21" Type="http://schemas.openxmlformats.org/officeDocument/2006/relationships/slideLayout" Target="../slideLayouts/slideLayout447.xml"/><Relationship Id="rId7" Type="http://schemas.openxmlformats.org/officeDocument/2006/relationships/slideLayout" Target="../slideLayouts/slideLayout433.xml"/><Relationship Id="rId12" Type="http://schemas.openxmlformats.org/officeDocument/2006/relationships/slideLayout" Target="../slideLayouts/slideLayout438.xml"/><Relationship Id="rId17" Type="http://schemas.openxmlformats.org/officeDocument/2006/relationships/slideLayout" Target="../slideLayouts/slideLayout443.xml"/><Relationship Id="rId25" Type="http://schemas.openxmlformats.org/officeDocument/2006/relationships/slideLayout" Target="../slideLayouts/slideLayout451.xml"/><Relationship Id="rId2" Type="http://schemas.openxmlformats.org/officeDocument/2006/relationships/slideLayout" Target="../slideLayouts/slideLayout428.xml"/><Relationship Id="rId16" Type="http://schemas.openxmlformats.org/officeDocument/2006/relationships/slideLayout" Target="../slideLayouts/slideLayout442.xml"/><Relationship Id="rId20" Type="http://schemas.openxmlformats.org/officeDocument/2006/relationships/slideLayout" Target="../slideLayouts/slideLayout446.xml"/><Relationship Id="rId29" Type="http://schemas.openxmlformats.org/officeDocument/2006/relationships/theme" Target="../theme/theme18.xml"/><Relationship Id="rId1" Type="http://schemas.openxmlformats.org/officeDocument/2006/relationships/slideLayout" Target="../slideLayouts/slideLayout427.xml"/><Relationship Id="rId6" Type="http://schemas.openxmlformats.org/officeDocument/2006/relationships/slideLayout" Target="../slideLayouts/slideLayout432.xml"/><Relationship Id="rId11" Type="http://schemas.openxmlformats.org/officeDocument/2006/relationships/slideLayout" Target="../slideLayouts/slideLayout437.xml"/><Relationship Id="rId24" Type="http://schemas.openxmlformats.org/officeDocument/2006/relationships/slideLayout" Target="../slideLayouts/slideLayout450.xml"/><Relationship Id="rId5" Type="http://schemas.openxmlformats.org/officeDocument/2006/relationships/slideLayout" Target="../slideLayouts/slideLayout431.xml"/><Relationship Id="rId15" Type="http://schemas.openxmlformats.org/officeDocument/2006/relationships/slideLayout" Target="../slideLayouts/slideLayout441.xml"/><Relationship Id="rId23" Type="http://schemas.openxmlformats.org/officeDocument/2006/relationships/slideLayout" Target="../slideLayouts/slideLayout449.xml"/><Relationship Id="rId28" Type="http://schemas.openxmlformats.org/officeDocument/2006/relationships/slideLayout" Target="../slideLayouts/slideLayout454.xml"/><Relationship Id="rId10" Type="http://schemas.openxmlformats.org/officeDocument/2006/relationships/slideLayout" Target="../slideLayouts/slideLayout436.xml"/><Relationship Id="rId19" Type="http://schemas.openxmlformats.org/officeDocument/2006/relationships/slideLayout" Target="../slideLayouts/slideLayout445.xml"/><Relationship Id="rId4" Type="http://schemas.openxmlformats.org/officeDocument/2006/relationships/slideLayout" Target="../slideLayouts/slideLayout430.xml"/><Relationship Id="rId9" Type="http://schemas.openxmlformats.org/officeDocument/2006/relationships/slideLayout" Target="../slideLayouts/slideLayout435.xml"/><Relationship Id="rId14" Type="http://schemas.openxmlformats.org/officeDocument/2006/relationships/slideLayout" Target="../slideLayouts/slideLayout440.xml"/><Relationship Id="rId22" Type="http://schemas.openxmlformats.org/officeDocument/2006/relationships/slideLayout" Target="../slideLayouts/slideLayout448.xml"/><Relationship Id="rId27" Type="http://schemas.openxmlformats.org/officeDocument/2006/relationships/slideLayout" Target="../slideLayouts/slideLayout453.xml"/><Relationship Id="rId30" Type="http://schemas.openxmlformats.org/officeDocument/2006/relationships/image" Target="../media/image10.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62.xml"/><Relationship Id="rId13" Type="http://schemas.openxmlformats.org/officeDocument/2006/relationships/slideLayout" Target="../slideLayouts/slideLayout467.xml"/><Relationship Id="rId18" Type="http://schemas.openxmlformats.org/officeDocument/2006/relationships/slideLayout" Target="../slideLayouts/slideLayout472.xml"/><Relationship Id="rId26" Type="http://schemas.openxmlformats.org/officeDocument/2006/relationships/slideLayout" Target="../slideLayouts/slideLayout480.xml"/><Relationship Id="rId3" Type="http://schemas.openxmlformats.org/officeDocument/2006/relationships/slideLayout" Target="../slideLayouts/slideLayout457.xml"/><Relationship Id="rId21" Type="http://schemas.openxmlformats.org/officeDocument/2006/relationships/slideLayout" Target="../slideLayouts/slideLayout475.xml"/><Relationship Id="rId7" Type="http://schemas.openxmlformats.org/officeDocument/2006/relationships/slideLayout" Target="../slideLayouts/slideLayout461.xml"/><Relationship Id="rId12" Type="http://schemas.openxmlformats.org/officeDocument/2006/relationships/slideLayout" Target="../slideLayouts/slideLayout466.xml"/><Relationship Id="rId17" Type="http://schemas.openxmlformats.org/officeDocument/2006/relationships/slideLayout" Target="../slideLayouts/slideLayout471.xml"/><Relationship Id="rId25" Type="http://schemas.openxmlformats.org/officeDocument/2006/relationships/slideLayout" Target="../slideLayouts/slideLayout479.xml"/><Relationship Id="rId2" Type="http://schemas.openxmlformats.org/officeDocument/2006/relationships/slideLayout" Target="../slideLayouts/slideLayout456.xml"/><Relationship Id="rId16" Type="http://schemas.openxmlformats.org/officeDocument/2006/relationships/slideLayout" Target="../slideLayouts/slideLayout470.xml"/><Relationship Id="rId20" Type="http://schemas.openxmlformats.org/officeDocument/2006/relationships/slideLayout" Target="../slideLayouts/slideLayout474.xml"/><Relationship Id="rId29" Type="http://schemas.openxmlformats.org/officeDocument/2006/relationships/slideLayout" Target="../slideLayouts/slideLayout483.xml"/><Relationship Id="rId1" Type="http://schemas.openxmlformats.org/officeDocument/2006/relationships/slideLayout" Target="../slideLayouts/slideLayout455.xml"/><Relationship Id="rId6" Type="http://schemas.openxmlformats.org/officeDocument/2006/relationships/slideLayout" Target="../slideLayouts/slideLayout460.xml"/><Relationship Id="rId11" Type="http://schemas.openxmlformats.org/officeDocument/2006/relationships/slideLayout" Target="../slideLayouts/slideLayout465.xml"/><Relationship Id="rId24" Type="http://schemas.openxmlformats.org/officeDocument/2006/relationships/slideLayout" Target="../slideLayouts/slideLayout478.xml"/><Relationship Id="rId5" Type="http://schemas.openxmlformats.org/officeDocument/2006/relationships/slideLayout" Target="../slideLayouts/slideLayout459.xml"/><Relationship Id="rId15" Type="http://schemas.openxmlformats.org/officeDocument/2006/relationships/slideLayout" Target="../slideLayouts/slideLayout469.xml"/><Relationship Id="rId23" Type="http://schemas.openxmlformats.org/officeDocument/2006/relationships/slideLayout" Target="../slideLayouts/slideLayout477.xml"/><Relationship Id="rId28" Type="http://schemas.openxmlformats.org/officeDocument/2006/relationships/slideLayout" Target="../slideLayouts/slideLayout482.xml"/><Relationship Id="rId10" Type="http://schemas.openxmlformats.org/officeDocument/2006/relationships/slideLayout" Target="../slideLayouts/slideLayout464.xml"/><Relationship Id="rId19" Type="http://schemas.openxmlformats.org/officeDocument/2006/relationships/slideLayout" Target="../slideLayouts/slideLayout473.xml"/><Relationship Id="rId31" Type="http://schemas.openxmlformats.org/officeDocument/2006/relationships/image" Target="../media/image10.png"/><Relationship Id="rId4" Type="http://schemas.openxmlformats.org/officeDocument/2006/relationships/slideLayout" Target="../slideLayouts/slideLayout458.xml"/><Relationship Id="rId9" Type="http://schemas.openxmlformats.org/officeDocument/2006/relationships/slideLayout" Target="../slideLayouts/slideLayout463.xml"/><Relationship Id="rId14" Type="http://schemas.openxmlformats.org/officeDocument/2006/relationships/slideLayout" Target="../slideLayouts/slideLayout468.xml"/><Relationship Id="rId22" Type="http://schemas.openxmlformats.org/officeDocument/2006/relationships/slideLayout" Target="../slideLayouts/slideLayout476.xml"/><Relationship Id="rId27" Type="http://schemas.openxmlformats.org/officeDocument/2006/relationships/slideLayout" Target="../slideLayouts/slideLayout481.xml"/><Relationship Id="rId30"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91.xml"/><Relationship Id="rId13" Type="http://schemas.openxmlformats.org/officeDocument/2006/relationships/slideLayout" Target="../slideLayouts/slideLayout496.xml"/><Relationship Id="rId18" Type="http://schemas.openxmlformats.org/officeDocument/2006/relationships/slideLayout" Target="../slideLayouts/slideLayout501.xml"/><Relationship Id="rId26" Type="http://schemas.openxmlformats.org/officeDocument/2006/relationships/theme" Target="../theme/theme20.xml"/><Relationship Id="rId3" Type="http://schemas.openxmlformats.org/officeDocument/2006/relationships/slideLayout" Target="../slideLayouts/slideLayout486.xml"/><Relationship Id="rId21" Type="http://schemas.openxmlformats.org/officeDocument/2006/relationships/slideLayout" Target="../slideLayouts/slideLayout504.xml"/><Relationship Id="rId7" Type="http://schemas.openxmlformats.org/officeDocument/2006/relationships/slideLayout" Target="../slideLayouts/slideLayout490.xml"/><Relationship Id="rId12" Type="http://schemas.openxmlformats.org/officeDocument/2006/relationships/slideLayout" Target="../slideLayouts/slideLayout495.xml"/><Relationship Id="rId17" Type="http://schemas.openxmlformats.org/officeDocument/2006/relationships/slideLayout" Target="../slideLayouts/slideLayout500.xml"/><Relationship Id="rId25" Type="http://schemas.openxmlformats.org/officeDocument/2006/relationships/slideLayout" Target="../slideLayouts/slideLayout508.xml"/><Relationship Id="rId2" Type="http://schemas.openxmlformats.org/officeDocument/2006/relationships/slideLayout" Target="../slideLayouts/slideLayout485.xml"/><Relationship Id="rId16" Type="http://schemas.openxmlformats.org/officeDocument/2006/relationships/slideLayout" Target="../slideLayouts/slideLayout499.xml"/><Relationship Id="rId20" Type="http://schemas.openxmlformats.org/officeDocument/2006/relationships/slideLayout" Target="../slideLayouts/slideLayout503.xml"/><Relationship Id="rId1" Type="http://schemas.openxmlformats.org/officeDocument/2006/relationships/slideLayout" Target="../slideLayouts/slideLayout484.xml"/><Relationship Id="rId6" Type="http://schemas.openxmlformats.org/officeDocument/2006/relationships/slideLayout" Target="../slideLayouts/slideLayout489.xml"/><Relationship Id="rId11" Type="http://schemas.openxmlformats.org/officeDocument/2006/relationships/slideLayout" Target="../slideLayouts/slideLayout494.xml"/><Relationship Id="rId24" Type="http://schemas.openxmlformats.org/officeDocument/2006/relationships/slideLayout" Target="../slideLayouts/slideLayout507.xml"/><Relationship Id="rId5" Type="http://schemas.openxmlformats.org/officeDocument/2006/relationships/slideLayout" Target="../slideLayouts/slideLayout488.xml"/><Relationship Id="rId15" Type="http://schemas.openxmlformats.org/officeDocument/2006/relationships/slideLayout" Target="../slideLayouts/slideLayout498.xml"/><Relationship Id="rId23" Type="http://schemas.openxmlformats.org/officeDocument/2006/relationships/slideLayout" Target="../slideLayouts/slideLayout506.xml"/><Relationship Id="rId10" Type="http://schemas.openxmlformats.org/officeDocument/2006/relationships/slideLayout" Target="../slideLayouts/slideLayout493.xml"/><Relationship Id="rId19" Type="http://schemas.openxmlformats.org/officeDocument/2006/relationships/slideLayout" Target="../slideLayouts/slideLayout502.xml"/><Relationship Id="rId4" Type="http://schemas.openxmlformats.org/officeDocument/2006/relationships/slideLayout" Target="../slideLayouts/slideLayout487.xml"/><Relationship Id="rId9" Type="http://schemas.openxmlformats.org/officeDocument/2006/relationships/slideLayout" Target="../slideLayouts/slideLayout492.xml"/><Relationship Id="rId14" Type="http://schemas.openxmlformats.org/officeDocument/2006/relationships/slideLayout" Target="../slideLayouts/slideLayout497.xml"/><Relationship Id="rId22" Type="http://schemas.openxmlformats.org/officeDocument/2006/relationships/slideLayout" Target="../slideLayouts/slideLayout505.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511.xml"/><Relationship Id="rId2" Type="http://schemas.openxmlformats.org/officeDocument/2006/relationships/slideLayout" Target="../slideLayouts/slideLayout510.xml"/><Relationship Id="rId1" Type="http://schemas.openxmlformats.org/officeDocument/2006/relationships/slideLayout" Target="../slideLayouts/slideLayout509.xml"/><Relationship Id="rId6" Type="http://schemas.openxmlformats.org/officeDocument/2006/relationships/image" Target="../media/image10.png"/><Relationship Id="rId5" Type="http://schemas.openxmlformats.org/officeDocument/2006/relationships/theme" Target="../theme/theme21.xml"/><Relationship Id="rId4" Type="http://schemas.openxmlformats.org/officeDocument/2006/relationships/slideLayout" Target="../slideLayouts/slideLayout512.xml"/></Relationships>
</file>

<file path=ppt/slideMasters/_rels/slideMaster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515.xml"/><Relationship Id="rId2" Type="http://schemas.openxmlformats.org/officeDocument/2006/relationships/slideLayout" Target="../slideLayouts/slideLayout514.xml"/><Relationship Id="rId1" Type="http://schemas.openxmlformats.org/officeDocument/2006/relationships/slideLayout" Target="../slideLayouts/slideLayout513.xml"/><Relationship Id="rId5" Type="http://schemas.openxmlformats.org/officeDocument/2006/relationships/image" Target="../media/image77.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4.xml"/><Relationship Id="rId1" Type="http://schemas.openxmlformats.org/officeDocument/2006/relationships/slideLayout" Target="../slideLayouts/slideLayout516.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51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525.xml"/><Relationship Id="rId13" Type="http://schemas.openxmlformats.org/officeDocument/2006/relationships/slideLayout" Target="../slideLayouts/slideLayout530.xml"/><Relationship Id="rId18" Type="http://schemas.openxmlformats.org/officeDocument/2006/relationships/slideLayout" Target="../slideLayouts/slideLayout535.xml"/><Relationship Id="rId3" Type="http://schemas.openxmlformats.org/officeDocument/2006/relationships/slideLayout" Target="../slideLayouts/slideLayout520.xml"/><Relationship Id="rId21" Type="http://schemas.openxmlformats.org/officeDocument/2006/relationships/slideLayout" Target="../slideLayouts/slideLayout538.xml"/><Relationship Id="rId7" Type="http://schemas.openxmlformats.org/officeDocument/2006/relationships/slideLayout" Target="../slideLayouts/slideLayout524.xml"/><Relationship Id="rId12" Type="http://schemas.openxmlformats.org/officeDocument/2006/relationships/slideLayout" Target="../slideLayouts/slideLayout529.xml"/><Relationship Id="rId17" Type="http://schemas.openxmlformats.org/officeDocument/2006/relationships/slideLayout" Target="../slideLayouts/slideLayout534.xml"/><Relationship Id="rId25" Type="http://schemas.openxmlformats.org/officeDocument/2006/relationships/image" Target="../media/image108.png"/><Relationship Id="rId2" Type="http://schemas.openxmlformats.org/officeDocument/2006/relationships/slideLayout" Target="../slideLayouts/slideLayout519.xml"/><Relationship Id="rId16" Type="http://schemas.openxmlformats.org/officeDocument/2006/relationships/slideLayout" Target="../slideLayouts/slideLayout533.xml"/><Relationship Id="rId20" Type="http://schemas.openxmlformats.org/officeDocument/2006/relationships/slideLayout" Target="../slideLayouts/slideLayout537.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24" Type="http://schemas.openxmlformats.org/officeDocument/2006/relationships/theme" Target="../theme/theme26.xml"/><Relationship Id="rId5" Type="http://schemas.openxmlformats.org/officeDocument/2006/relationships/slideLayout" Target="../slideLayouts/slideLayout522.xml"/><Relationship Id="rId15" Type="http://schemas.openxmlformats.org/officeDocument/2006/relationships/slideLayout" Target="../slideLayouts/slideLayout532.xml"/><Relationship Id="rId23" Type="http://schemas.openxmlformats.org/officeDocument/2006/relationships/slideLayout" Target="../slideLayouts/slideLayout540.xml"/><Relationship Id="rId10" Type="http://schemas.openxmlformats.org/officeDocument/2006/relationships/slideLayout" Target="../slideLayouts/slideLayout527.xml"/><Relationship Id="rId19" Type="http://schemas.openxmlformats.org/officeDocument/2006/relationships/slideLayout" Target="../slideLayouts/slideLayout536.xml"/><Relationship Id="rId4" Type="http://schemas.openxmlformats.org/officeDocument/2006/relationships/slideLayout" Target="../slideLayouts/slideLayout521.xml"/><Relationship Id="rId9" Type="http://schemas.openxmlformats.org/officeDocument/2006/relationships/slideLayout" Target="../slideLayouts/slideLayout526.xml"/><Relationship Id="rId14" Type="http://schemas.openxmlformats.org/officeDocument/2006/relationships/slideLayout" Target="../slideLayouts/slideLayout531.xml"/><Relationship Id="rId22" Type="http://schemas.openxmlformats.org/officeDocument/2006/relationships/slideLayout" Target="../slideLayouts/slideLayout539.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48.xml"/><Relationship Id="rId13" Type="http://schemas.openxmlformats.org/officeDocument/2006/relationships/slideLayout" Target="../slideLayouts/slideLayout553.xml"/><Relationship Id="rId18" Type="http://schemas.openxmlformats.org/officeDocument/2006/relationships/slideLayout" Target="../slideLayouts/slideLayout558.xml"/><Relationship Id="rId3" Type="http://schemas.openxmlformats.org/officeDocument/2006/relationships/slideLayout" Target="../slideLayouts/slideLayout543.xml"/><Relationship Id="rId21" Type="http://schemas.openxmlformats.org/officeDocument/2006/relationships/slideLayout" Target="../slideLayouts/slideLayout561.xml"/><Relationship Id="rId7" Type="http://schemas.openxmlformats.org/officeDocument/2006/relationships/slideLayout" Target="../slideLayouts/slideLayout547.xml"/><Relationship Id="rId12" Type="http://schemas.openxmlformats.org/officeDocument/2006/relationships/slideLayout" Target="../slideLayouts/slideLayout552.xml"/><Relationship Id="rId17" Type="http://schemas.openxmlformats.org/officeDocument/2006/relationships/slideLayout" Target="../slideLayouts/slideLayout557.xml"/><Relationship Id="rId25" Type="http://schemas.openxmlformats.org/officeDocument/2006/relationships/image" Target="../media/image108.png"/><Relationship Id="rId2" Type="http://schemas.openxmlformats.org/officeDocument/2006/relationships/slideLayout" Target="../slideLayouts/slideLayout542.xml"/><Relationship Id="rId16" Type="http://schemas.openxmlformats.org/officeDocument/2006/relationships/slideLayout" Target="../slideLayouts/slideLayout556.xml"/><Relationship Id="rId20" Type="http://schemas.openxmlformats.org/officeDocument/2006/relationships/slideLayout" Target="../slideLayouts/slideLayout560.xml"/><Relationship Id="rId1" Type="http://schemas.openxmlformats.org/officeDocument/2006/relationships/slideLayout" Target="../slideLayouts/slideLayout541.xml"/><Relationship Id="rId6" Type="http://schemas.openxmlformats.org/officeDocument/2006/relationships/slideLayout" Target="../slideLayouts/slideLayout546.xml"/><Relationship Id="rId11" Type="http://schemas.openxmlformats.org/officeDocument/2006/relationships/slideLayout" Target="../slideLayouts/slideLayout551.xml"/><Relationship Id="rId24" Type="http://schemas.openxmlformats.org/officeDocument/2006/relationships/theme" Target="../theme/theme27.xml"/><Relationship Id="rId5" Type="http://schemas.openxmlformats.org/officeDocument/2006/relationships/slideLayout" Target="../slideLayouts/slideLayout545.xml"/><Relationship Id="rId15" Type="http://schemas.openxmlformats.org/officeDocument/2006/relationships/slideLayout" Target="../slideLayouts/slideLayout555.xml"/><Relationship Id="rId23" Type="http://schemas.openxmlformats.org/officeDocument/2006/relationships/slideLayout" Target="../slideLayouts/slideLayout563.xml"/><Relationship Id="rId10" Type="http://schemas.openxmlformats.org/officeDocument/2006/relationships/slideLayout" Target="../slideLayouts/slideLayout550.xml"/><Relationship Id="rId19" Type="http://schemas.openxmlformats.org/officeDocument/2006/relationships/slideLayout" Target="../slideLayouts/slideLayout559.xml"/><Relationship Id="rId4" Type="http://schemas.openxmlformats.org/officeDocument/2006/relationships/slideLayout" Target="../slideLayouts/slideLayout544.xml"/><Relationship Id="rId9" Type="http://schemas.openxmlformats.org/officeDocument/2006/relationships/slideLayout" Target="../slideLayouts/slideLayout549.xml"/><Relationship Id="rId14" Type="http://schemas.openxmlformats.org/officeDocument/2006/relationships/slideLayout" Target="../slideLayouts/slideLayout554.xml"/><Relationship Id="rId22" Type="http://schemas.openxmlformats.org/officeDocument/2006/relationships/slideLayout" Target="../slideLayouts/slideLayout562.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71.xml"/><Relationship Id="rId13" Type="http://schemas.openxmlformats.org/officeDocument/2006/relationships/slideLayout" Target="../slideLayouts/slideLayout576.xml"/><Relationship Id="rId18" Type="http://schemas.openxmlformats.org/officeDocument/2006/relationships/slideLayout" Target="../slideLayouts/slideLayout581.xml"/><Relationship Id="rId3" Type="http://schemas.openxmlformats.org/officeDocument/2006/relationships/slideLayout" Target="../slideLayouts/slideLayout566.xml"/><Relationship Id="rId21" Type="http://schemas.openxmlformats.org/officeDocument/2006/relationships/slideLayout" Target="../slideLayouts/slideLayout584.xml"/><Relationship Id="rId7" Type="http://schemas.openxmlformats.org/officeDocument/2006/relationships/slideLayout" Target="../slideLayouts/slideLayout570.xml"/><Relationship Id="rId12" Type="http://schemas.openxmlformats.org/officeDocument/2006/relationships/slideLayout" Target="../slideLayouts/slideLayout575.xml"/><Relationship Id="rId17" Type="http://schemas.openxmlformats.org/officeDocument/2006/relationships/slideLayout" Target="../slideLayouts/slideLayout580.xml"/><Relationship Id="rId25" Type="http://schemas.openxmlformats.org/officeDocument/2006/relationships/image" Target="../media/image108.png"/><Relationship Id="rId2" Type="http://schemas.openxmlformats.org/officeDocument/2006/relationships/slideLayout" Target="../slideLayouts/slideLayout565.xml"/><Relationship Id="rId16" Type="http://schemas.openxmlformats.org/officeDocument/2006/relationships/slideLayout" Target="../slideLayouts/slideLayout579.xml"/><Relationship Id="rId20" Type="http://schemas.openxmlformats.org/officeDocument/2006/relationships/slideLayout" Target="../slideLayouts/slideLayout583.xml"/><Relationship Id="rId1" Type="http://schemas.openxmlformats.org/officeDocument/2006/relationships/slideLayout" Target="../slideLayouts/slideLayout564.xml"/><Relationship Id="rId6" Type="http://schemas.openxmlformats.org/officeDocument/2006/relationships/slideLayout" Target="../slideLayouts/slideLayout569.xml"/><Relationship Id="rId11" Type="http://schemas.openxmlformats.org/officeDocument/2006/relationships/slideLayout" Target="../slideLayouts/slideLayout574.xml"/><Relationship Id="rId24" Type="http://schemas.openxmlformats.org/officeDocument/2006/relationships/theme" Target="../theme/theme28.xml"/><Relationship Id="rId5" Type="http://schemas.openxmlformats.org/officeDocument/2006/relationships/slideLayout" Target="../slideLayouts/slideLayout568.xml"/><Relationship Id="rId15" Type="http://schemas.openxmlformats.org/officeDocument/2006/relationships/slideLayout" Target="../slideLayouts/slideLayout578.xml"/><Relationship Id="rId23" Type="http://schemas.openxmlformats.org/officeDocument/2006/relationships/slideLayout" Target="../slideLayouts/slideLayout586.xml"/><Relationship Id="rId10" Type="http://schemas.openxmlformats.org/officeDocument/2006/relationships/slideLayout" Target="../slideLayouts/slideLayout573.xml"/><Relationship Id="rId19" Type="http://schemas.openxmlformats.org/officeDocument/2006/relationships/slideLayout" Target="../slideLayouts/slideLayout582.xml"/><Relationship Id="rId4" Type="http://schemas.openxmlformats.org/officeDocument/2006/relationships/slideLayout" Target="../slideLayouts/slideLayout567.xml"/><Relationship Id="rId9" Type="http://schemas.openxmlformats.org/officeDocument/2006/relationships/slideLayout" Target="../slideLayouts/slideLayout572.xml"/><Relationship Id="rId14" Type="http://schemas.openxmlformats.org/officeDocument/2006/relationships/slideLayout" Target="../slideLayouts/slideLayout577.xml"/><Relationship Id="rId22" Type="http://schemas.openxmlformats.org/officeDocument/2006/relationships/slideLayout" Target="../slideLayouts/slideLayout585.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594.xml"/><Relationship Id="rId13" Type="http://schemas.openxmlformats.org/officeDocument/2006/relationships/slideLayout" Target="../slideLayouts/slideLayout599.xml"/><Relationship Id="rId18" Type="http://schemas.openxmlformats.org/officeDocument/2006/relationships/slideLayout" Target="../slideLayouts/slideLayout604.xml"/><Relationship Id="rId26" Type="http://schemas.openxmlformats.org/officeDocument/2006/relationships/slideLayout" Target="../slideLayouts/slideLayout612.xml"/><Relationship Id="rId3" Type="http://schemas.openxmlformats.org/officeDocument/2006/relationships/slideLayout" Target="../slideLayouts/slideLayout589.xml"/><Relationship Id="rId21" Type="http://schemas.openxmlformats.org/officeDocument/2006/relationships/slideLayout" Target="../slideLayouts/slideLayout607.xml"/><Relationship Id="rId34" Type="http://schemas.openxmlformats.org/officeDocument/2006/relationships/theme" Target="../theme/theme29.xml"/><Relationship Id="rId7" Type="http://schemas.openxmlformats.org/officeDocument/2006/relationships/slideLayout" Target="../slideLayouts/slideLayout593.xml"/><Relationship Id="rId12" Type="http://schemas.openxmlformats.org/officeDocument/2006/relationships/slideLayout" Target="../slideLayouts/slideLayout598.xml"/><Relationship Id="rId17" Type="http://schemas.openxmlformats.org/officeDocument/2006/relationships/slideLayout" Target="../slideLayouts/slideLayout603.xml"/><Relationship Id="rId25" Type="http://schemas.openxmlformats.org/officeDocument/2006/relationships/slideLayout" Target="../slideLayouts/slideLayout611.xml"/><Relationship Id="rId33" Type="http://schemas.openxmlformats.org/officeDocument/2006/relationships/slideLayout" Target="../slideLayouts/slideLayout619.xml"/><Relationship Id="rId2" Type="http://schemas.openxmlformats.org/officeDocument/2006/relationships/slideLayout" Target="../slideLayouts/slideLayout588.xml"/><Relationship Id="rId16" Type="http://schemas.openxmlformats.org/officeDocument/2006/relationships/slideLayout" Target="../slideLayouts/slideLayout602.xml"/><Relationship Id="rId20" Type="http://schemas.openxmlformats.org/officeDocument/2006/relationships/slideLayout" Target="../slideLayouts/slideLayout606.xml"/><Relationship Id="rId29" Type="http://schemas.openxmlformats.org/officeDocument/2006/relationships/slideLayout" Target="../slideLayouts/slideLayout615.xml"/><Relationship Id="rId1" Type="http://schemas.openxmlformats.org/officeDocument/2006/relationships/slideLayout" Target="../slideLayouts/slideLayout587.xml"/><Relationship Id="rId6" Type="http://schemas.openxmlformats.org/officeDocument/2006/relationships/slideLayout" Target="../slideLayouts/slideLayout592.xml"/><Relationship Id="rId11" Type="http://schemas.openxmlformats.org/officeDocument/2006/relationships/slideLayout" Target="../slideLayouts/slideLayout597.xml"/><Relationship Id="rId24" Type="http://schemas.openxmlformats.org/officeDocument/2006/relationships/slideLayout" Target="../slideLayouts/slideLayout610.xml"/><Relationship Id="rId32" Type="http://schemas.openxmlformats.org/officeDocument/2006/relationships/slideLayout" Target="../slideLayouts/slideLayout618.xml"/><Relationship Id="rId5" Type="http://schemas.openxmlformats.org/officeDocument/2006/relationships/slideLayout" Target="../slideLayouts/slideLayout591.xml"/><Relationship Id="rId15" Type="http://schemas.openxmlformats.org/officeDocument/2006/relationships/slideLayout" Target="../slideLayouts/slideLayout601.xml"/><Relationship Id="rId23" Type="http://schemas.openxmlformats.org/officeDocument/2006/relationships/slideLayout" Target="../slideLayouts/slideLayout609.xml"/><Relationship Id="rId28" Type="http://schemas.openxmlformats.org/officeDocument/2006/relationships/slideLayout" Target="../slideLayouts/slideLayout614.xml"/><Relationship Id="rId36" Type="http://schemas.openxmlformats.org/officeDocument/2006/relationships/image" Target="../media/image2.png"/><Relationship Id="rId10" Type="http://schemas.openxmlformats.org/officeDocument/2006/relationships/slideLayout" Target="../slideLayouts/slideLayout596.xml"/><Relationship Id="rId19" Type="http://schemas.openxmlformats.org/officeDocument/2006/relationships/slideLayout" Target="../slideLayouts/slideLayout605.xml"/><Relationship Id="rId31" Type="http://schemas.openxmlformats.org/officeDocument/2006/relationships/slideLayout" Target="../slideLayouts/slideLayout617.xml"/><Relationship Id="rId4" Type="http://schemas.openxmlformats.org/officeDocument/2006/relationships/slideLayout" Target="../slideLayouts/slideLayout590.xml"/><Relationship Id="rId9" Type="http://schemas.openxmlformats.org/officeDocument/2006/relationships/slideLayout" Target="../slideLayouts/slideLayout595.xml"/><Relationship Id="rId14" Type="http://schemas.openxmlformats.org/officeDocument/2006/relationships/slideLayout" Target="../slideLayouts/slideLayout600.xml"/><Relationship Id="rId22" Type="http://schemas.openxmlformats.org/officeDocument/2006/relationships/slideLayout" Target="../slideLayouts/slideLayout608.xml"/><Relationship Id="rId27" Type="http://schemas.openxmlformats.org/officeDocument/2006/relationships/slideLayout" Target="../slideLayouts/slideLayout613.xml"/><Relationship Id="rId30" Type="http://schemas.openxmlformats.org/officeDocument/2006/relationships/slideLayout" Target="../slideLayouts/slideLayout616.xml"/><Relationship Id="rId35"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627.xml"/><Relationship Id="rId13" Type="http://schemas.openxmlformats.org/officeDocument/2006/relationships/slideLayout" Target="../slideLayouts/slideLayout632.xml"/><Relationship Id="rId18" Type="http://schemas.openxmlformats.org/officeDocument/2006/relationships/slideLayout" Target="../slideLayouts/slideLayout637.xml"/><Relationship Id="rId3" Type="http://schemas.openxmlformats.org/officeDocument/2006/relationships/slideLayout" Target="../slideLayouts/slideLayout622.xml"/><Relationship Id="rId21" Type="http://schemas.openxmlformats.org/officeDocument/2006/relationships/slideLayout" Target="../slideLayouts/slideLayout640.xml"/><Relationship Id="rId7" Type="http://schemas.openxmlformats.org/officeDocument/2006/relationships/slideLayout" Target="../slideLayouts/slideLayout626.xml"/><Relationship Id="rId12" Type="http://schemas.openxmlformats.org/officeDocument/2006/relationships/slideLayout" Target="../slideLayouts/slideLayout631.xml"/><Relationship Id="rId17" Type="http://schemas.openxmlformats.org/officeDocument/2006/relationships/slideLayout" Target="../slideLayouts/slideLayout636.xml"/><Relationship Id="rId25" Type="http://schemas.openxmlformats.org/officeDocument/2006/relationships/theme" Target="../theme/theme30.xml"/><Relationship Id="rId2" Type="http://schemas.openxmlformats.org/officeDocument/2006/relationships/slideLayout" Target="../slideLayouts/slideLayout621.xml"/><Relationship Id="rId16" Type="http://schemas.openxmlformats.org/officeDocument/2006/relationships/slideLayout" Target="../slideLayouts/slideLayout635.xml"/><Relationship Id="rId20" Type="http://schemas.openxmlformats.org/officeDocument/2006/relationships/slideLayout" Target="../slideLayouts/slideLayout639.xml"/><Relationship Id="rId1" Type="http://schemas.openxmlformats.org/officeDocument/2006/relationships/slideLayout" Target="../slideLayouts/slideLayout620.xml"/><Relationship Id="rId6" Type="http://schemas.openxmlformats.org/officeDocument/2006/relationships/slideLayout" Target="../slideLayouts/slideLayout625.xml"/><Relationship Id="rId11" Type="http://schemas.openxmlformats.org/officeDocument/2006/relationships/slideLayout" Target="../slideLayouts/slideLayout630.xml"/><Relationship Id="rId24" Type="http://schemas.openxmlformats.org/officeDocument/2006/relationships/slideLayout" Target="../slideLayouts/slideLayout643.xml"/><Relationship Id="rId5" Type="http://schemas.openxmlformats.org/officeDocument/2006/relationships/slideLayout" Target="../slideLayouts/slideLayout624.xml"/><Relationship Id="rId15" Type="http://schemas.openxmlformats.org/officeDocument/2006/relationships/slideLayout" Target="../slideLayouts/slideLayout634.xml"/><Relationship Id="rId23" Type="http://schemas.openxmlformats.org/officeDocument/2006/relationships/slideLayout" Target="../slideLayouts/slideLayout642.xml"/><Relationship Id="rId10" Type="http://schemas.openxmlformats.org/officeDocument/2006/relationships/slideLayout" Target="../slideLayouts/slideLayout629.xml"/><Relationship Id="rId19" Type="http://schemas.openxmlformats.org/officeDocument/2006/relationships/slideLayout" Target="../slideLayouts/slideLayout638.xml"/><Relationship Id="rId4" Type="http://schemas.openxmlformats.org/officeDocument/2006/relationships/slideLayout" Target="../slideLayouts/slideLayout623.xml"/><Relationship Id="rId9" Type="http://schemas.openxmlformats.org/officeDocument/2006/relationships/slideLayout" Target="../slideLayouts/slideLayout628.xml"/><Relationship Id="rId14" Type="http://schemas.openxmlformats.org/officeDocument/2006/relationships/slideLayout" Target="../slideLayouts/slideLayout633.xml"/><Relationship Id="rId22" Type="http://schemas.openxmlformats.org/officeDocument/2006/relationships/slideLayout" Target="../slideLayouts/slideLayout641.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651.xml"/><Relationship Id="rId13" Type="http://schemas.openxmlformats.org/officeDocument/2006/relationships/slideLayout" Target="../slideLayouts/slideLayout656.xml"/><Relationship Id="rId18" Type="http://schemas.openxmlformats.org/officeDocument/2006/relationships/slideLayout" Target="../slideLayouts/slideLayout661.xml"/><Relationship Id="rId26" Type="http://schemas.openxmlformats.org/officeDocument/2006/relationships/slideLayout" Target="../slideLayouts/slideLayout669.xml"/><Relationship Id="rId3" Type="http://schemas.openxmlformats.org/officeDocument/2006/relationships/slideLayout" Target="../slideLayouts/slideLayout646.xml"/><Relationship Id="rId21" Type="http://schemas.openxmlformats.org/officeDocument/2006/relationships/slideLayout" Target="../slideLayouts/slideLayout664.xml"/><Relationship Id="rId34" Type="http://schemas.openxmlformats.org/officeDocument/2006/relationships/theme" Target="../theme/theme31.xml"/><Relationship Id="rId7" Type="http://schemas.openxmlformats.org/officeDocument/2006/relationships/slideLayout" Target="../slideLayouts/slideLayout650.xml"/><Relationship Id="rId12" Type="http://schemas.openxmlformats.org/officeDocument/2006/relationships/slideLayout" Target="../slideLayouts/slideLayout655.xml"/><Relationship Id="rId17" Type="http://schemas.openxmlformats.org/officeDocument/2006/relationships/slideLayout" Target="../slideLayouts/slideLayout660.xml"/><Relationship Id="rId25" Type="http://schemas.openxmlformats.org/officeDocument/2006/relationships/slideLayout" Target="../slideLayouts/slideLayout668.xml"/><Relationship Id="rId33" Type="http://schemas.openxmlformats.org/officeDocument/2006/relationships/slideLayout" Target="../slideLayouts/slideLayout676.xml"/><Relationship Id="rId2" Type="http://schemas.openxmlformats.org/officeDocument/2006/relationships/slideLayout" Target="../slideLayouts/slideLayout645.xml"/><Relationship Id="rId16" Type="http://schemas.openxmlformats.org/officeDocument/2006/relationships/slideLayout" Target="../slideLayouts/slideLayout659.xml"/><Relationship Id="rId20" Type="http://schemas.openxmlformats.org/officeDocument/2006/relationships/slideLayout" Target="../slideLayouts/slideLayout663.xml"/><Relationship Id="rId29" Type="http://schemas.openxmlformats.org/officeDocument/2006/relationships/slideLayout" Target="../slideLayouts/slideLayout672.xml"/><Relationship Id="rId1" Type="http://schemas.openxmlformats.org/officeDocument/2006/relationships/slideLayout" Target="../slideLayouts/slideLayout644.xml"/><Relationship Id="rId6" Type="http://schemas.openxmlformats.org/officeDocument/2006/relationships/slideLayout" Target="../slideLayouts/slideLayout649.xml"/><Relationship Id="rId11" Type="http://schemas.openxmlformats.org/officeDocument/2006/relationships/slideLayout" Target="../slideLayouts/slideLayout654.xml"/><Relationship Id="rId24" Type="http://schemas.openxmlformats.org/officeDocument/2006/relationships/slideLayout" Target="../slideLayouts/slideLayout667.xml"/><Relationship Id="rId32" Type="http://schemas.openxmlformats.org/officeDocument/2006/relationships/slideLayout" Target="../slideLayouts/slideLayout675.xml"/><Relationship Id="rId5" Type="http://schemas.openxmlformats.org/officeDocument/2006/relationships/slideLayout" Target="../slideLayouts/slideLayout648.xml"/><Relationship Id="rId15" Type="http://schemas.openxmlformats.org/officeDocument/2006/relationships/slideLayout" Target="../slideLayouts/slideLayout658.xml"/><Relationship Id="rId23" Type="http://schemas.openxmlformats.org/officeDocument/2006/relationships/slideLayout" Target="../slideLayouts/slideLayout666.xml"/><Relationship Id="rId28" Type="http://schemas.openxmlformats.org/officeDocument/2006/relationships/slideLayout" Target="../slideLayouts/slideLayout671.xml"/><Relationship Id="rId36" Type="http://schemas.openxmlformats.org/officeDocument/2006/relationships/image" Target="../media/image90.png"/><Relationship Id="rId10" Type="http://schemas.openxmlformats.org/officeDocument/2006/relationships/slideLayout" Target="../slideLayouts/slideLayout653.xml"/><Relationship Id="rId19" Type="http://schemas.openxmlformats.org/officeDocument/2006/relationships/slideLayout" Target="../slideLayouts/slideLayout662.xml"/><Relationship Id="rId31" Type="http://schemas.openxmlformats.org/officeDocument/2006/relationships/slideLayout" Target="../slideLayouts/slideLayout674.xml"/><Relationship Id="rId4" Type="http://schemas.openxmlformats.org/officeDocument/2006/relationships/slideLayout" Target="../slideLayouts/slideLayout647.xml"/><Relationship Id="rId9" Type="http://schemas.openxmlformats.org/officeDocument/2006/relationships/slideLayout" Target="../slideLayouts/slideLayout652.xml"/><Relationship Id="rId14" Type="http://schemas.openxmlformats.org/officeDocument/2006/relationships/slideLayout" Target="../slideLayouts/slideLayout657.xml"/><Relationship Id="rId22" Type="http://schemas.openxmlformats.org/officeDocument/2006/relationships/slideLayout" Target="../slideLayouts/slideLayout665.xml"/><Relationship Id="rId27" Type="http://schemas.openxmlformats.org/officeDocument/2006/relationships/slideLayout" Target="../slideLayouts/slideLayout670.xml"/><Relationship Id="rId30" Type="http://schemas.openxmlformats.org/officeDocument/2006/relationships/slideLayout" Target="../slideLayouts/slideLayout673.xml"/><Relationship Id="rId35" Type="http://schemas.openxmlformats.org/officeDocument/2006/relationships/image" Target="../media/image89.png"/></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684.xml"/><Relationship Id="rId13" Type="http://schemas.openxmlformats.org/officeDocument/2006/relationships/slideLayout" Target="../slideLayouts/slideLayout689.xml"/><Relationship Id="rId18" Type="http://schemas.openxmlformats.org/officeDocument/2006/relationships/slideLayout" Target="../slideLayouts/slideLayout694.xml"/><Relationship Id="rId26" Type="http://schemas.openxmlformats.org/officeDocument/2006/relationships/image" Target="../media/image108.png"/><Relationship Id="rId3" Type="http://schemas.openxmlformats.org/officeDocument/2006/relationships/slideLayout" Target="../slideLayouts/slideLayout679.xml"/><Relationship Id="rId21" Type="http://schemas.openxmlformats.org/officeDocument/2006/relationships/slideLayout" Target="../slideLayouts/slideLayout697.xml"/><Relationship Id="rId7" Type="http://schemas.openxmlformats.org/officeDocument/2006/relationships/slideLayout" Target="../slideLayouts/slideLayout683.xml"/><Relationship Id="rId12" Type="http://schemas.openxmlformats.org/officeDocument/2006/relationships/slideLayout" Target="../slideLayouts/slideLayout688.xml"/><Relationship Id="rId17" Type="http://schemas.openxmlformats.org/officeDocument/2006/relationships/slideLayout" Target="../slideLayouts/slideLayout693.xml"/><Relationship Id="rId25" Type="http://schemas.openxmlformats.org/officeDocument/2006/relationships/theme" Target="../theme/theme32.xml"/><Relationship Id="rId2" Type="http://schemas.openxmlformats.org/officeDocument/2006/relationships/slideLayout" Target="../slideLayouts/slideLayout678.xml"/><Relationship Id="rId16" Type="http://schemas.openxmlformats.org/officeDocument/2006/relationships/slideLayout" Target="../slideLayouts/slideLayout692.xml"/><Relationship Id="rId20" Type="http://schemas.openxmlformats.org/officeDocument/2006/relationships/slideLayout" Target="../slideLayouts/slideLayout696.xml"/><Relationship Id="rId1" Type="http://schemas.openxmlformats.org/officeDocument/2006/relationships/slideLayout" Target="../slideLayouts/slideLayout677.xml"/><Relationship Id="rId6" Type="http://schemas.openxmlformats.org/officeDocument/2006/relationships/slideLayout" Target="../slideLayouts/slideLayout682.xml"/><Relationship Id="rId11" Type="http://schemas.openxmlformats.org/officeDocument/2006/relationships/slideLayout" Target="../slideLayouts/slideLayout687.xml"/><Relationship Id="rId24" Type="http://schemas.openxmlformats.org/officeDocument/2006/relationships/slideLayout" Target="../slideLayouts/slideLayout700.xml"/><Relationship Id="rId5" Type="http://schemas.openxmlformats.org/officeDocument/2006/relationships/slideLayout" Target="../slideLayouts/slideLayout681.xml"/><Relationship Id="rId15" Type="http://schemas.openxmlformats.org/officeDocument/2006/relationships/slideLayout" Target="../slideLayouts/slideLayout691.xml"/><Relationship Id="rId23" Type="http://schemas.openxmlformats.org/officeDocument/2006/relationships/slideLayout" Target="../slideLayouts/slideLayout699.xml"/><Relationship Id="rId10" Type="http://schemas.openxmlformats.org/officeDocument/2006/relationships/slideLayout" Target="../slideLayouts/slideLayout686.xml"/><Relationship Id="rId19" Type="http://schemas.openxmlformats.org/officeDocument/2006/relationships/slideLayout" Target="../slideLayouts/slideLayout695.xml"/><Relationship Id="rId4" Type="http://schemas.openxmlformats.org/officeDocument/2006/relationships/slideLayout" Target="../slideLayouts/slideLayout680.xml"/><Relationship Id="rId9" Type="http://schemas.openxmlformats.org/officeDocument/2006/relationships/slideLayout" Target="../slideLayouts/slideLayout685.xml"/><Relationship Id="rId14" Type="http://schemas.openxmlformats.org/officeDocument/2006/relationships/slideLayout" Target="../slideLayouts/slideLayout690.xml"/><Relationship Id="rId22" Type="http://schemas.openxmlformats.org/officeDocument/2006/relationships/slideLayout" Target="../slideLayouts/slideLayout69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34" Type="http://schemas.openxmlformats.org/officeDocument/2006/relationships/image" Target="../media/image1.png"/><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33" Type="http://schemas.openxmlformats.org/officeDocument/2006/relationships/theme" Target="../theme/theme9.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slideLayout" Target="../slideLayouts/slideLayout202.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32" Type="http://schemas.openxmlformats.org/officeDocument/2006/relationships/slideLayout" Target="../slideLayouts/slideLayout205.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slideLayout" Target="../slideLayouts/slideLayout201.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31" Type="http://schemas.openxmlformats.org/officeDocument/2006/relationships/slideLayout" Target="../slideLayouts/slideLayout204.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 Id="rId30" Type="http://schemas.openxmlformats.org/officeDocument/2006/relationships/slideLayout" Target="../slideLayouts/slideLayout203.xml"/><Relationship Id="rId35"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9849616"/>
      </p:ext>
    </p:extLst>
  </p:cSld>
  <p:clrMap bg1="dk1" tx1="lt1" bg2="dk2" tx2="lt2" accent1="accent1" accent2="accent2" accent3="accent3" accent4="accent4" accent5="accent5" accent6="accent6" hlink="hlink" folHlink="folHlink"/>
  <p:sldLayoutIdLst>
    <p:sldLayoutId id="2147485378" r:id="rId1"/>
    <p:sldLayoutId id="2147485379" r:id="rId2"/>
    <p:sldLayoutId id="2147485380" r:id="rId3"/>
    <p:sldLayoutId id="2147485381" r:id="rId4"/>
    <p:sldLayoutId id="2147485382" r:id="rId5"/>
    <p:sldLayoutId id="2147485383" r:id="rId6"/>
    <p:sldLayoutId id="2147485384" r:id="rId7"/>
    <p:sldLayoutId id="2147485385" r:id="rId8"/>
    <p:sldLayoutId id="2147485386" r:id="rId9"/>
    <p:sldLayoutId id="2147485387" r:id="rId10"/>
    <p:sldLayoutId id="2147485388" r:id="rId11"/>
    <p:sldLayoutId id="2147485389" r:id="rId12"/>
    <p:sldLayoutId id="2147485390" r:id="rId13"/>
    <p:sldLayoutId id="2147485391" r:id="rId14"/>
    <p:sldLayoutId id="2147485393" r:id="rId15"/>
    <p:sldLayoutId id="2147485394" r:id="rId16"/>
    <p:sldLayoutId id="2147485395" r:id="rId17"/>
    <p:sldLayoutId id="2147485396"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24017278"/>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563105866"/>
      </p:ext>
    </p:extLst>
  </p:cSld>
  <p:clrMap bg1="lt1" tx1="dk1" bg2="lt2" tx2="dk2" accent1="accent1" accent2="accent2" accent3="accent3" accent4="accent4" accent5="accent5" accent6="accent6" hlink="hlink" folHlink="folHlink"/>
  <p:sldLayoutIdLst>
    <p:sldLayoutId id="2147485442" r:id="rId1"/>
    <p:sldLayoutId id="2147485443" r:id="rId2"/>
    <p:sldLayoutId id="2147485444" r:id="rId3"/>
    <p:sldLayoutId id="2147485445" r:id="rId4"/>
    <p:sldLayoutId id="2147485446" r:id="rId5"/>
    <p:sldLayoutId id="2147485447" r:id="rId6"/>
    <p:sldLayoutId id="2147485448" r:id="rId7"/>
    <p:sldLayoutId id="2147485449" r:id="rId8"/>
    <p:sldLayoutId id="2147485450" r:id="rId9"/>
    <p:sldLayoutId id="2147485451" r:id="rId10"/>
    <p:sldLayoutId id="2147485452" r:id="rId11"/>
    <p:sldLayoutId id="2147485453" r:id="rId12"/>
    <p:sldLayoutId id="2147485454" r:id="rId13"/>
    <p:sldLayoutId id="2147485455" r:id="rId14"/>
    <p:sldLayoutId id="2147485456" r:id="rId15"/>
    <p:sldLayoutId id="2147485457" r:id="rId16"/>
    <p:sldLayoutId id="2147485458" r:id="rId17"/>
    <p:sldLayoutId id="2147485459" r:id="rId18"/>
    <p:sldLayoutId id="2147485460" r:id="rId19"/>
    <p:sldLayoutId id="2147485461" r:id="rId20"/>
    <p:sldLayoutId id="2147485462" r:id="rId21"/>
    <p:sldLayoutId id="2147485463" r:id="rId22"/>
    <p:sldLayoutId id="2147485464" r:id="rId23"/>
    <p:sldLayoutId id="2147485465" r:id="rId24"/>
    <p:sldLayoutId id="2147485466" r:id="rId25"/>
    <p:sldLayoutId id="2147485467" r:id="rId26"/>
    <p:sldLayoutId id="2147485468" r:id="rId27"/>
    <p:sldLayoutId id="2147485469" r:id="rId28"/>
    <p:sldLayoutId id="2147485470" r:id="rId29"/>
    <p:sldLayoutId id="2147485471" r:id="rId30"/>
    <p:sldLayoutId id="2147485472" r:id="rId31"/>
    <p:sldLayoutId id="2147485473" r:id="rId32"/>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298811" y="2991149"/>
            <a:ext cx="6858623" cy="876329"/>
          </a:xfrm>
          <a:prstGeom prst="rect">
            <a:avLst/>
          </a:prstGeom>
        </p:spPr>
      </p:pic>
    </p:spTree>
    <p:extLst>
      <p:ext uri="{BB962C8B-B14F-4D97-AF65-F5344CB8AC3E}">
        <p14:creationId xmlns:p14="http://schemas.microsoft.com/office/powerpoint/2010/main" val="804239081"/>
      </p:ext>
    </p:extLst>
  </p:cSld>
  <p:clrMap bg1="dk1" tx1="lt1" bg2="dk2" tx2="lt2" accent1="accent1" accent2="accent2" accent3="accent3" accent4="accent4" accent5="accent5" accent6="accent6" hlink="hlink" folHlink="folHlink"/>
  <p:sldLayoutIdLst>
    <p:sldLayoutId id="2147485475" r:id="rId1"/>
    <p:sldLayoutId id="2147485476" r:id="rId2"/>
    <p:sldLayoutId id="2147485477" r:id="rId3"/>
    <p:sldLayoutId id="2147485478" r:id="rId4"/>
    <p:sldLayoutId id="2147485479" r:id="rId5"/>
    <p:sldLayoutId id="2147485480" r:id="rId6"/>
    <p:sldLayoutId id="2147485481" r:id="rId7"/>
    <p:sldLayoutId id="2147485482" r:id="rId8"/>
    <p:sldLayoutId id="2147485483" r:id="rId9"/>
    <p:sldLayoutId id="2147485484" r:id="rId10"/>
    <p:sldLayoutId id="2147485485" r:id="rId11"/>
    <p:sldLayoutId id="2147485486" r:id="rId12"/>
    <p:sldLayoutId id="2147485487" r:id="rId13"/>
    <p:sldLayoutId id="2147485488" r:id="rId14"/>
    <p:sldLayoutId id="2147485489" r:id="rId15"/>
    <p:sldLayoutId id="2147485490" r:id="rId16"/>
    <p:sldLayoutId id="2147485491" r:id="rId17"/>
    <p:sldLayoutId id="2147485492" r:id="rId18"/>
    <p:sldLayoutId id="2147485493" r:id="rId19"/>
    <p:sldLayoutId id="2147485494" r:id="rId20"/>
    <p:sldLayoutId id="2147485495" r:id="rId21"/>
    <p:sldLayoutId id="2147485496" r:id="rId22"/>
    <p:sldLayoutId id="2147485497" r:id="rId23"/>
    <p:sldLayoutId id="2147485498" r:id="rId24"/>
    <p:sldLayoutId id="2147485499" r:id="rId25"/>
    <p:sldLayoutId id="2147485500" r:id="rId26"/>
    <p:sldLayoutId id="2147485501" r:id="rId27"/>
    <p:sldLayoutId id="2147485502" r:id="rId28"/>
  </p:sldLayoutIdLst>
  <p:transition>
    <p:fade/>
  </p:transition>
  <p:txStyles>
    <p:titleStyle>
      <a:lvl1pPr algn="l" defTabSz="913906"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1"/>
          <a:stretch>
            <a:fillRect/>
          </a:stretch>
        </p:blipFill>
        <p:spPr>
          <a:xfrm rot="5400000">
            <a:off x="9298811" y="2991149"/>
            <a:ext cx="6858623" cy="876329"/>
          </a:xfrm>
          <a:prstGeom prst="rect">
            <a:avLst/>
          </a:prstGeom>
        </p:spPr>
      </p:pic>
    </p:spTree>
    <p:extLst>
      <p:ext uri="{BB962C8B-B14F-4D97-AF65-F5344CB8AC3E}">
        <p14:creationId xmlns:p14="http://schemas.microsoft.com/office/powerpoint/2010/main" val="1790942142"/>
      </p:ext>
    </p:extLst>
  </p:cSld>
  <p:clrMap bg1="dk1" tx1="lt1" bg2="dk2" tx2="lt2" accent1="accent1" accent2="accent2" accent3="accent3" accent4="accent4" accent5="accent5" accent6="accent6" hlink="hlink" folHlink="folHlink"/>
  <p:sldLayoutIdLst>
    <p:sldLayoutId id="2147485504" r:id="rId1"/>
    <p:sldLayoutId id="2147485505" r:id="rId2"/>
    <p:sldLayoutId id="2147485506" r:id="rId3"/>
    <p:sldLayoutId id="2147485507" r:id="rId4"/>
    <p:sldLayoutId id="2147485508" r:id="rId5"/>
    <p:sldLayoutId id="2147485509" r:id="rId6"/>
    <p:sldLayoutId id="2147485510" r:id="rId7"/>
    <p:sldLayoutId id="2147485511" r:id="rId8"/>
    <p:sldLayoutId id="2147485512" r:id="rId9"/>
    <p:sldLayoutId id="2147485513" r:id="rId10"/>
    <p:sldLayoutId id="2147485514" r:id="rId11"/>
    <p:sldLayoutId id="2147485515" r:id="rId12"/>
    <p:sldLayoutId id="2147485516" r:id="rId13"/>
    <p:sldLayoutId id="2147485517" r:id="rId14"/>
    <p:sldLayoutId id="2147485518" r:id="rId15"/>
    <p:sldLayoutId id="2147485519" r:id="rId16"/>
    <p:sldLayoutId id="2147485520" r:id="rId17"/>
    <p:sldLayoutId id="2147485521" r:id="rId18"/>
    <p:sldLayoutId id="2147485522" r:id="rId19"/>
    <p:sldLayoutId id="2147485523" r:id="rId20"/>
    <p:sldLayoutId id="2147485524" r:id="rId21"/>
    <p:sldLayoutId id="2147485525" r:id="rId22"/>
    <p:sldLayoutId id="2147485526" r:id="rId23"/>
    <p:sldLayoutId id="2147485527" r:id="rId24"/>
    <p:sldLayoutId id="2147485528" r:id="rId25"/>
    <p:sldLayoutId id="2147485529" r:id="rId26"/>
    <p:sldLayoutId id="2147485530" r:id="rId27"/>
    <p:sldLayoutId id="2147485532" r:id="rId28"/>
    <p:sldLayoutId id="2147485533" r:id="rId29"/>
  </p:sldLayoutIdLst>
  <p:transition>
    <p:fade/>
  </p:transition>
  <p:txStyles>
    <p:titleStyle>
      <a:lvl1pPr algn="l" defTabSz="913906"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59" kern="1200" spc="0" baseline="0">
          <a:gradFill>
            <a:gsLst>
              <a:gs pos="1250">
                <a:schemeClr val="tx1"/>
              </a:gs>
              <a:gs pos="100000">
                <a:schemeClr val="tx1"/>
              </a:gs>
            </a:gsLst>
            <a:lin ang="5400000" scaled="0"/>
          </a:gra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67685"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828"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44963792"/>
      </p:ext>
    </p:extLst>
  </p:cSld>
  <p:clrMap bg1="lt1" tx1="dk1" bg2="lt2" tx2="dk2" accent1="accent1" accent2="accent2" accent3="accent3" accent4="accent4" accent5="accent5" accent6="accent6" hlink="hlink" folHlink="folHlink"/>
  <p:sldLayoutIdLst>
    <p:sldLayoutId id="2147485535" r:id="rId1"/>
    <p:sldLayoutId id="2147485536" r:id="rId2"/>
    <p:sldLayoutId id="2147485537" r:id="rId3"/>
    <p:sldLayoutId id="2147485538" r:id="rId4"/>
    <p:sldLayoutId id="2147485539" r:id="rId5"/>
    <p:sldLayoutId id="2147485540" r:id="rId6"/>
    <p:sldLayoutId id="2147485541" r:id="rId7"/>
    <p:sldLayoutId id="2147485542" r:id="rId8"/>
    <p:sldLayoutId id="2147485543" r:id="rId9"/>
    <p:sldLayoutId id="2147485544" r:id="rId10"/>
    <p:sldLayoutId id="2147485545" r:id="rId11"/>
    <p:sldLayoutId id="2147485546" r:id="rId12"/>
    <p:sldLayoutId id="2147485547" r:id="rId13"/>
    <p:sldLayoutId id="2147485548" r:id="rId14"/>
    <p:sldLayoutId id="2147485549" r:id="rId15"/>
    <p:sldLayoutId id="2147485550" r:id="rId16"/>
    <p:sldLayoutId id="2147485551" r:id="rId17"/>
    <p:sldLayoutId id="2147485552" r:id="rId18"/>
    <p:sldLayoutId id="2147485553" r:id="rId19"/>
    <p:sldLayoutId id="2147485554" r:id="rId20"/>
    <p:sldLayoutId id="2147485555" r:id="rId21"/>
    <p:sldLayoutId id="2147485556" r:id="rId22"/>
    <p:sldLayoutId id="2147485557" r:id="rId23"/>
    <p:sldLayoutId id="2147485558" r:id="rId24"/>
    <p:sldLayoutId id="2147485559" r:id="rId2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6"/>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4253664618"/>
      </p:ext>
    </p:extLst>
  </p:cSld>
  <p:clrMap bg1="dk1" tx1="lt1" bg2="dk2" tx2="lt2" accent1="accent1" accent2="accent2" accent3="accent3" accent4="accent4" accent5="accent5" accent6="accent6" hlink="hlink" folHlink="folHlink"/>
  <p:sldLayoutIdLst>
    <p:sldLayoutId id="2147485561" r:id="rId1"/>
    <p:sldLayoutId id="2147485562" r:id="rId2"/>
    <p:sldLayoutId id="2147485563" r:id="rId3"/>
    <p:sldLayoutId id="2147485564" r:id="rId4"/>
  </p:sldLayoutIdLst>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3902017652"/>
      </p:ext>
    </p:extLst>
  </p:cSld>
  <p:clrMap bg1="lt1" tx1="dk1" bg2="lt2" tx2="dk2" accent1="accent1" accent2="accent2" accent3="accent3" accent4="accent4" accent5="accent5" accent6="accent6" hlink="hlink" folHlink="folHlink"/>
  <p:transition>
    <p:fade/>
  </p:transition>
  <p:txStyles>
    <p:titleStyle>
      <a:lvl1pPr algn="l" defTabSz="914005"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348555"/>
      </p:ext>
    </p:extLst>
  </p:cSld>
  <p:clrMap bg1="dk1" tx1="lt1" bg2="dk2" tx2="lt2" accent1="accent1" accent2="accent2" accent3="accent3" accent4="accent4" accent5="accent5" accent6="accent6" hlink="hlink" folHlink="folHlink"/>
  <p:sldLayoutIdLst>
    <p:sldLayoutId id="2147485568" r:id="rId1"/>
    <p:sldLayoutId id="2147485569" r:id="rId2"/>
    <p:sldLayoutId id="2147485570" r:id="rId3"/>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41966839"/>
      </p:ext>
    </p:extLst>
  </p:cSld>
  <p:clrMap bg1="dk1" tx1="lt1" bg2="dk2" tx2="lt2" accent1="accent1" accent2="accent2" accent3="accent3" accent4="accent4" accent5="accent5" accent6="accent6" hlink="hlink" folHlink="folHlink"/>
  <p:sldLayoutIdLst>
    <p:sldLayoutId id="2147485572" r:id="rId1"/>
  </p:sldLayoutIdLst>
  <p:transition>
    <p:fade/>
  </p:transition>
  <p:txStyles>
    <p:titleStyle>
      <a:lvl1pPr algn="l" defTabSz="914180" rtl="0" eaLnBrk="1" latinLnBrk="0" hangingPunct="1">
        <a:lnSpc>
          <a:spcPct val="90000"/>
        </a:lnSpc>
        <a:spcBef>
          <a:spcPct val="0"/>
        </a:spcBef>
        <a:buNone/>
        <a:defRPr lang="en-US" sz="5881" b="0" kern="1200" cap="none" spc="-100" baseline="0" dirty="0" smtClean="0">
          <a:ln w="3175">
            <a:noFill/>
          </a:ln>
          <a:gradFill>
            <a:gsLst>
              <a:gs pos="1250">
                <a:schemeClr val="tx1"/>
              </a:gs>
              <a:gs pos="100000">
                <a:schemeClr val="tx1"/>
              </a:gs>
            </a:gsLst>
            <a:lin ang="5400000" scaled="0"/>
          </a:gradFill>
          <a:effectLst/>
          <a:latin typeface="DIN" pitchFamily="50" charset="0"/>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DIN" pitchFamily="50" charset="0"/>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492929"/>
      </p:ext>
    </p:extLst>
  </p:cSld>
  <p:clrMap bg1="lt1" tx1="dk1" bg2="lt2" tx2="dk2" accent1="accent1" accent2="accent2" accent3="accent3" accent4="accent4" accent5="accent5" accent6="accent6" hlink="hlink" folHlink="folHlink"/>
  <p:sldLayoutIdLst>
    <p:sldLayoutId id="2147485574" r:id="rId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5457" y="2991149"/>
            <a:ext cx="6858623" cy="876329"/>
          </a:xfrm>
          <a:prstGeom prst="rect">
            <a:avLst/>
          </a:prstGeom>
        </p:spPr>
      </p:pic>
    </p:spTree>
    <p:extLst>
      <p:ext uri="{BB962C8B-B14F-4D97-AF65-F5344CB8AC3E}">
        <p14:creationId xmlns:p14="http://schemas.microsoft.com/office/powerpoint/2010/main" val="1227126720"/>
      </p:ext>
    </p:extLst>
  </p:cSld>
  <p:clrMap bg1="dk1" tx1="lt1" bg2="dk2" tx2="lt2" accent1="accent1" accent2="accent2" accent3="accent3" accent4="accent4" accent5="accent5" accent6="accent6" hlink="hlink" folHlink="folHlink"/>
  <p:sldLayoutIdLst>
    <p:sldLayoutId id="2147485591" r:id="rId1"/>
    <p:sldLayoutId id="2147485592" r:id="rId2"/>
    <p:sldLayoutId id="2147485593" r:id="rId3"/>
    <p:sldLayoutId id="2147485594" r:id="rId4"/>
    <p:sldLayoutId id="2147485595" r:id="rId5"/>
    <p:sldLayoutId id="2147485596" r:id="rId6"/>
    <p:sldLayoutId id="2147485597" r:id="rId7"/>
    <p:sldLayoutId id="2147485598" r:id="rId8"/>
    <p:sldLayoutId id="2147485599" r:id="rId9"/>
    <p:sldLayoutId id="2147485600" r:id="rId10"/>
    <p:sldLayoutId id="2147485601" r:id="rId11"/>
    <p:sldLayoutId id="2147485602" r:id="rId12"/>
    <p:sldLayoutId id="2147485603" r:id="rId13"/>
    <p:sldLayoutId id="2147485604" r:id="rId14"/>
    <p:sldLayoutId id="2147485605" r:id="rId15"/>
    <p:sldLayoutId id="2147485606" r:id="rId16"/>
    <p:sldLayoutId id="2147485607" r:id="rId17"/>
    <p:sldLayoutId id="2147485608" r:id="rId18"/>
    <p:sldLayoutId id="2147485609" r:id="rId19"/>
    <p:sldLayoutId id="2147485610" r:id="rId20"/>
    <p:sldLayoutId id="2147485611" r:id="rId21"/>
    <p:sldLayoutId id="2147485612" r:id="rId22"/>
    <p:sldLayoutId id="2147485613" r:id="rId23"/>
  </p:sldLayoutIdLst>
  <p:transition>
    <p:fade/>
  </p:transition>
  <p:txStyles>
    <p:titleStyle>
      <a:lvl1pPr algn="l" defTabSz="913918"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3273667832"/>
      </p:ext>
    </p:extLst>
  </p:cSld>
  <p:clrMap bg1="dk1" tx1="lt1" bg2="dk2" tx2="lt2" accent1="accent1" accent2="accent2" accent3="accent3" accent4="accent4" accent5="accent5" accent6="accent6" hlink="hlink" folHlink="folHlink"/>
  <p:sldLayoutIdLst>
    <p:sldLayoutId id="2147485615" r:id="rId1"/>
    <p:sldLayoutId id="2147485616" r:id="rId2"/>
    <p:sldLayoutId id="2147485617" r:id="rId3"/>
    <p:sldLayoutId id="2147485618" r:id="rId4"/>
    <p:sldLayoutId id="2147485619" r:id="rId5"/>
    <p:sldLayoutId id="2147485620" r:id="rId6"/>
    <p:sldLayoutId id="2147485621" r:id="rId7"/>
    <p:sldLayoutId id="2147485622" r:id="rId8"/>
    <p:sldLayoutId id="2147485623" r:id="rId9"/>
    <p:sldLayoutId id="2147485624" r:id="rId10"/>
    <p:sldLayoutId id="2147485625" r:id="rId11"/>
    <p:sldLayoutId id="2147485626" r:id="rId12"/>
    <p:sldLayoutId id="2147485627" r:id="rId13"/>
    <p:sldLayoutId id="2147485628" r:id="rId14"/>
    <p:sldLayoutId id="2147485629" r:id="rId15"/>
    <p:sldLayoutId id="2147485630" r:id="rId16"/>
    <p:sldLayoutId id="2147485631" r:id="rId17"/>
    <p:sldLayoutId id="2147485632" r:id="rId18"/>
    <p:sldLayoutId id="2147485633" r:id="rId19"/>
    <p:sldLayoutId id="2147485634" r:id="rId20"/>
    <p:sldLayoutId id="2147485635" r:id="rId21"/>
    <p:sldLayoutId id="2147485636" r:id="rId22"/>
    <p:sldLayoutId id="2147485637" r:id="rId23"/>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2573034433"/>
      </p:ext>
    </p:extLst>
  </p:cSld>
  <p:clrMap bg1="dk1" tx1="lt1" bg2="dk2" tx2="lt2" accent1="accent1" accent2="accent2" accent3="accent3" accent4="accent4" accent5="accent5" accent6="accent6" hlink="hlink" folHlink="folHlink"/>
  <p:sldLayoutIdLst>
    <p:sldLayoutId id="2147485639" r:id="rId1"/>
    <p:sldLayoutId id="2147485640" r:id="rId2"/>
    <p:sldLayoutId id="2147485641" r:id="rId3"/>
    <p:sldLayoutId id="2147485642" r:id="rId4"/>
    <p:sldLayoutId id="2147485643" r:id="rId5"/>
    <p:sldLayoutId id="2147485644" r:id="rId6"/>
    <p:sldLayoutId id="2147485645" r:id="rId7"/>
    <p:sldLayoutId id="2147485646" r:id="rId8"/>
    <p:sldLayoutId id="2147485647" r:id="rId9"/>
    <p:sldLayoutId id="2147485648" r:id="rId10"/>
    <p:sldLayoutId id="2147485649" r:id="rId11"/>
    <p:sldLayoutId id="2147485650" r:id="rId12"/>
    <p:sldLayoutId id="2147485651" r:id="rId13"/>
    <p:sldLayoutId id="2147485652" r:id="rId14"/>
    <p:sldLayoutId id="2147485653" r:id="rId15"/>
    <p:sldLayoutId id="2147485654" r:id="rId16"/>
    <p:sldLayoutId id="2147485655" r:id="rId17"/>
    <p:sldLayoutId id="2147485656" r:id="rId18"/>
    <p:sldLayoutId id="2147485657" r:id="rId19"/>
    <p:sldLayoutId id="2147485658" r:id="rId20"/>
    <p:sldLayoutId id="2147485659" r:id="rId21"/>
    <p:sldLayoutId id="2147485660" r:id="rId22"/>
    <p:sldLayoutId id="2147485661" r:id="rId23"/>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49572114"/>
      </p:ext>
    </p:extLst>
  </p:cSld>
  <p:clrMap bg1="lt1" tx1="dk1" bg2="lt2" tx2="dk2" accent1="accent1" accent2="accent2" accent3="accent3" accent4="accent4" accent5="accent5" accent6="accent6" hlink="hlink" folHlink="folHlink"/>
  <p:sldLayoutIdLst>
    <p:sldLayoutId id="2147485663" r:id="rId1"/>
    <p:sldLayoutId id="2147485664" r:id="rId2"/>
    <p:sldLayoutId id="2147485665" r:id="rId3"/>
    <p:sldLayoutId id="2147485666" r:id="rId4"/>
    <p:sldLayoutId id="2147485667" r:id="rId5"/>
    <p:sldLayoutId id="2147485668" r:id="rId6"/>
    <p:sldLayoutId id="2147485669" r:id="rId7"/>
    <p:sldLayoutId id="2147485670" r:id="rId8"/>
    <p:sldLayoutId id="2147485671" r:id="rId9"/>
    <p:sldLayoutId id="2147485672" r:id="rId10"/>
    <p:sldLayoutId id="2147485673" r:id="rId11"/>
    <p:sldLayoutId id="2147485674" r:id="rId12"/>
    <p:sldLayoutId id="2147485675" r:id="rId13"/>
    <p:sldLayoutId id="2147485676" r:id="rId14"/>
    <p:sldLayoutId id="2147485677" r:id="rId15"/>
    <p:sldLayoutId id="2147485678" r:id="rId16"/>
    <p:sldLayoutId id="2147485679" r:id="rId17"/>
    <p:sldLayoutId id="2147485680" r:id="rId18"/>
    <p:sldLayoutId id="2147485681" r:id="rId19"/>
    <p:sldLayoutId id="2147485682" r:id="rId20"/>
    <p:sldLayoutId id="2147485683" r:id="rId21"/>
    <p:sldLayoutId id="2147485684" r:id="rId22"/>
    <p:sldLayoutId id="2147485685" r:id="rId23"/>
    <p:sldLayoutId id="2147485686" r:id="rId24"/>
    <p:sldLayoutId id="2147485687" r:id="rId25"/>
    <p:sldLayoutId id="2147485688" r:id="rId26"/>
    <p:sldLayoutId id="2147485689" r:id="rId27"/>
    <p:sldLayoutId id="2147485690" r:id="rId28"/>
    <p:sldLayoutId id="2147485691" r:id="rId29"/>
    <p:sldLayoutId id="2147485692" r:id="rId30"/>
    <p:sldLayoutId id="2147485693" r:id="rId31"/>
    <p:sldLayoutId id="2147485694" r:id="rId32"/>
    <p:sldLayoutId id="2147485695" r:id="rId33"/>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p:nvGrpSpPr>
        <p:grpSpPr>
          <a:xfrm>
            <a:off x="12367685" y="-217"/>
            <a:ext cx="935233"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828"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10164242"/>
      </p:ext>
    </p:extLst>
  </p:cSld>
  <p:clrMap bg1="lt1" tx1="dk1" bg2="lt2" tx2="dk2" accent1="accent1" accent2="accent2" accent3="accent3" accent4="accent4" accent5="accent5" accent6="accent6" hlink="hlink" folHlink="folHlink"/>
  <p:sldLayoutIdLst>
    <p:sldLayoutId id="2147485697" r:id="rId1"/>
    <p:sldLayoutId id="2147485698" r:id="rId2"/>
    <p:sldLayoutId id="2147485699" r:id="rId3"/>
    <p:sldLayoutId id="2147485700" r:id="rId4"/>
    <p:sldLayoutId id="2147485701" r:id="rId5"/>
    <p:sldLayoutId id="2147485702" r:id="rId6"/>
    <p:sldLayoutId id="2147485703" r:id="rId7"/>
    <p:sldLayoutId id="2147485704" r:id="rId8"/>
    <p:sldLayoutId id="2147485705" r:id="rId9"/>
    <p:sldLayoutId id="2147485706" r:id="rId10"/>
    <p:sldLayoutId id="2147485707" r:id="rId11"/>
    <p:sldLayoutId id="2147485708" r:id="rId12"/>
    <p:sldLayoutId id="2147485709" r:id="rId13"/>
    <p:sldLayoutId id="2147485710" r:id="rId14"/>
    <p:sldLayoutId id="2147485711" r:id="rId15"/>
    <p:sldLayoutId id="2147485712" r:id="rId16"/>
    <p:sldLayoutId id="2147485713" r:id="rId17"/>
    <p:sldLayoutId id="2147485714" r:id="rId18"/>
    <p:sldLayoutId id="2147485715" r:id="rId19"/>
    <p:sldLayoutId id="2147485716" r:id="rId20"/>
    <p:sldLayoutId id="2147485717" r:id="rId21"/>
    <p:sldLayoutId id="2147485718" r:id="rId22"/>
    <p:sldLayoutId id="2147485719" r:id="rId23"/>
    <p:sldLayoutId id="2147485720"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006343352"/>
      </p:ext>
    </p:extLst>
  </p:cSld>
  <p:clrMap bg1="lt1" tx1="dk1" bg2="lt2" tx2="dk2" accent1="accent1" accent2="accent2" accent3="accent3" accent4="accent4" accent5="accent5" accent6="accent6" hlink="hlink" folHlink="folHlink"/>
  <p:sldLayoutIdLst>
    <p:sldLayoutId id="2147485722" r:id="rId1"/>
    <p:sldLayoutId id="2147485723" r:id="rId2"/>
    <p:sldLayoutId id="2147485724" r:id="rId3"/>
    <p:sldLayoutId id="2147485725" r:id="rId4"/>
    <p:sldLayoutId id="2147485726" r:id="rId5"/>
    <p:sldLayoutId id="2147485727" r:id="rId6"/>
    <p:sldLayoutId id="2147485728" r:id="rId7"/>
    <p:sldLayoutId id="2147485729" r:id="rId8"/>
    <p:sldLayoutId id="2147485730" r:id="rId9"/>
    <p:sldLayoutId id="2147485731" r:id="rId10"/>
    <p:sldLayoutId id="2147485732" r:id="rId11"/>
    <p:sldLayoutId id="2147485733" r:id="rId12"/>
    <p:sldLayoutId id="2147485734" r:id="rId13"/>
    <p:sldLayoutId id="2147485735" r:id="rId14"/>
    <p:sldLayoutId id="2147485736" r:id="rId15"/>
    <p:sldLayoutId id="2147485737" r:id="rId16"/>
    <p:sldLayoutId id="2147485738" r:id="rId17"/>
    <p:sldLayoutId id="2147485739" r:id="rId18"/>
    <p:sldLayoutId id="2147485740" r:id="rId19"/>
    <p:sldLayoutId id="2147485741" r:id="rId20"/>
    <p:sldLayoutId id="2147485742" r:id="rId21"/>
    <p:sldLayoutId id="2147485743" r:id="rId22"/>
    <p:sldLayoutId id="2147485744" r:id="rId23"/>
    <p:sldLayoutId id="2147485745" r:id="rId24"/>
    <p:sldLayoutId id="2147485746" r:id="rId25"/>
    <p:sldLayoutId id="2147485747" r:id="rId26"/>
    <p:sldLayoutId id="2147485748" r:id="rId27"/>
    <p:sldLayoutId id="2147485749" r:id="rId28"/>
    <p:sldLayoutId id="2147485750" r:id="rId29"/>
    <p:sldLayoutId id="2147485751" r:id="rId30"/>
    <p:sldLayoutId id="2147485752" r:id="rId31"/>
    <p:sldLayoutId id="2147485753" r:id="rId32"/>
    <p:sldLayoutId id="2147485754" r:id="rId33"/>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9"/>
            <a:ext cx="11650486"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rot="5400000">
            <a:off x="9205457" y="2991148"/>
            <a:ext cx="6858623" cy="876329"/>
          </a:xfrm>
          <a:prstGeom prst="rect">
            <a:avLst/>
          </a:prstGeom>
        </p:spPr>
      </p:pic>
    </p:spTree>
    <p:extLst>
      <p:ext uri="{BB962C8B-B14F-4D97-AF65-F5344CB8AC3E}">
        <p14:creationId xmlns:p14="http://schemas.microsoft.com/office/powerpoint/2010/main" val="1322887737"/>
      </p:ext>
    </p:extLst>
  </p:cSld>
  <p:clrMap bg1="dk1" tx1="lt1" bg2="dk2" tx2="lt2" accent1="accent1" accent2="accent2" accent3="accent3" accent4="accent4" accent5="accent5" accent6="accent6" hlink="hlink" folHlink="folHlink"/>
  <p:sldLayoutIdLst>
    <p:sldLayoutId id="2147485756" r:id="rId1"/>
    <p:sldLayoutId id="2147485757" r:id="rId2"/>
    <p:sldLayoutId id="2147485758" r:id="rId3"/>
    <p:sldLayoutId id="2147485759" r:id="rId4"/>
    <p:sldLayoutId id="2147485760" r:id="rId5"/>
    <p:sldLayoutId id="2147485761" r:id="rId6"/>
    <p:sldLayoutId id="2147485762" r:id="rId7"/>
    <p:sldLayoutId id="2147485763" r:id="rId8"/>
    <p:sldLayoutId id="2147485764" r:id="rId9"/>
    <p:sldLayoutId id="2147485765" r:id="rId10"/>
    <p:sldLayoutId id="2147485766" r:id="rId11"/>
    <p:sldLayoutId id="2147485767" r:id="rId12"/>
    <p:sldLayoutId id="2147485768" r:id="rId13"/>
    <p:sldLayoutId id="2147485769" r:id="rId14"/>
    <p:sldLayoutId id="2147485770" r:id="rId15"/>
    <p:sldLayoutId id="2147485771" r:id="rId16"/>
    <p:sldLayoutId id="2147485772" r:id="rId17"/>
    <p:sldLayoutId id="2147485773" r:id="rId18"/>
    <p:sldLayoutId id="2147485774" r:id="rId19"/>
    <p:sldLayoutId id="2147485775" r:id="rId20"/>
    <p:sldLayoutId id="2147485776" r:id="rId21"/>
    <p:sldLayoutId id="2147485777" r:id="rId22"/>
    <p:sldLayoutId id="2147485778" r:id="rId23"/>
    <p:sldLayoutId id="2147485779" r:id="rId24"/>
  </p:sldLayoutIdLst>
  <p:transition>
    <p:fade/>
  </p:transition>
  <p:txStyles>
    <p:titleStyle>
      <a:lvl1pPr algn="l" defTabSz="914005" rtl="0" eaLnBrk="1" latinLnBrk="0" hangingPunct="1">
        <a:lnSpc>
          <a:spcPct val="90000"/>
        </a:lnSpc>
        <a:spcBef>
          <a:spcPct val="0"/>
        </a:spcBef>
        <a:buNone/>
        <a:defRPr lang="en-US" sz="352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5"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21.png"/><Relationship Id="rId1" Type="http://schemas.openxmlformats.org/officeDocument/2006/relationships/slideLayout" Target="../slideLayouts/slideLayout72.xml"/><Relationship Id="rId4" Type="http://schemas.openxmlformats.org/officeDocument/2006/relationships/image" Target="../media/image12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26" Type="http://schemas.openxmlformats.org/officeDocument/2006/relationships/image" Target="../media/image147.jpeg"/><Relationship Id="rId3" Type="http://schemas.openxmlformats.org/officeDocument/2006/relationships/image" Target="../media/image124.png"/><Relationship Id="rId21" Type="http://schemas.openxmlformats.org/officeDocument/2006/relationships/image" Target="../media/image142.png"/><Relationship Id="rId34" Type="http://schemas.openxmlformats.org/officeDocument/2006/relationships/image" Target="../media/image155.png"/><Relationship Id="rId7" Type="http://schemas.openxmlformats.org/officeDocument/2006/relationships/image" Target="../media/image128.png"/><Relationship Id="rId12" Type="http://schemas.openxmlformats.org/officeDocument/2006/relationships/image" Target="../media/image133.jpeg"/><Relationship Id="rId17" Type="http://schemas.openxmlformats.org/officeDocument/2006/relationships/image" Target="../media/image138.png"/><Relationship Id="rId25" Type="http://schemas.openxmlformats.org/officeDocument/2006/relationships/image" Target="../media/image146.png"/><Relationship Id="rId33" Type="http://schemas.openxmlformats.org/officeDocument/2006/relationships/image" Target="../media/image154.png"/><Relationship Id="rId2" Type="http://schemas.openxmlformats.org/officeDocument/2006/relationships/image" Target="../media/image123.png"/><Relationship Id="rId16" Type="http://schemas.openxmlformats.org/officeDocument/2006/relationships/image" Target="../media/image137.png"/><Relationship Id="rId20" Type="http://schemas.openxmlformats.org/officeDocument/2006/relationships/image" Target="../media/image141.jpg"/><Relationship Id="rId29" Type="http://schemas.openxmlformats.org/officeDocument/2006/relationships/image" Target="../media/image150.png"/><Relationship Id="rId1" Type="http://schemas.openxmlformats.org/officeDocument/2006/relationships/slideLayout" Target="../slideLayouts/slideLayout73.xml"/><Relationship Id="rId6" Type="http://schemas.openxmlformats.org/officeDocument/2006/relationships/image" Target="../media/image127.png"/><Relationship Id="rId11" Type="http://schemas.openxmlformats.org/officeDocument/2006/relationships/image" Target="../media/image132.png"/><Relationship Id="rId24" Type="http://schemas.openxmlformats.org/officeDocument/2006/relationships/image" Target="../media/image145.png"/><Relationship Id="rId32" Type="http://schemas.openxmlformats.org/officeDocument/2006/relationships/image" Target="../media/image153.pn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28" Type="http://schemas.openxmlformats.org/officeDocument/2006/relationships/image" Target="../media/image149.png"/><Relationship Id="rId10" Type="http://schemas.openxmlformats.org/officeDocument/2006/relationships/image" Target="../media/image131.png"/><Relationship Id="rId19" Type="http://schemas.openxmlformats.org/officeDocument/2006/relationships/image" Target="../media/image140.png"/><Relationship Id="rId31" Type="http://schemas.openxmlformats.org/officeDocument/2006/relationships/image" Target="../media/image152.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 Id="rId27" Type="http://schemas.openxmlformats.org/officeDocument/2006/relationships/image" Target="../media/image148.png"/><Relationship Id="rId30" Type="http://schemas.openxmlformats.org/officeDocument/2006/relationships/image" Target="../media/image151.png"/></Relationships>
</file>

<file path=ppt/slides/_rels/slide13.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510.xml"/><Relationship Id="rId4" Type="http://schemas.openxmlformats.org/officeDocument/2006/relationships/image" Target="../media/image158.emf"/></Relationships>
</file>

<file path=ppt/slides/_rels/slide14.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notesSlide" Target="../notesSlides/notesSlide8.xml"/><Relationship Id="rId1" Type="http://schemas.openxmlformats.org/officeDocument/2006/relationships/slideLayout" Target="../slideLayouts/slideLayout148.xml"/><Relationship Id="rId4" Type="http://schemas.openxmlformats.org/officeDocument/2006/relationships/image" Target="../media/image16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6.xml"/></Relationships>
</file>

<file path=ppt/slides/_rels/slide18.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162.emf"/><Relationship Id="rId13" Type="http://schemas.openxmlformats.org/officeDocument/2006/relationships/image" Target="../media/image49.png"/><Relationship Id="rId3" Type="http://schemas.openxmlformats.org/officeDocument/2006/relationships/image" Target="../media/image159.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60.png"/><Relationship Id="rId9" Type="http://schemas.openxmlformats.org/officeDocument/2006/relationships/image" Target="../media/image34.png"/><Relationship Id="rId1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63.png"/><Relationship Id="rId7" Type="http://schemas.openxmlformats.org/officeDocument/2006/relationships/image" Target="../media/image167.emf"/><Relationship Id="rId2" Type="http://schemas.openxmlformats.org/officeDocument/2006/relationships/notesSlide" Target="../notesSlides/notesSlide13.xml"/><Relationship Id="rId1" Type="http://schemas.openxmlformats.org/officeDocument/2006/relationships/slideLayout" Target="../slideLayouts/slideLayout502.xml"/><Relationship Id="rId6" Type="http://schemas.openxmlformats.org/officeDocument/2006/relationships/image" Target="../media/image166.emf"/><Relationship Id="rId5" Type="http://schemas.openxmlformats.org/officeDocument/2006/relationships/image" Target="../media/image165.emf"/><Relationship Id="rId4" Type="http://schemas.openxmlformats.org/officeDocument/2006/relationships/image" Target="../media/image164.png"/></Relationships>
</file>

<file path=ppt/slides/_rels/slide21.xml.rels><?xml version="1.0" encoding="UTF-8" standalone="yes"?>
<Relationships xmlns="http://schemas.openxmlformats.org/package/2006/relationships"><Relationship Id="rId8" Type="http://schemas.openxmlformats.org/officeDocument/2006/relationships/image" Target="../media/image175.emf"/><Relationship Id="rId3" Type="http://schemas.openxmlformats.org/officeDocument/2006/relationships/image" Target="../media/image170.emf"/><Relationship Id="rId7" Type="http://schemas.openxmlformats.org/officeDocument/2006/relationships/image" Target="../media/image174.emf"/><Relationship Id="rId2" Type="http://schemas.openxmlformats.org/officeDocument/2006/relationships/image" Target="../media/image169.emf"/><Relationship Id="rId1" Type="http://schemas.openxmlformats.org/officeDocument/2006/relationships/slideLayout" Target="../slideLayouts/slideLayout420.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0" Type="http://schemas.openxmlformats.org/officeDocument/2006/relationships/image" Target="../media/image177.emf"/><Relationship Id="rId4" Type="http://schemas.openxmlformats.org/officeDocument/2006/relationships/image" Target="../media/image171.emf"/><Relationship Id="rId9" Type="http://schemas.openxmlformats.org/officeDocument/2006/relationships/image" Target="../media/image17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31.xml"/><Relationship Id="rId5" Type="http://schemas.openxmlformats.org/officeDocument/2006/relationships/comments" Target="../comments/comment1.xml"/><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xml"/><Relationship Id="rId1" Type="http://schemas.openxmlformats.org/officeDocument/2006/relationships/slideLayout" Target="../slideLayouts/slideLayout495.xml"/></Relationships>
</file>

<file path=ppt/slides/_rels/slide2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182.emf"/><Relationship Id="rId3" Type="http://schemas.openxmlformats.org/officeDocument/2006/relationships/image" Target="../media/image159.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60.png"/><Relationship Id="rId9" Type="http://schemas.openxmlformats.org/officeDocument/2006/relationships/image" Target="../media/image38.png"/><Relationship Id="rId14"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189.emf"/><Relationship Id="rId3" Type="http://schemas.openxmlformats.org/officeDocument/2006/relationships/image" Target="../media/image184.emf"/><Relationship Id="rId7" Type="http://schemas.openxmlformats.org/officeDocument/2006/relationships/image" Target="../media/image188.emf"/><Relationship Id="rId2" Type="http://schemas.openxmlformats.org/officeDocument/2006/relationships/image" Target="../media/image183.emf"/><Relationship Id="rId1" Type="http://schemas.openxmlformats.org/officeDocument/2006/relationships/slideLayout" Target="../slideLayouts/slideLayout152.xml"/><Relationship Id="rId6" Type="http://schemas.openxmlformats.org/officeDocument/2006/relationships/image" Target="../media/image187.emf"/><Relationship Id="rId5" Type="http://schemas.openxmlformats.org/officeDocument/2006/relationships/image" Target="../media/image186.emf"/><Relationship Id="rId10" Type="http://schemas.openxmlformats.org/officeDocument/2006/relationships/image" Target="../media/image191.emf"/><Relationship Id="rId4" Type="http://schemas.openxmlformats.org/officeDocument/2006/relationships/image" Target="../media/image185.emf"/><Relationship Id="rId9" Type="http://schemas.openxmlformats.org/officeDocument/2006/relationships/image" Target="../media/image190.emf"/></Relationships>
</file>

<file path=ppt/slides/_rels/slide27.xml.rels><?xml version="1.0" encoding="UTF-8" standalone="yes"?>
<Relationships xmlns="http://schemas.openxmlformats.org/package/2006/relationships"><Relationship Id="rId3" Type="http://schemas.openxmlformats.org/officeDocument/2006/relationships/image" Target="../media/image185.emf"/><Relationship Id="rId2" Type="http://schemas.openxmlformats.org/officeDocument/2006/relationships/image" Target="../media/image184.emf"/><Relationship Id="rId1" Type="http://schemas.openxmlformats.org/officeDocument/2006/relationships/slideLayout" Target="../slideLayouts/slideLayout152.xml"/><Relationship Id="rId6" Type="http://schemas.openxmlformats.org/officeDocument/2006/relationships/image" Target="../media/image183.emf"/><Relationship Id="rId5" Type="http://schemas.openxmlformats.org/officeDocument/2006/relationships/image" Target="../media/image187.emf"/><Relationship Id="rId4" Type="http://schemas.openxmlformats.org/officeDocument/2006/relationships/image" Target="../media/image186.emf"/></Relationships>
</file>

<file path=ppt/slides/_rels/slide2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emf"/><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emf"/><Relationship Id="rId2" Type="http://schemas.openxmlformats.org/officeDocument/2006/relationships/notesSlide" Target="../notesSlides/notesSlide16.xml"/><Relationship Id="rId1" Type="http://schemas.openxmlformats.org/officeDocument/2006/relationships/slideLayout" Target="../slideLayouts/slideLayout380.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 Id="rId9" Type="http://schemas.openxmlformats.org/officeDocument/2006/relationships/image" Target="../media/image20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17.xml"/><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3" Type="http://schemas.openxmlformats.org/officeDocument/2006/relationships/image" Target="../media/image159.emf"/><Relationship Id="rId7" Type="http://schemas.openxmlformats.org/officeDocument/2006/relationships/image" Target="../media/image202.emf"/><Relationship Id="rId2" Type="http://schemas.openxmlformats.org/officeDocument/2006/relationships/notesSlide" Target="../notesSlides/notesSlide18.xml"/><Relationship Id="rId1" Type="http://schemas.openxmlformats.org/officeDocument/2006/relationships/slideLayout" Target="../slideLayouts/slideLayout148.xml"/><Relationship Id="rId6" Type="http://schemas.openxmlformats.org/officeDocument/2006/relationships/image" Target="../media/image166.emf"/><Relationship Id="rId5" Type="http://schemas.openxmlformats.org/officeDocument/2006/relationships/image" Target="../media/image30.png"/><Relationship Id="rId4" Type="http://schemas.openxmlformats.org/officeDocument/2006/relationships/image" Target="../media/image160.png"/></Relationships>
</file>

<file path=ppt/slides/_rels/slide32.xml.rels><?xml version="1.0" encoding="UTF-8" standalone="yes"?>
<Relationships xmlns="http://schemas.openxmlformats.org/package/2006/relationships"><Relationship Id="rId8" Type="http://schemas.openxmlformats.org/officeDocument/2006/relationships/image" Target="../media/image207.emf"/><Relationship Id="rId3" Type="http://schemas.openxmlformats.org/officeDocument/2006/relationships/image" Target="../media/image192.emf"/><Relationship Id="rId7" Type="http://schemas.openxmlformats.org/officeDocument/2006/relationships/image" Target="../media/image206.emf"/><Relationship Id="rId2" Type="http://schemas.openxmlformats.org/officeDocument/2006/relationships/notesSlide" Target="../notesSlides/notesSlide19.xml"/><Relationship Id="rId1" Type="http://schemas.openxmlformats.org/officeDocument/2006/relationships/slideLayout" Target="../slideLayouts/slideLayout73.xml"/><Relationship Id="rId6" Type="http://schemas.openxmlformats.org/officeDocument/2006/relationships/image" Target="../media/image205.emf"/><Relationship Id="rId5" Type="http://schemas.openxmlformats.org/officeDocument/2006/relationships/image" Target="../media/image204.emf"/><Relationship Id="rId4" Type="http://schemas.openxmlformats.org/officeDocument/2006/relationships/image" Target="../media/image203.emf"/></Relationships>
</file>

<file path=ppt/slides/_rels/slide3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0.xml"/><Relationship Id="rId1" Type="http://schemas.openxmlformats.org/officeDocument/2006/relationships/slideLayout" Target="../slideLayouts/slideLayout256.xml"/></Relationships>
</file>

<file path=ppt/slides/_rels/slide3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1.xml"/><Relationship Id="rId1" Type="http://schemas.openxmlformats.org/officeDocument/2006/relationships/slideLayout" Target="../slideLayouts/slideLayout256.xml"/></Relationships>
</file>

<file path=ppt/slides/_rels/slide35.xml.rels><?xml version="1.0" encoding="UTF-8" standalone="yes"?>
<Relationships xmlns="http://schemas.openxmlformats.org/package/2006/relationships"><Relationship Id="rId8" Type="http://schemas.openxmlformats.org/officeDocument/2006/relationships/image" Target="../media/image215.jpg"/><Relationship Id="rId13" Type="http://schemas.openxmlformats.org/officeDocument/2006/relationships/image" Target="../media/image220.png"/><Relationship Id="rId18" Type="http://schemas.openxmlformats.org/officeDocument/2006/relationships/image" Target="../media/image225.jpg"/><Relationship Id="rId26" Type="http://schemas.openxmlformats.org/officeDocument/2006/relationships/image" Target="../media/image233.png"/><Relationship Id="rId3" Type="http://schemas.openxmlformats.org/officeDocument/2006/relationships/image" Target="../media/image210.jpg"/><Relationship Id="rId21" Type="http://schemas.openxmlformats.org/officeDocument/2006/relationships/image" Target="../media/image228.jpg"/><Relationship Id="rId7" Type="http://schemas.openxmlformats.org/officeDocument/2006/relationships/image" Target="../media/image214.png"/><Relationship Id="rId12" Type="http://schemas.openxmlformats.org/officeDocument/2006/relationships/image" Target="../media/image219.png"/><Relationship Id="rId17" Type="http://schemas.openxmlformats.org/officeDocument/2006/relationships/image" Target="../media/image224.png"/><Relationship Id="rId25" Type="http://schemas.openxmlformats.org/officeDocument/2006/relationships/image" Target="../media/image232.png"/><Relationship Id="rId2" Type="http://schemas.openxmlformats.org/officeDocument/2006/relationships/notesSlide" Target="../notesSlides/notesSlide22.xml"/><Relationship Id="rId16" Type="http://schemas.openxmlformats.org/officeDocument/2006/relationships/image" Target="../media/image223.png"/><Relationship Id="rId20" Type="http://schemas.openxmlformats.org/officeDocument/2006/relationships/image" Target="../media/image227.png"/><Relationship Id="rId29" Type="http://schemas.openxmlformats.org/officeDocument/2006/relationships/image" Target="../media/image236.jpeg"/><Relationship Id="rId1" Type="http://schemas.openxmlformats.org/officeDocument/2006/relationships/slideLayout" Target="../slideLayouts/slideLayout62.xml"/><Relationship Id="rId6" Type="http://schemas.openxmlformats.org/officeDocument/2006/relationships/image" Target="../media/image213.jpg"/><Relationship Id="rId11" Type="http://schemas.openxmlformats.org/officeDocument/2006/relationships/image" Target="../media/image218.jpg"/><Relationship Id="rId24" Type="http://schemas.openxmlformats.org/officeDocument/2006/relationships/image" Target="../media/image231.png"/><Relationship Id="rId5" Type="http://schemas.openxmlformats.org/officeDocument/2006/relationships/image" Target="../media/image212.png"/><Relationship Id="rId15" Type="http://schemas.openxmlformats.org/officeDocument/2006/relationships/image" Target="../media/image222.png"/><Relationship Id="rId23" Type="http://schemas.openxmlformats.org/officeDocument/2006/relationships/image" Target="../media/image230.png"/><Relationship Id="rId28" Type="http://schemas.openxmlformats.org/officeDocument/2006/relationships/image" Target="../media/image235.jpeg"/><Relationship Id="rId10" Type="http://schemas.openxmlformats.org/officeDocument/2006/relationships/image" Target="../media/image217.jpg"/><Relationship Id="rId19" Type="http://schemas.openxmlformats.org/officeDocument/2006/relationships/image" Target="../media/image226.png"/><Relationship Id="rId4" Type="http://schemas.openxmlformats.org/officeDocument/2006/relationships/image" Target="../media/image211.jpg"/><Relationship Id="rId9" Type="http://schemas.openxmlformats.org/officeDocument/2006/relationships/image" Target="../media/image216.png"/><Relationship Id="rId14" Type="http://schemas.openxmlformats.org/officeDocument/2006/relationships/image" Target="../media/image221.jpg"/><Relationship Id="rId22" Type="http://schemas.openxmlformats.org/officeDocument/2006/relationships/image" Target="../media/image229.png"/><Relationship Id="rId27" Type="http://schemas.openxmlformats.org/officeDocument/2006/relationships/image" Target="../media/image234.png"/><Relationship Id="rId30" Type="http://schemas.openxmlformats.org/officeDocument/2006/relationships/image" Target="../media/image237.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5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8.png"/><Relationship Id="rId4"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38.xml.rels><?xml version="1.0" encoding="UTF-8" standalone="yes"?>
<Relationships xmlns="http://schemas.openxmlformats.org/package/2006/relationships"><Relationship Id="rId3" Type="http://schemas.openxmlformats.org/officeDocument/2006/relationships/image" Target="../media/image239.emf"/><Relationship Id="rId2" Type="http://schemas.openxmlformats.org/officeDocument/2006/relationships/notesSlide" Target="../notesSlides/notesSlide23.xml"/><Relationship Id="rId1" Type="http://schemas.openxmlformats.org/officeDocument/2006/relationships/slideLayout" Target="../slideLayouts/slideLayout647.xml"/></Relationships>
</file>

<file path=ppt/slides/_rels/slide3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xml"/><Relationship Id="rId1" Type="http://schemas.openxmlformats.org/officeDocument/2006/relationships/slideLayout" Target="../slideLayouts/slideLayout652.xml"/><Relationship Id="rId4" Type="http://schemas.openxmlformats.org/officeDocument/2006/relationships/image" Target="../media/image239.emf"/></Relationships>
</file>

<file path=ppt/slides/_rels/slide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15.png"/><Relationship Id="rId7"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618.xml"/><Relationship Id="rId6" Type="http://schemas.microsoft.com/office/2007/relationships/hdphoto" Target="../media/hdphoto4.wdp"/><Relationship Id="rId5" Type="http://schemas.openxmlformats.org/officeDocument/2006/relationships/image" Target="../media/image116.pn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5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6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6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61.xml"/></Relationships>
</file>

<file path=ppt/slides/_rels/slide44.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notesSlide" Target="../notesSlides/notesSlide29.xml"/><Relationship Id="rId1" Type="http://schemas.openxmlformats.org/officeDocument/2006/relationships/slideLayout" Target="../slideLayouts/slideLayout64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47.xml"/></Relationships>
</file>

<file path=ppt/slides/_rels/slide4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wmf"/><Relationship Id="rId1" Type="http://schemas.openxmlformats.org/officeDocument/2006/relationships/slideLayout" Target="../slideLayouts/slideLayout650.xml"/><Relationship Id="rId6" Type="http://schemas.microsoft.com/office/2007/relationships/hdphoto" Target="../media/hdphoto9.wdp"/><Relationship Id="rId5" Type="http://schemas.openxmlformats.org/officeDocument/2006/relationships/image" Target="../media/image244.png"/><Relationship Id="rId4" Type="http://schemas.microsoft.com/office/2007/relationships/hdphoto" Target="../media/hdphoto8.wdp"/></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63.xml"/></Relationships>
</file>

<file path=ppt/slides/_rels/slide4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1.xml"/><Relationship Id="rId1" Type="http://schemas.openxmlformats.org/officeDocument/2006/relationships/slideLayout" Target="../slideLayouts/slideLayout58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86.xml"/></Relationships>
</file>

<file path=ppt/slides/_rels/slide5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3.xml"/><Relationship Id="rId1" Type="http://schemas.openxmlformats.org/officeDocument/2006/relationships/slideLayout" Target="../slideLayouts/slideLayout586.xml"/><Relationship Id="rId5" Type="http://schemas.openxmlformats.org/officeDocument/2006/relationships/image" Target="../media/image248.png"/><Relationship Id="rId4" Type="http://schemas.openxmlformats.org/officeDocument/2006/relationships/image" Target="../media/image2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86.xml"/></Relationships>
</file>

<file path=ppt/slides/_rels/slide5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35.xml"/><Relationship Id="rId1" Type="http://schemas.openxmlformats.org/officeDocument/2006/relationships/slideLayout" Target="../slideLayouts/slideLayout540.xml"/><Relationship Id="rId5" Type="http://schemas.openxmlformats.org/officeDocument/2006/relationships/image" Target="../media/image251.png"/><Relationship Id="rId4" Type="http://schemas.openxmlformats.org/officeDocument/2006/relationships/image" Target="../media/image250.png"/></Relationships>
</file>

<file path=ppt/slides/_rels/slide5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6.xml"/><Relationship Id="rId1" Type="http://schemas.openxmlformats.org/officeDocument/2006/relationships/slideLayout" Target="../slideLayouts/slideLayout586.xml"/><Relationship Id="rId5" Type="http://schemas.openxmlformats.org/officeDocument/2006/relationships/image" Target="../media/image248.png"/><Relationship Id="rId4" Type="http://schemas.openxmlformats.org/officeDocument/2006/relationships/image" Target="../media/image25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86.xml"/></Relationships>
</file>

<file path=ppt/slides/_rels/slide5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8.xml"/><Relationship Id="rId1" Type="http://schemas.openxmlformats.org/officeDocument/2006/relationships/slideLayout" Target="../slideLayouts/slideLayout586.xml"/><Relationship Id="rId4" Type="http://schemas.openxmlformats.org/officeDocument/2006/relationships/image" Target="../media/image254.png"/></Relationships>
</file>

<file path=ppt/slides/_rels/slide5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9.xml"/><Relationship Id="rId1" Type="http://schemas.openxmlformats.org/officeDocument/2006/relationships/slideLayout" Target="../slideLayouts/slideLayout586.xml"/><Relationship Id="rId5" Type="http://schemas.openxmlformats.org/officeDocument/2006/relationships/image" Target="../media/image248.png"/><Relationship Id="rId4" Type="http://schemas.openxmlformats.org/officeDocument/2006/relationships/image" Target="../media/image247.png"/></Relationships>
</file>

<file path=ppt/slides/_rels/slide5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0.xml"/><Relationship Id="rId1" Type="http://schemas.openxmlformats.org/officeDocument/2006/relationships/slideLayout" Target="../slideLayouts/slideLayout586.xml"/><Relationship Id="rId5" Type="http://schemas.openxmlformats.org/officeDocument/2006/relationships/image" Target="../media/image248.png"/><Relationship Id="rId4" Type="http://schemas.openxmlformats.org/officeDocument/2006/relationships/image" Target="../media/image252.png"/></Relationships>
</file>

<file path=ppt/slides/_rels/slide5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257.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5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55.png"/><Relationship Id="rId5" Type="http://schemas.openxmlformats.org/officeDocument/2006/relationships/tags" Target="../tags/tag5.xml"/><Relationship Id="rId10" Type="http://schemas.openxmlformats.org/officeDocument/2006/relationships/notesSlide" Target="../notesSlides/notesSlide41.xml"/><Relationship Id="rId4" Type="http://schemas.openxmlformats.org/officeDocument/2006/relationships/tags" Target="../tags/tag4.xml"/><Relationship Id="rId9" Type="http://schemas.openxmlformats.org/officeDocument/2006/relationships/slideLayout" Target="../slideLayouts/slideLayout586.xml"/><Relationship Id="rId14" Type="http://schemas.microsoft.com/office/2007/relationships/hdphoto" Target="../media/hdphoto10.wdp"/></Relationships>
</file>

<file path=ppt/slides/_rels/slide59.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42.xml"/><Relationship Id="rId1" Type="http://schemas.openxmlformats.org/officeDocument/2006/relationships/slideLayout" Target="../slideLayouts/slideLayout58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8.xml"/></Relationships>
</file>

<file path=ppt/slides/_rels/slide6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3.xml"/><Relationship Id="rId1" Type="http://schemas.openxmlformats.org/officeDocument/2006/relationships/slideLayout" Target="../slideLayouts/slideLayout586.xml"/><Relationship Id="rId5" Type="http://schemas.openxmlformats.org/officeDocument/2006/relationships/image" Target="../media/image248.png"/><Relationship Id="rId4" Type="http://schemas.openxmlformats.org/officeDocument/2006/relationships/image" Target="../media/image252.png"/></Relationships>
</file>

<file path=ppt/slides/_rels/slide61.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4.xml"/><Relationship Id="rId1" Type="http://schemas.openxmlformats.org/officeDocument/2006/relationships/slideLayout" Target="../slideLayouts/slideLayout586.xml"/><Relationship Id="rId4" Type="http://schemas.openxmlformats.org/officeDocument/2006/relationships/image" Target="../media/image260.png"/></Relationships>
</file>

<file path=ppt/slides/_rels/slide62.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45.xml"/><Relationship Id="rId1" Type="http://schemas.openxmlformats.org/officeDocument/2006/relationships/slideLayout" Target="../slideLayouts/slideLayout586.xml"/><Relationship Id="rId5" Type="http://schemas.openxmlformats.org/officeDocument/2006/relationships/image" Target="../media/image38.pn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86.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586.xml"/><Relationship Id="rId4" Type="http://schemas.openxmlformats.org/officeDocument/2006/relationships/image" Target="../media/image12.png"/></Relationships>
</file>

<file path=ppt/slides/_rels/slide6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8.xml"/><Relationship Id="rId1" Type="http://schemas.openxmlformats.org/officeDocument/2006/relationships/slideLayout" Target="../slideLayouts/slideLayout586.xml"/><Relationship Id="rId5" Type="http://schemas.openxmlformats.org/officeDocument/2006/relationships/image" Target="../media/image248.png"/><Relationship Id="rId4" Type="http://schemas.openxmlformats.org/officeDocument/2006/relationships/image" Target="../media/image252.png"/></Relationships>
</file>

<file path=ppt/slides/_rels/slide66.xml.rels><?xml version="1.0" encoding="UTF-8" standalone="yes"?>
<Relationships xmlns="http://schemas.openxmlformats.org/package/2006/relationships"><Relationship Id="rId3" Type="http://schemas.openxmlformats.org/officeDocument/2006/relationships/image" Target="../media/image262.png"/><Relationship Id="rId7" Type="http://schemas.microsoft.com/office/2007/relationships/hdphoto" Target="../media/hdphoto11.wdp"/><Relationship Id="rId2" Type="http://schemas.openxmlformats.org/officeDocument/2006/relationships/notesSlide" Target="../notesSlides/notesSlide49.xml"/><Relationship Id="rId1" Type="http://schemas.openxmlformats.org/officeDocument/2006/relationships/slideLayout" Target="../slideLayouts/slideLayout586.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6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50.xml"/><Relationship Id="rId1" Type="http://schemas.openxmlformats.org/officeDocument/2006/relationships/slideLayout" Target="../slideLayouts/slideLayout586.xml"/></Relationships>
</file>

<file path=ppt/slides/_rels/slide68.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51.xml"/><Relationship Id="rId1" Type="http://schemas.openxmlformats.org/officeDocument/2006/relationships/slideLayout" Target="../slideLayouts/slideLayout586.xml"/><Relationship Id="rId4" Type="http://schemas.microsoft.com/office/2007/relationships/hdphoto" Target="../media/hdphoto12.wdp"/></Relationships>
</file>

<file path=ppt/slides/_rels/slide6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2.xml"/><Relationship Id="rId1" Type="http://schemas.openxmlformats.org/officeDocument/2006/relationships/slideLayout" Target="../slideLayouts/slideLayout586.xml"/><Relationship Id="rId5" Type="http://schemas.openxmlformats.org/officeDocument/2006/relationships/image" Target="../media/image270.png"/><Relationship Id="rId4" Type="http://schemas.openxmlformats.org/officeDocument/2006/relationships/image" Target="../media/image269.png"/></Relationships>
</file>

<file path=ppt/slides/_rels/slide7.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6.xml"/><Relationship Id="rId1" Type="http://schemas.openxmlformats.org/officeDocument/2006/relationships/slideLayout" Target="../slideLayouts/slideLayout168.xml"/></Relationships>
</file>

<file path=ppt/slides/_rels/slide70.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notesSlide" Target="../notesSlides/notesSlide53.xml"/><Relationship Id="rId1" Type="http://schemas.openxmlformats.org/officeDocument/2006/relationships/slideLayout" Target="../slideLayouts/slideLayout586.xml"/></Relationships>
</file>

<file path=ppt/slides/_rels/slide7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4.xml"/><Relationship Id="rId1" Type="http://schemas.openxmlformats.org/officeDocument/2006/relationships/slideLayout" Target="../slideLayouts/slideLayout586.xml"/><Relationship Id="rId5" Type="http://schemas.openxmlformats.org/officeDocument/2006/relationships/image" Target="../media/image270.png"/><Relationship Id="rId4" Type="http://schemas.openxmlformats.org/officeDocument/2006/relationships/image" Target="../media/image26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0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00.xml"/><Relationship Id="rId1" Type="http://schemas.openxmlformats.org/officeDocument/2006/relationships/tags" Target="../tags/tag9.xml"/><Relationship Id="rId4" Type="http://schemas.openxmlformats.org/officeDocument/2006/relationships/image" Target="../media/image12.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00.xml"/></Relationships>
</file>

<file path=ppt/slides/_rels/slide75.xml.rels><?xml version="1.0" encoding="UTF-8" standalone="yes"?>
<Relationships xmlns="http://schemas.openxmlformats.org/package/2006/relationships"><Relationship Id="rId8" Type="http://schemas.openxmlformats.org/officeDocument/2006/relationships/hyperlink" Target="https://azure.microsoft.com/en-us/solutions/cortana-analytics-suite/" TargetMode="External"/><Relationship Id="rId3" Type="http://schemas.openxmlformats.org/officeDocument/2006/relationships/hyperlink" Target="https://azure.microsoft.com/en-us/blog/tag/cortana-analytics-suite/" TargetMode="External"/><Relationship Id="rId7" Type="http://schemas.openxmlformats.org/officeDocument/2006/relationships/hyperlink" Target="http://cortanaanalyticspartners.azurewebsites.net/" TargetMode="External"/><Relationship Id="rId2" Type="http://schemas.openxmlformats.org/officeDocument/2006/relationships/notesSlide" Target="../notesSlides/notesSlide58.xml"/><Relationship Id="rId1" Type="http://schemas.openxmlformats.org/officeDocument/2006/relationships/slideLayout" Target="../slideLayouts/slideLayout586.xml"/><Relationship Id="rId6" Type="http://schemas.openxmlformats.org/officeDocument/2006/relationships/hyperlink" Target="https://partner.microsoft.com/en-US/Solutions/Cortana-Analytics#get-introduced" TargetMode="External"/><Relationship Id="rId5" Type="http://schemas.openxmlformats.org/officeDocument/2006/relationships/hyperlink" Target="https://channel9.msdn.com/Events/Cortana-Analytics-Suite" TargetMode="External"/><Relationship Id="rId4" Type="http://schemas.openxmlformats.org/officeDocument/2006/relationships/hyperlink" Target="https://www.edx.org/course/data-science-machine-learning-essentials-microsoft-dat203x-0"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0.png"/><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219200"/>
            <a:ext cx="11311580" cy="2342962"/>
          </a:xfrm>
        </p:spPr>
        <p:txBody>
          <a:bodyPr/>
          <a:lstStyle/>
          <a:p>
            <a:r>
              <a:rPr lang="en-NZ" sz="6600" dirty="0"/>
              <a:t>Azure Data </a:t>
            </a:r>
            <a:r>
              <a:rPr lang="en-NZ" sz="6600" dirty="0" err="1"/>
              <a:t>DevCamps</a:t>
            </a:r>
            <a:endParaRPr lang="en-US" sz="6600" dirty="0"/>
          </a:p>
        </p:txBody>
      </p:sp>
      <p:sp>
        <p:nvSpPr>
          <p:cNvPr id="7" name="Subtitle 2"/>
          <p:cNvSpPr txBox="1">
            <a:spLocks/>
          </p:cNvSpPr>
          <p:nvPr/>
        </p:nvSpPr>
        <p:spPr>
          <a:xfrm>
            <a:off x="227012" y="5181600"/>
            <a:ext cx="5448915" cy="16002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4399" b="1" i="0" u="none" strike="noStrike" kern="1200" cap="none" spc="0" normalizeH="0" baseline="0" noProof="0" dirty="0">
                <a:ln>
                  <a:noFill/>
                </a:ln>
                <a:solidFill>
                  <a:srgbClr val="00B0F0"/>
                </a:solidFill>
                <a:effectLst/>
                <a:uLnTx/>
                <a:uFillTx/>
                <a:latin typeface="Segoe UI Light"/>
                <a:ea typeface="+mn-ea"/>
                <a:cs typeface="+mn-cs"/>
              </a:rPr>
              <a:t>Vishesh Oberoi</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199" b="1" i="0" u="none" strike="noStrike" kern="1200" cap="none" spc="0" normalizeH="0" baseline="0" noProof="0" dirty="0">
                <a:ln>
                  <a:noFill/>
                </a:ln>
                <a:solidFill>
                  <a:srgbClr val="92D050"/>
                </a:solidFill>
                <a:effectLst/>
                <a:uLnTx/>
                <a:uFillTx/>
                <a:latin typeface="Segoe UI Light"/>
                <a:ea typeface="+mn-ea"/>
                <a:cs typeface="+mn-cs"/>
              </a:rPr>
              <a:t>@</a:t>
            </a:r>
            <a:r>
              <a:rPr kumimoji="0" lang="en-US" sz="2199" b="1" i="0" u="none" strike="noStrike" kern="1200" cap="none" spc="0" normalizeH="0" baseline="0" noProof="0" dirty="0" err="1">
                <a:ln>
                  <a:noFill/>
                </a:ln>
                <a:solidFill>
                  <a:srgbClr val="92D050"/>
                </a:solidFill>
                <a:effectLst/>
                <a:uLnTx/>
                <a:uFillTx/>
                <a:latin typeface="Segoe UI Light"/>
                <a:ea typeface="+mn-ea"/>
                <a:cs typeface="+mn-cs"/>
              </a:rPr>
              <a:t>ovishesh</a:t>
            </a:r>
            <a:endParaRPr kumimoji="0" lang="en-US" sz="2199" b="1" i="0" u="none" strike="noStrike" kern="1200" cap="none" spc="0" normalizeH="0" baseline="0" noProof="0" dirty="0">
              <a:ln>
                <a:noFill/>
              </a:ln>
              <a:solidFill>
                <a:srgbClr val="92D050"/>
              </a:solidFill>
              <a:effectLst/>
              <a:uLnTx/>
              <a:uFillTx/>
              <a:latin typeface="Segoe UI Light"/>
              <a:ea typeface="+mn-ea"/>
              <a:cs typeface="+mn-cs"/>
            </a:endParaRPr>
          </a:p>
        </p:txBody>
      </p:sp>
      <p:sp>
        <p:nvSpPr>
          <p:cNvPr id="3" name="TextBox 2"/>
          <p:cNvSpPr txBox="1"/>
          <p:nvPr/>
        </p:nvSpPr>
        <p:spPr>
          <a:xfrm>
            <a:off x="10014592" y="6230136"/>
            <a:ext cx="28956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DataComp</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502"/>
                    </a14:imgEffect>
                    <a14:imgEffect>
                      <a14:saturation sat="107000"/>
                    </a14:imgEffect>
                    <a14:imgEffect>
                      <a14:brightnessContrast bright="-5000" contrast="10000"/>
                    </a14:imgEffect>
                  </a14:imgLayer>
                </a14:imgProps>
              </a:ext>
              <a:ext uri="{28A0092B-C50C-407E-A947-70E740481C1C}">
                <a14:useLocalDpi xmlns:a14="http://schemas.microsoft.com/office/drawing/2010/main" val="0"/>
              </a:ext>
            </a:extLst>
          </a:blip>
          <a:srcRect t="11000" b="4658"/>
          <a:stretch/>
        </p:blipFill>
        <p:spPr>
          <a:xfrm>
            <a:off x="0" y="-6401"/>
            <a:ext cx="12265307" cy="6870801"/>
          </a:xfrm>
          <a:prstGeom prst="rect">
            <a:avLst/>
          </a:prstGeom>
        </p:spPr>
      </p:pic>
      <p:pic>
        <p:nvPicPr>
          <p:cNvPr id="5" name="Picture 4"/>
          <p:cNvPicPr>
            <a:picLocks noChangeAspect="1"/>
          </p:cNvPicPr>
          <p:nvPr/>
        </p:nvPicPr>
        <p:blipFill>
          <a:blip r:embed="rId4"/>
          <a:stretch>
            <a:fillRect/>
          </a:stretch>
        </p:blipFill>
        <p:spPr>
          <a:xfrm>
            <a:off x="1986868" y="1263205"/>
            <a:ext cx="10604198" cy="5184676"/>
          </a:xfrm>
          <a:prstGeom prst="rect">
            <a:avLst/>
          </a:prstGeom>
        </p:spPr>
      </p:pic>
    </p:spTree>
    <p:extLst>
      <p:ext uri="{BB962C8B-B14F-4D97-AF65-F5344CB8AC3E}">
        <p14:creationId xmlns:p14="http://schemas.microsoft.com/office/powerpoint/2010/main" val="37793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 name="TextBox 1"/>
          <p:cNvSpPr txBox="1"/>
          <p:nvPr/>
        </p:nvSpPr>
        <p:spPr>
          <a:xfrm>
            <a:off x="522045" y="3017236"/>
            <a:ext cx="4245127" cy="941141"/>
          </a:xfrm>
          <a:prstGeom prst="rect">
            <a:avLst/>
          </a:prstGeom>
          <a:noFill/>
        </p:spPr>
        <p:txBody>
          <a:bodyPr wrap="none" lIns="179238" tIns="143391" rIns="179238" bIns="143391" rtlCol="0">
            <a:spAutoFit/>
          </a:bodyPr>
          <a:lstStyle/>
          <a:p>
            <a:pPr defTabSz="896203">
              <a:lnSpc>
                <a:spcPct val="90000"/>
              </a:lnSpc>
              <a:spcAft>
                <a:spcPts val="588"/>
              </a:spcAft>
            </a:pPr>
            <a:r>
              <a:rPr lang="en-US" sz="4704" kern="0" spc="-49" dirty="0">
                <a:gradFill>
                  <a:gsLst>
                    <a:gs pos="2917">
                      <a:schemeClr val="tx1"/>
                    </a:gs>
                    <a:gs pos="30000">
                      <a:schemeClr val="tx1"/>
                    </a:gs>
                  </a:gsLst>
                  <a:lin ang="5400000" scaled="0"/>
                </a:gradFill>
                <a:latin typeface="+mj-lt"/>
                <a:cs typeface="Segoe UI" panose="020B0502040204020203" pitchFamily="34" charset="0"/>
              </a:rPr>
              <a:t>Microsoft Azure</a:t>
            </a:r>
          </a:p>
        </p:txBody>
      </p:sp>
      <p:sp>
        <p:nvSpPr>
          <p:cNvPr id="6" name="Oval 5"/>
          <p:cNvSpPr/>
          <p:nvPr/>
        </p:nvSpPr>
        <p:spPr bwMode="auto">
          <a:xfrm>
            <a:off x="7187764" y="776631"/>
            <a:ext cx="3043885" cy="3043885"/>
          </a:xfrm>
          <a:prstGeom prst="ellipse">
            <a:avLst/>
          </a:prstGeom>
          <a:solidFill>
            <a:srgbClr val="0B7D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 name="Oval 6"/>
          <p:cNvSpPr/>
          <p:nvPr/>
        </p:nvSpPr>
        <p:spPr bwMode="auto">
          <a:xfrm>
            <a:off x="5822708" y="3017235"/>
            <a:ext cx="3043885" cy="3043885"/>
          </a:xfrm>
          <a:prstGeom prst="ellipse">
            <a:avLst/>
          </a:prstGeom>
          <a:solidFill>
            <a:srgbClr val="0B7D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 name="Oval 7"/>
          <p:cNvSpPr/>
          <p:nvPr/>
        </p:nvSpPr>
        <p:spPr bwMode="auto">
          <a:xfrm>
            <a:off x="8466155" y="3017235"/>
            <a:ext cx="3043885" cy="3043885"/>
          </a:xfrm>
          <a:prstGeom prst="ellipse">
            <a:avLst/>
          </a:prstGeom>
          <a:solidFill>
            <a:srgbClr val="0B7D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 name="Oval 2"/>
          <p:cNvSpPr/>
          <p:nvPr/>
        </p:nvSpPr>
        <p:spPr bwMode="auto">
          <a:xfrm>
            <a:off x="7187764" y="776631"/>
            <a:ext cx="3043885" cy="3043885"/>
          </a:xfrm>
          <a:prstGeom prst="ellipse">
            <a:avLst/>
          </a:prstGeom>
          <a:solidFill>
            <a:srgbClr val="00B0F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Choice + Flexibility</a:t>
            </a:r>
          </a:p>
        </p:txBody>
      </p:sp>
      <p:sp>
        <p:nvSpPr>
          <p:cNvPr id="4" name="Oval 3"/>
          <p:cNvSpPr/>
          <p:nvPr/>
        </p:nvSpPr>
        <p:spPr bwMode="auto">
          <a:xfrm>
            <a:off x="5822708" y="3017235"/>
            <a:ext cx="3043885" cy="3043885"/>
          </a:xfrm>
          <a:prstGeom prst="ellipse">
            <a:avLst/>
          </a:prstGeom>
          <a:solidFill>
            <a:srgbClr val="00B0F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Enterprise Ready</a:t>
            </a:r>
          </a:p>
        </p:txBody>
      </p:sp>
      <p:sp>
        <p:nvSpPr>
          <p:cNvPr id="5" name="Oval 4"/>
          <p:cNvSpPr/>
          <p:nvPr/>
        </p:nvSpPr>
        <p:spPr bwMode="auto">
          <a:xfrm>
            <a:off x="8466155" y="3017235"/>
            <a:ext cx="3043885" cy="3043885"/>
          </a:xfrm>
          <a:prstGeom prst="ellipse">
            <a:avLst/>
          </a:prstGeom>
          <a:solidFill>
            <a:srgbClr val="00B0F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Productivity</a:t>
            </a:r>
          </a:p>
        </p:txBody>
      </p:sp>
    </p:spTree>
    <p:extLst>
      <p:ext uri="{BB962C8B-B14F-4D97-AF65-F5344CB8AC3E}">
        <p14:creationId xmlns:p14="http://schemas.microsoft.com/office/powerpoint/2010/main" val="86513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10" presetClass="entr" presetSubtype="0" fill="hold" grpId="0" nodeType="withEffect">
                                  <p:stCondLst>
                                    <p:cond delay="13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13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animBg="1"/>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49" name="TextBox 48"/>
          <p:cNvSpPr txBox="1"/>
          <p:nvPr/>
        </p:nvSpPr>
        <p:spPr>
          <a:xfrm>
            <a:off x="3770189" y="3040789"/>
            <a:ext cx="4671455" cy="886844"/>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4312" kern="0" dirty="0">
                <a:gradFill>
                  <a:gsLst>
                    <a:gs pos="2917">
                      <a:srgbClr val="FFFFFF"/>
                    </a:gs>
                    <a:gs pos="30000">
                      <a:srgbClr val="FFFFFF"/>
                    </a:gs>
                  </a:gsLst>
                  <a:lin ang="5400000" scaled="0"/>
                </a:gradFill>
                <a:latin typeface="Segoe UI Light" panose="020B0502040204020203" pitchFamily="34" charset="0"/>
                <a:cs typeface="Segoe UI Light" panose="020B0502040204020203" pitchFamily="34" charset="0"/>
              </a:rPr>
              <a:t>Choice </a:t>
            </a:r>
            <a:r>
              <a:rPr lang="en-US" sz="4312" kern="0" dirty="0">
                <a:solidFill>
                  <a:srgbClr val="00B0F0"/>
                </a:solidFill>
                <a:latin typeface="Segoe UI Light" panose="020B0502040204020203" pitchFamily="34" charset="0"/>
                <a:cs typeface="Segoe UI Light" panose="020B0502040204020203" pitchFamily="34" charset="0"/>
              </a:rPr>
              <a:t>+</a:t>
            </a:r>
            <a:r>
              <a:rPr lang="en-US" sz="4312" kern="0" dirty="0">
                <a:gradFill>
                  <a:gsLst>
                    <a:gs pos="2917">
                      <a:srgbClr val="FFFFFF"/>
                    </a:gs>
                    <a:gs pos="30000">
                      <a:srgbClr val="FFFFFF"/>
                    </a:gs>
                  </a:gsLst>
                  <a:lin ang="5400000" scaled="0"/>
                </a:gradFill>
                <a:latin typeface="Segoe UI Light" panose="020B0502040204020203" pitchFamily="34" charset="0"/>
                <a:cs typeface="Segoe UI Light" panose="020B0502040204020203" pitchFamily="34" charset="0"/>
              </a:rPr>
              <a:t> Flexibility</a:t>
            </a:r>
          </a:p>
        </p:txBody>
      </p:sp>
      <p:sp>
        <p:nvSpPr>
          <p:cNvPr id="63" name="Rectangle 62"/>
          <p:cNvSpPr/>
          <p:nvPr/>
        </p:nvSpPr>
        <p:spPr bwMode="auto">
          <a:xfrm rot="2700000">
            <a:off x="5658275" y="3093462"/>
            <a:ext cx="824683" cy="824683"/>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5804306" y="1380"/>
            <a:ext cx="6384520" cy="6855242"/>
          </a:xfrm>
          <a:prstGeom prst="rect">
            <a:avLst/>
          </a:prstGeom>
          <a:solidFill>
            <a:srgbClr val="F8F8F8"/>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167" y="6999339"/>
            <a:ext cx="471995" cy="621360"/>
          </a:xfrm>
          <a:prstGeom prst="rect">
            <a:avLst/>
          </a:prstGeom>
        </p:spPr>
      </p:pic>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243" y="6925851"/>
            <a:ext cx="621360" cy="621360"/>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7818" y="7174829"/>
            <a:ext cx="621360" cy="621360"/>
          </a:xfrm>
          <a:prstGeom prst="rect">
            <a:avLst/>
          </a:prstGeom>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9945" y="7116332"/>
            <a:ext cx="621360" cy="621360"/>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3881" y="7854687"/>
            <a:ext cx="2679778" cy="750476"/>
          </a:xfrm>
          <a:prstGeom prst="rect">
            <a:avLst/>
          </a:prstGeom>
        </p:spPr>
      </p:pic>
      <p:grpSp>
        <p:nvGrpSpPr>
          <p:cNvPr id="5" name="Group 4"/>
          <p:cNvGrpSpPr/>
          <p:nvPr/>
        </p:nvGrpSpPr>
        <p:grpSpPr>
          <a:xfrm>
            <a:off x="6263540" y="591585"/>
            <a:ext cx="5831214" cy="5861454"/>
            <a:chOff x="6390801" y="602197"/>
            <a:chExt cx="5949691" cy="5980546"/>
          </a:xfrm>
        </p:grpSpPr>
        <p:pic>
          <p:nvPicPr>
            <p:cNvPr id="7" name="Picture 10" descr="https://encrypted-tbn3.gstatic.com/images?q=tbn:ANd9GcQgAB8I4GUYPGAuHqEufTpFML_JWZior9mwUJP3P5Tro4I_bcL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29575" y="2126864"/>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33137" y="2122226"/>
              <a:ext cx="748307" cy="533655"/>
            </a:xfrm>
            <a:prstGeom prst="rect">
              <a:avLst/>
            </a:prstGeom>
          </p:spPr>
        </p:pic>
        <p:grpSp>
          <p:nvGrpSpPr>
            <p:cNvPr id="9" name="Group 8"/>
            <p:cNvGrpSpPr/>
            <p:nvPr/>
          </p:nvGrpSpPr>
          <p:grpSpPr>
            <a:xfrm>
              <a:off x="10613509" y="2104558"/>
              <a:ext cx="497039" cy="568990"/>
              <a:chOff x="11352258" y="2315027"/>
              <a:chExt cx="565703" cy="647594"/>
            </a:xfrm>
          </p:grpSpPr>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1352258" y="2315027"/>
                <a:ext cx="563133" cy="485323"/>
              </a:xfrm>
              <a:prstGeom prst="rect">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354827" y="2784475"/>
                <a:ext cx="563134" cy="178146"/>
              </a:xfrm>
              <a:prstGeom prst="rect">
                <a:avLst/>
              </a:prstGeom>
            </p:spPr>
          </p:pic>
        </p:grpSp>
        <p:pic>
          <p:nvPicPr>
            <p:cNvPr id="10" name="Picture 4" descr="https://tool.microsoftsca.com/Content/assets/clients/92852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90854" y="2072258"/>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11" name="Picture 2" descr="http://blog.cloudfoundry.com/wp-content/static/cfcom/assets/images/logocf300square.jp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62895" y="2037822"/>
              <a:ext cx="702462" cy="702462"/>
            </a:xfrm>
            <a:prstGeom prst="rect">
              <a:avLst/>
            </a:prstGeom>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6472945" y="1825356"/>
              <a:ext cx="1599116"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pic>
          <p:nvPicPr>
            <p:cNvPr id="15" name="Picture 14"/>
            <p:cNvPicPr>
              <a:picLocks noChangeAspect="1"/>
            </p:cNvPicPr>
            <p:nvPr/>
          </p:nvPicPr>
          <p:blipFill>
            <a:blip r:embed="rId1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570850" y="837548"/>
              <a:ext cx="1134759" cy="529887"/>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303751" y="835518"/>
              <a:ext cx="543368" cy="533946"/>
            </a:xfrm>
            <a:prstGeom prst="rect">
              <a:avLst/>
            </a:prstGeom>
          </p:spPr>
        </p:pic>
        <p:pic>
          <p:nvPicPr>
            <p:cNvPr id="17" name="Picture 1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46638" y="788293"/>
              <a:ext cx="794816" cy="628397"/>
            </a:xfrm>
            <a:prstGeom prst="rect">
              <a:avLst/>
            </a:prstGeom>
          </p:spPr>
        </p:pic>
        <p:pic>
          <p:nvPicPr>
            <p:cNvPr id="18" name="Picture 17"/>
            <p:cNvPicPr>
              <a:picLocks noChangeAspect="1"/>
            </p:cNvPicPr>
            <p:nvPr/>
          </p:nvPicPr>
          <p:blipFill rotWithShape="1">
            <a:blip r:embed="rId16"/>
            <a:srcRect l="5185" t="6737" r="6737" b="5183"/>
            <a:stretch/>
          </p:blipFill>
          <p:spPr>
            <a:xfrm>
              <a:off x="11370914" y="829432"/>
              <a:ext cx="548604" cy="555919"/>
            </a:xfrm>
            <a:prstGeom prst="ellipse">
              <a:avLst/>
            </a:prstGeom>
            <a:solidFill>
              <a:srgbClr val="FFFFFF">
                <a:lumMod val="75000"/>
              </a:srgbClr>
            </a:solidFill>
          </p:spPr>
        </p:pic>
        <p:sp>
          <p:nvSpPr>
            <p:cNvPr id="34" name="TextBox 33"/>
            <p:cNvSpPr txBox="1"/>
            <p:nvPr/>
          </p:nvSpPr>
          <p:spPr>
            <a:xfrm>
              <a:off x="6472945" y="602197"/>
              <a:ext cx="1330570"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Management</a:t>
              </a:r>
            </a:p>
          </p:txBody>
        </p:sp>
        <p:pic>
          <p:nvPicPr>
            <p:cNvPr id="20" name="Picture 4" descr="http://www.jbase.com/new/products/images/java.png"/>
            <p:cNvPicPr>
              <a:picLocks noChangeAspect="1" noChangeArrowheads="1"/>
            </p:cNvPicPr>
            <p:nvPr/>
          </p:nvPicPr>
          <p:blipFill>
            <a:blip r:embed="rId17" cstate="print">
              <a:extLst/>
            </a:blip>
            <a:srcRect/>
            <a:stretch>
              <a:fillRect/>
            </a:stretch>
          </p:blipFill>
          <p:spPr bwMode="auto">
            <a:xfrm>
              <a:off x="9940483" y="3408643"/>
              <a:ext cx="296980" cy="584976"/>
            </a:xfrm>
            <a:prstGeom prst="rect">
              <a:avLst/>
            </a:prstGeom>
          </p:spPr>
        </p:pic>
        <p:pic>
          <p:nvPicPr>
            <p:cNvPr id="21" name="Picture 20" descr="PHP.png"/>
            <p:cNvPicPr>
              <a:picLocks noChangeAspect="1"/>
            </p:cNvPicPr>
            <p:nvPr/>
          </p:nvPicPr>
          <p:blipFill>
            <a:blip r:embed="rId18" cstate="print">
              <a:extLst/>
            </a:blip>
            <a:stretch>
              <a:fillRect/>
            </a:stretch>
          </p:blipFill>
          <p:spPr>
            <a:xfrm>
              <a:off x="10613509" y="3553594"/>
              <a:ext cx="651233" cy="361584"/>
            </a:xfrm>
            <a:prstGeom prst="rect">
              <a:avLst/>
            </a:prstGeom>
          </p:spPr>
        </p:pic>
        <p:pic>
          <p:nvPicPr>
            <p:cNvPr id="22" name="Picture 2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437559" y="3586370"/>
              <a:ext cx="925885" cy="258395"/>
            </a:xfrm>
            <a:prstGeom prst="rect">
              <a:avLst/>
            </a:prstGeom>
          </p:spPr>
        </p:pic>
        <p:pic>
          <p:nvPicPr>
            <p:cNvPr id="24" name="Picture 23"/>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9413" y="3559892"/>
              <a:ext cx="1111023" cy="375198"/>
            </a:xfrm>
            <a:prstGeom prst="rect">
              <a:avLst/>
            </a:prstGeom>
          </p:spPr>
        </p:pic>
        <p:sp>
          <p:nvSpPr>
            <p:cNvPr id="36" name="TextBox 35"/>
            <p:cNvSpPr txBox="1"/>
            <p:nvPr/>
          </p:nvSpPr>
          <p:spPr>
            <a:xfrm>
              <a:off x="6472945" y="3135890"/>
              <a:ext cx="1599116"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 Frameworks</a:t>
              </a:r>
            </a:p>
          </p:txBody>
        </p:sp>
        <p:sp>
          <p:nvSpPr>
            <p:cNvPr id="35" name="TextBox 34"/>
            <p:cNvSpPr txBox="1"/>
            <p:nvPr/>
          </p:nvSpPr>
          <p:spPr>
            <a:xfrm>
              <a:off x="6472945" y="4286612"/>
              <a:ext cx="2924850"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Databases &amp; Middleware</a:t>
              </a:r>
            </a:p>
          </p:txBody>
        </p:sp>
        <p:pic>
          <p:nvPicPr>
            <p:cNvPr id="38" name="Picture 37"/>
            <p:cNvPicPr>
              <a:picLocks noChangeAspect="1"/>
            </p:cNvPicPr>
            <p:nvPr/>
          </p:nvPicPr>
          <p:blipFill>
            <a:blip r:embed="rId21">
              <a:clrChange>
                <a:clrFrom>
                  <a:srgbClr val="F9F9F9"/>
                </a:clrFrom>
                <a:clrTo>
                  <a:srgbClr val="F9F9F9">
                    <a:alpha val="0"/>
                  </a:srgbClr>
                </a:clrTo>
              </a:clrChange>
            </a:blip>
            <a:stretch>
              <a:fillRect/>
            </a:stretch>
          </p:blipFill>
          <p:spPr>
            <a:xfrm>
              <a:off x="11156210" y="4548222"/>
              <a:ext cx="916293" cy="447734"/>
            </a:xfrm>
            <a:prstGeom prst="rect">
              <a:avLst/>
            </a:prstGeom>
          </p:spPr>
        </p:pic>
        <p:pic>
          <p:nvPicPr>
            <p:cNvPr id="39" name="Picture 38"/>
            <p:cNvPicPr>
              <a:picLocks noChangeAspect="1"/>
            </p:cNvPicPr>
            <p:nvPr/>
          </p:nvPicPr>
          <p:blipFill>
            <a:blip r:embed="rId22">
              <a:clrChange>
                <a:clrFrom>
                  <a:srgbClr val="F9F9F9"/>
                </a:clrFrom>
                <a:clrTo>
                  <a:srgbClr val="F9F9F9">
                    <a:alpha val="0"/>
                  </a:srgbClr>
                </a:clrTo>
              </a:clrChange>
            </a:blip>
            <a:stretch>
              <a:fillRect/>
            </a:stretch>
          </p:blipFill>
          <p:spPr>
            <a:xfrm>
              <a:off x="9990982" y="4692704"/>
              <a:ext cx="1042561" cy="320241"/>
            </a:xfrm>
            <a:prstGeom prst="rect">
              <a:avLst/>
            </a:prstGeom>
          </p:spPr>
        </p:pic>
        <p:pic>
          <p:nvPicPr>
            <p:cNvPr id="40" name="Picture 39"/>
            <p:cNvPicPr>
              <a:picLocks noChangeAspect="1"/>
            </p:cNvPicPr>
            <p:nvPr/>
          </p:nvPicPr>
          <p:blipFill>
            <a:blip r:embed="rId23"/>
            <a:stretch>
              <a:fillRect/>
            </a:stretch>
          </p:blipFill>
          <p:spPr>
            <a:xfrm>
              <a:off x="9048115" y="4695490"/>
              <a:ext cx="748104" cy="342155"/>
            </a:xfrm>
            <a:prstGeom prst="rect">
              <a:avLst/>
            </a:prstGeom>
          </p:spPr>
        </p:pic>
        <p:pic>
          <p:nvPicPr>
            <p:cNvPr id="41" name="Picture 4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982324" y="4706448"/>
              <a:ext cx="844322" cy="319134"/>
            </a:xfrm>
            <a:prstGeom prst="rect">
              <a:avLst/>
            </a:prstGeom>
          </p:spPr>
        </p:pic>
        <p:sp>
          <p:nvSpPr>
            <p:cNvPr id="33" name="TextBox 32"/>
            <p:cNvSpPr txBox="1"/>
            <p:nvPr/>
          </p:nvSpPr>
          <p:spPr>
            <a:xfrm>
              <a:off x="6472945" y="5414891"/>
              <a:ext cx="1282827" cy="261610"/>
            </a:xfrm>
            <a:prstGeom prst="rect">
              <a:avLst/>
            </a:prstGeom>
            <a:noFill/>
          </p:spPr>
          <p:txBody>
            <a:bodyPr wrap="square" rtlCol="0">
              <a:spAutoFit/>
            </a:bodyPr>
            <a:lstStyle/>
            <a:p>
              <a:pPr defTabSz="913415" eaLnBrk="0" fontAlgn="base" hangingPunct="0">
                <a:spcBef>
                  <a:spcPct val="0"/>
                </a:spcBef>
                <a:spcAft>
                  <a:spcPct val="0"/>
                </a:spcAft>
                <a:defRPr/>
              </a:pPr>
              <a:r>
                <a:rPr lang="en-US" sz="1078"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Infrastructure</a:t>
              </a:r>
            </a:p>
          </p:txBody>
        </p:sp>
        <p:pic>
          <p:nvPicPr>
            <p:cNvPr id="43" name="Picture 4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888219" y="5787436"/>
              <a:ext cx="1452273" cy="493259"/>
            </a:xfrm>
            <a:prstGeom prst="rect">
              <a:avLst/>
            </a:prstGeom>
          </p:spPr>
        </p:pic>
        <p:grpSp>
          <p:nvGrpSpPr>
            <p:cNvPr id="44" name="Group 43"/>
            <p:cNvGrpSpPr/>
            <p:nvPr/>
          </p:nvGrpSpPr>
          <p:grpSpPr>
            <a:xfrm>
              <a:off x="9972385" y="5735814"/>
              <a:ext cx="890772" cy="846929"/>
              <a:chOff x="8932263" y="5481436"/>
              <a:chExt cx="1035987" cy="925391"/>
            </a:xfrm>
          </p:grpSpPr>
          <p:sp>
            <p:nvSpPr>
              <p:cNvPr id="47" name="Freeform 6"/>
              <p:cNvSpPr>
                <a:spLocks noEditPoints="1"/>
              </p:cNvSpPr>
              <p:nvPr/>
            </p:nvSpPr>
            <p:spPr bwMode="auto">
              <a:xfrm>
                <a:off x="9179185"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eaLnBrk="0" fontAlgn="base" hangingPunct="0">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a typeface="MS PGothic" panose="020B0600070205080204" pitchFamily="34" charset="-128"/>
                </a:endParaRPr>
              </a:p>
            </p:txBody>
          </p:sp>
          <p:sp>
            <p:nvSpPr>
              <p:cNvPr id="48" name="TextBox 47"/>
              <p:cNvSpPr txBox="1"/>
              <p:nvPr/>
            </p:nvSpPr>
            <p:spPr>
              <a:xfrm>
                <a:off x="8932263" y="5846694"/>
                <a:ext cx="1035987" cy="560133"/>
              </a:xfrm>
              <a:prstGeom prst="rect">
                <a:avLst/>
              </a:prstGeom>
              <a:noFill/>
            </p:spPr>
            <p:txBody>
              <a:bodyPr wrap="square" lIns="179238" tIns="143391" rIns="179238" bIns="143391" rtlCol="0">
                <a:spAutoFit/>
              </a:bodyPr>
              <a:lstStyle/>
              <a:p>
                <a:pPr defTabSz="913319" eaLnBrk="0" fontAlgn="base" hangingPunct="0">
                  <a:lnSpc>
                    <a:spcPct val="90000"/>
                  </a:lnSpc>
                  <a:spcBef>
                    <a:spcPct val="0"/>
                  </a:spcBef>
                  <a:spcAft>
                    <a:spcPts val="588"/>
                  </a:spcAft>
                  <a:defRPr/>
                </a:pPr>
                <a:r>
                  <a:rPr lang="en-US" sz="1568" kern="0" dirty="0">
                    <a:solidFill>
                      <a:srgbClr val="505050">
                        <a:lumMod val="50000"/>
                      </a:srgbClr>
                    </a:solidFill>
                    <a:latin typeface="Segoe UI"/>
                    <a:ea typeface="MS PGothic" panose="020B0600070205080204" pitchFamily="34" charset="-128"/>
                  </a:rPr>
                  <a:t>Linux</a:t>
                </a:r>
              </a:p>
            </p:txBody>
          </p:sp>
        </p:grpSp>
        <p:pic>
          <p:nvPicPr>
            <p:cNvPr id="46" name="Picture 2" descr="http://www.highvail.com/wp-content/uploads/2014/12/RedHat-IsoLogo.jpg"/>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3400" y="5684015"/>
              <a:ext cx="806175" cy="70009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62067" y="867795"/>
              <a:ext cx="633985" cy="469393"/>
            </a:xfrm>
            <a:prstGeom prst="rect">
              <a:avLst/>
            </a:prstGeom>
          </p:spPr>
        </p:pic>
        <p:pic>
          <p:nvPicPr>
            <p:cNvPr id="31" name="Picture 3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256189" y="4706448"/>
              <a:ext cx="560761" cy="434657"/>
            </a:xfrm>
            <a:prstGeom prst="rect">
              <a:avLst/>
            </a:prstGeom>
          </p:spPr>
        </p:pic>
        <p:pic>
          <p:nvPicPr>
            <p:cNvPr id="55" name="Picture 5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93847" y="4647029"/>
              <a:ext cx="390196" cy="517760"/>
            </a:xfrm>
            <a:prstGeom prst="rect">
              <a:avLst/>
            </a:prstGeom>
          </p:spPr>
        </p:pic>
        <p:pic>
          <p:nvPicPr>
            <p:cNvPr id="58" name="Picture 5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975089" y="2137068"/>
              <a:ext cx="503971" cy="503971"/>
            </a:xfrm>
            <a:prstGeom prst="rect">
              <a:avLst/>
            </a:prstGeom>
          </p:spPr>
        </p:pic>
        <p:pic>
          <p:nvPicPr>
            <p:cNvPr id="59" name="Picture 58"/>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90801" y="5838044"/>
              <a:ext cx="1565101" cy="399669"/>
            </a:xfrm>
            <a:prstGeom prst="rect">
              <a:avLst/>
            </a:prstGeom>
          </p:spPr>
        </p:pic>
        <p:pic>
          <p:nvPicPr>
            <p:cNvPr id="25602" name="Picture 2"/>
            <p:cNvPicPr>
              <a:picLocks noChangeAspect="1" noChangeArrowheads="1"/>
            </p:cNvPicPr>
            <p:nvPr/>
          </p:nvPicPr>
          <p:blipFill>
            <a:blip r:embed="rId32">
              <a:extLst>
                <a:ext uri="{28A0092B-C50C-407E-A947-70E740481C1C}">
                  <a14:useLocalDpi xmlns:a14="http://schemas.microsoft.com/office/drawing/2010/main" val="0"/>
                </a:ext>
              </a:extLst>
            </a:blip>
            <a:stretch>
              <a:fillRect/>
            </a:stretch>
          </p:blipFill>
          <p:spPr bwMode="auto">
            <a:xfrm>
              <a:off x="6570850" y="3454511"/>
              <a:ext cx="490158" cy="49494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1617544" y="3468062"/>
              <a:ext cx="429698" cy="493243"/>
            </a:xfrm>
            <a:prstGeom prst="rect">
              <a:avLst/>
            </a:prstGeom>
          </p:spPr>
        </p:pic>
        <p:pic>
          <p:nvPicPr>
            <p:cNvPr id="30722" name="Picture 2" descr="http://4.bp.blogspot.com/-bNfHa5G9pqk/TeDlhHQchXI/AAAAAAAACIQ/8OKNn24Mnlg/s1600/Canonical-Logo-Small-Original.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36682" y="5701148"/>
              <a:ext cx="782355" cy="665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7403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54098E-6 -3.71312E-6 L -0.26793 -3.71312E-6 " pathEditMode="relative" rAng="0" ptsTypes="AA">
                                      <p:cBhvr>
                                        <p:cTn id="6" dur="1000" fill="hold"/>
                                        <p:tgtEl>
                                          <p:spTgt spid="49"/>
                                        </p:tgtEl>
                                        <p:attrNameLst>
                                          <p:attrName>ppt_x</p:attrName>
                                          <p:attrName>ppt_y</p:attrName>
                                        </p:attrNameLst>
                                      </p:cBhvr>
                                      <p:rCtr x="-13403" y="0"/>
                                    </p:animMotion>
                                  </p:childTnLst>
                                </p:cTn>
                              </p:par>
                              <p:par>
                                <p:cTn id="7" presetID="12" presetClass="entr" presetSubtype="2" fill="hold" grpId="0" nodeType="withEffect">
                                  <p:stCondLst>
                                    <p:cond delay="25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750"/>
                                        <p:tgtEl>
                                          <p:spTgt spid="4"/>
                                        </p:tgtEl>
                                        <p:attrNameLst>
                                          <p:attrName>ppt_x</p:attrName>
                                        </p:attrNameLst>
                                      </p:cBhvr>
                                      <p:tavLst>
                                        <p:tav tm="0">
                                          <p:val>
                                            <p:strVal val="#ppt_x+#ppt_w*1.125000"/>
                                          </p:val>
                                        </p:tav>
                                        <p:tav tm="100000">
                                          <p:val>
                                            <p:strVal val="#ppt_x"/>
                                          </p:val>
                                        </p:tav>
                                      </p:tavLst>
                                    </p:anim>
                                    <p:animEffect transition="in" filter="wipe(left)">
                                      <p:cBhvr>
                                        <p:cTn id="10" dur="750"/>
                                        <p:tgtEl>
                                          <p:spTgt spid="4"/>
                                        </p:tgtEl>
                                      </p:cBhvr>
                                    </p:animEffect>
                                  </p:childTnLst>
                                </p:cTn>
                              </p:par>
                            </p:childTnLst>
                          </p:cTn>
                        </p:par>
                        <p:par>
                          <p:cTn id="11" fill="hold">
                            <p:stCondLst>
                              <p:cond delay="1000"/>
                            </p:stCondLst>
                            <p:childTnLst>
                              <p:par>
                                <p:cTn id="12" presetID="12" presetClass="entr" presetSubtype="2"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 calcmode="lin" valueType="num">
                                      <p:cBhvr additive="base">
                                        <p:cTn id="14" dur="250"/>
                                        <p:tgtEl>
                                          <p:spTgt spid="63"/>
                                        </p:tgtEl>
                                        <p:attrNameLst>
                                          <p:attrName>ppt_x</p:attrName>
                                        </p:attrNameLst>
                                      </p:cBhvr>
                                      <p:tavLst>
                                        <p:tav tm="0">
                                          <p:val>
                                            <p:strVal val="#ppt_x+#ppt_w*1.125000"/>
                                          </p:val>
                                        </p:tav>
                                        <p:tav tm="100000">
                                          <p:val>
                                            <p:strVal val="#ppt_x"/>
                                          </p:val>
                                        </p:tav>
                                      </p:tavLst>
                                    </p:anim>
                                    <p:animEffect transition="in" filter="wipe(left)">
                                      <p:cBhvr>
                                        <p:cTn id="15" dur="250"/>
                                        <p:tgtEl>
                                          <p:spTgt spid="63"/>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63" name="Rectangle 62"/>
          <p:cNvSpPr/>
          <p:nvPr/>
        </p:nvSpPr>
        <p:spPr bwMode="auto">
          <a:xfrm rot="2700000">
            <a:off x="5658336" y="3093509"/>
            <a:ext cx="824567" cy="824567"/>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defRPr/>
            </a:pPr>
            <a:endParaRPr lang="en-US" sz="2352"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5804348" y="1867"/>
            <a:ext cx="6383614" cy="6854269"/>
          </a:xfrm>
          <a:prstGeom prst="rect">
            <a:avLst/>
          </a:prstGeom>
          <a:solidFill>
            <a:srgbClr val="F8F8F8"/>
          </a:solid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5"/>
          <p:cNvSpPr>
            <a:spLocks/>
          </p:cNvSpPr>
          <p:nvPr/>
        </p:nvSpPr>
        <p:spPr bwMode="auto">
          <a:xfrm>
            <a:off x="6154714" y="-6555"/>
            <a:ext cx="5999924" cy="1986751"/>
          </a:xfrm>
          <a:custGeom>
            <a:avLst/>
            <a:gdLst>
              <a:gd name="T0" fmla="*/ 432 w 2806"/>
              <a:gd name="T1" fmla="*/ 295 h 927"/>
              <a:gd name="T2" fmla="*/ 584 w 2806"/>
              <a:gd name="T3" fmla="*/ 270 h 927"/>
              <a:gd name="T4" fmla="*/ 1038 w 2806"/>
              <a:gd name="T5" fmla="*/ 671 h 927"/>
              <a:gd name="T6" fmla="*/ 1361 w 2806"/>
              <a:gd name="T7" fmla="*/ 542 h 927"/>
              <a:gd name="T8" fmla="*/ 1813 w 2806"/>
              <a:gd name="T9" fmla="*/ 927 h 927"/>
              <a:gd name="T10" fmla="*/ 2220 w 2806"/>
              <a:gd name="T11" fmla="*/ 685 h 927"/>
              <a:gd name="T12" fmla="*/ 2220 w 2806"/>
              <a:gd name="T13" fmla="*/ 684 h 927"/>
              <a:gd name="T14" fmla="*/ 2267 w 2806"/>
              <a:gd name="T15" fmla="*/ 516 h 927"/>
              <a:gd name="T16" fmla="*/ 2806 w 2806"/>
              <a:gd name="T17" fmla="*/ 0 h 927"/>
              <a:gd name="T18" fmla="*/ 0 w 2806"/>
              <a:gd name="T19" fmla="*/ 0 h 927"/>
              <a:gd name="T20" fmla="*/ 432 w 2806"/>
              <a:gd name="T21" fmla="*/ 295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6" h="927">
                <a:moveTo>
                  <a:pt x="432" y="295"/>
                </a:moveTo>
                <a:cubicBezTo>
                  <a:pt x="485" y="295"/>
                  <a:pt x="536" y="287"/>
                  <a:pt x="584" y="270"/>
                </a:cubicBezTo>
                <a:cubicBezTo>
                  <a:pt x="603" y="495"/>
                  <a:pt x="799" y="671"/>
                  <a:pt x="1038" y="671"/>
                </a:cubicBezTo>
                <a:cubicBezTo>
                  <a:pt x="1164" y="671"/>
                  <a:pt x="1279" y="622"/>
                  <a:pt x="1361" y="542"/>
                </a:cubicBezTo>
                <a:cubicBezTo>
                  <a:pt x="1388" y="759"/>
                  <a:pt x="1579" y="927"/>
                  <a:pt x="1813" y="927"/>
                </a:cubicBezTo>
                <a:cubicBezTo>
                  <a:pt x="1991" y="927"/>
                  <a:pt x="2144" y="828"/>
                  <a:pt x="2220" y="685"/>
                </a:cubicBezTo>
                <a:cubicBezTo>
                  <a:pt x="2220" y="684"/>
                  <a:pt x="2220" y="684"/>
                  <a:pt x="2220" y="684"/>
                </a:cubicBezTo>
                <a:cubicBezTo>
                  <a:pt x="2248" y="633"/>
                  <a:pt x="2264" y="576"/>
                  <a:pt x="2267" y="516"/>
                </a:cubicBezTo>
                <a:cubicBezTo>
                  <a:pt x="2555" y="512"/>
                  <a:pt x="2790" y="284"/>
                  <a:pt x="2806" y="0"/>
                </a:cubicBezTo>
                <a:cubicBezTo>
                  <a:pt x="0" y="0"/>
                  <a:pt x="0" y="0"/>
                  <a:pt x="0" y="0"/>
                </a:cubicBezTo>
                <a:cubicBezTo>
                  <a:pt x="61" y="172"/>
                  <a:pt x="231" y="295"/>
                  <a:pt x="432" y="295"/>
                </a:cubicBezTo>
                <a:close/>
              </a:path>
            </a:pathLst>
          </a:custGeom>
          <a:solidFill>
            <a:srgbClr val="D6D7D8">
              <a:alpha val="45000"/>
            </a:srgbClr>
          </a:solidFill>
          <a:ln>
            <a:noFill/>
          </a:ln>
        </p:spPr>
        <p:txBody>
          <a:bodyPr vert="horz" wrap="square" lIns="91403" tIns="45701" rIns="91403" bIns="45701" numCol="1" anchor="t" anchorCtr="0" compatLnSpc="1">
            <a:prstTxWarp prst="textNoShape">
              <a:avLst/>
            </a:prstTxWarp>
          </a:bodyPr>
          <a:lstStyle/>
          <a:p>
            <a:pPr defTabSz="914038"/>
            <a:endParaRPr lang="en-US" sz="1799" kern="0">
              <a:solidFill>
                <a:srgbClr val="FFFFFF"/>
              </a:solidFill>
              <a:latin typeface="Segoe UI"/>
            </a:endParaRPr>
          </a:p>
        </p:txBody>
      </p:sp>
      <p:sp>
        <p:nvSpPr>
          <p:cNvPr id="51" name="TextBox 50"/>
          <p:cNvSpPr txBox="1"/>
          <p:nvPr/>
        </p:nvSpPr>
        <p:spPr>
          <a:xfrm>
            <a:off x="466329" y="3040845"/>
            <a:ext cx="4753990" cy="898565"/>
          </a:xfrm>
          <a:prstGeom prst="rect">
            <a:avLst/>
          </a:prstGeom>
          <a:noFill/>
        </p:spPr>
        <p:txBody>
          <a:bodyPr wrap="none" lIns="179213" tIns="143370" rIns="179213" bIns="143370" rtlCol="0">
            <a:spAutoFit/>
          </a:bodyPr>
          <a:lstStyle/>
          <a:p>
            <a:pPr algn="ctr" defTabSz="913143">
              <a:lnSpc>
                <a:spcPct val="90000"/>
              </a:lnSpc>
              <a:spcAft>
                <a:spcPts val="588"/>
              </a:spcAft>
            </a:pPr>
            <a:r>
              <a:rPr lang="en-US" sz="4311" kern="0" dirty="0">
                <a:gradFill>
                  <a:gsLst>
                    <a:gs pos="2917">
                      <a:srgbClr val="FFFFFF"/>
                    </a:gs>
                    <a:gs pos="30000">
                      <a:srgbClr val="FFFFFF"/>
                    </a:gs>
                  </a:gsLst>
                  <a:lin ang="5400000" scaled="0"/>
                </a:gradFill>
                <a:latin typeface="Segoe UI Light" panose="020B0502040204020203" pitchFamily="34" charset="0"/>
                <a:cs typeface="Segoe UI Light" panose="020B0502040204020203" pitchFamily="34" charset="0"/>
              </a:rPr>
              <a:t>Choice </a:t>
            </a:r>
            <a:r>
              <a:rPr lang="en-US" sz="4311" kern="0" dirty="0">
                <a:solidFill>
                  <a:srgbClr val="00B0F0"/>
                </a:solidFill>
                <a:latin typeface="Segoe UI Light" panose="020B0502040204020203" pitchFamily="34" charset="0"/>
                <a:cs typeface="Segoe UI Light" panose="020B0502040204020203" pitchFamily="34" charset="0"/>
              </a:rPr>
              <a:t>+</a:t>
            </a:r>
            <a:r>
              <a:rPr lang="en-US" sz="4311" kern="0" dirty="0">
                <a:gradFill>
                  <a:gsLst>
                    <a:gs pos="2917">
                      <a:srgbClr val="FFFFFF"/>
                    </a:gs>
                    <a:gs pos="30000">
                      <a:srgbClr val="FFFFFF"/>
                    </a:gs>
                  </a:gsLst>
                  <a:lin ang="5400000" scaled="0"/>
                </a:gradFill>
                <a:latin typeface="Segoe UI Light" panose="020B0502040204020203" pitchFamily="34" charset="0"/>
                <a:cs typeface="Segoe UI Light" panose="020B0502040204020203" pitchFamily="34" charset="0"/>
              </a:rPr>
              <a:t> Flexibility</a:t>
            </a:r>
          </a:p>
        </p:txBody>
      </p:sp>
      <p:pic>
        <p:nvPicPr>
          <p:cNvPr id="23" name="Picture 22"/>
          <p:cNvPicPr>
            <a:picLocks noChangeAspect="1"/>
          </p:cNvPicPr>
          <p:nvPr/>
        </p:nvPicPr>
        <p:blipFill>
          <a:blip r:embed="rId2"/>
          <a:stretch>
            <a:fillRect/>
          </a:stretch>
        </p:blipFill>
        <p:spPr>
          <a:xfrm>
            <a:off x="9922461" y="5816180"/>
            <a:ext cx="501967" cy="1040442"/>
          </a:xfrm>
          <a:prstGeom prst="rect">
            <a:avLst/>
          </a:prstGeom>
        </p:spPr>
      </p:pic>
      <p:pic>
        <p:nvPicPr>
          <p:cNvPr id="24" name="Picture 23"/>
          <p:cNvPicPr>
            <a:picLocks noChangeAspect="1"/>
          </p:cNvPicPr>
          <p:nvPr/>
        </p:nvPicPr>
        <p:blipFill>
          <a:blip r:embed="rId2"/>
          <a:stretch>
            <a:fillRect/>
          </a:stretch>
        </p:blipFill>
        <p:spPr>
          <a:xfrm>
            <a:off x="10447543" y="5816180"/>
            <a:ext cx="501967" cy="1040442"/>
          </a:xfrm>
          <a:prstGeom prst="rect">
            <a:avLst/>
          </a:prstGeom>
        </p:spPr>
      </p:pic>
      <p:pic>
        <p:nvPicPr>
          <p:cNvPr id="25" name="Picture 24"/>
          <p:cNvPicPr>
            <a:picLocks noChangeAspect="1"/>
          </p:cNvPicPr>
          <p:nvPr/>
        </p:nvPicPr>
        <p:blipFill>
          <a:blip r:embed="rId2"/>
          <a:stretch>
            <a:fillRect/>
          </a:stretch>
        </p:blipFill>
        <p:spPr>
          <a:xfrm>
            <a:off x="10972626" y="5816180"/>
            <a:ext cx="501967" cy="1040442"/>
          </a:xfrm>
          <a:prstGeom prst="rect">
            <a:avLst/>
          </a:prstGeom>
        </p:spPr>
      </p:pic>
      <p:pic>
        <p:nvPicPr>
          <p:cNvPr id="5" name="Picture 4"/>
          <p:cNvPicPr>
            <a:picLocks noChangeAspect="1"/>
          </p:cNvPicPr>
          <p:nvPr/>
        </p:nvPicPr>
        <p:blipFill>
          <a:blip r:embed="rId3"/>
          <a:stretch>
            <a:fillRect/>
          </a:stretch>
        </p:blipFill>
        <p:spPr>
          <a:xfrm>
            <a:off x="6408814" y="3088269"/>
            <a:ext cx="4133638" cy="2338962"/>
          </a:xfrm>
          <a:prstGeom prst="rect">
            <a:avLst/>
          </a:prstGeom>
        </p:spPr>
      </p:pic>
      <p:pic>
        <p:nvPicPr>
          <p:cNvPr id="2" name="Picture 1"/>
          <p:cNvPicPr>
            <a:picLocks noChangeAspect="1"/>
          </p:cNvPicPr>
          <p:nvPr/>
        </p:nvPicPr>
        <p:blipFill>
          <a:blip r:embed="rId4"/>
          <a:stretch>
            <a:fillRect/>
          </a:stretch>
        </p:blipFill>
        <p:spPr>
          <a:xfrm>
            <a:off x="8224623" y="4441025"/>
            <a:ext cx="1376353" cy="2425320"/>
          </a:xfrm>
          <a:prstGeom prst="rect">
            <a:avLst/>
          </a:prstGeom>
        </p:spPr>
      </p:pic>
      <p:sp>
        <p:nvSpPr>
          <p:cNvPr id="30" name="TextBox 29"/>
          <p:cNvSpPr txBox="1"/>
          <p:nvPr/>
        </p:nvSpPr>
        <p:spPr>
          <a:xfrm>
            <a:off x="6671154" y="4397290"/>
            <a:ext cx="2093899" cy="634278"/>
          </a:xfrm>
          <a:prstGeom prst="rect">
            <a:avLst/>
          </a:prstGeom>
          <a:noFill/>
        </p:spPr>
        <p:txBody>
          <a:bodyPr wrap="none" lIns="182807" tIns="146246" rIns="182807" bIns="146246" rtlCol="0">
            <a:spAutoFit/>
          </a:bodyPr>
          <a:lstStyle/>
          <a:p>
            <a:pPr defTabSz="914038">
              <a:lnSpc>
                <a:spcPct val="90000"/>
              </a:lnSpc>
              <a:spcAft>
                <a:spcPts val="600"/>
              </a:spcAft>
            </a:pPr>
            <a:r>
              <a:rPr lang="en-US" sz="2399" b="1" kern="0" dirty="0">
                <a:gradFill>
                  <a:gsLst>
                    <a:gs pos="2917">
                      <a:srgbClr val="FFFFFF"/>
                    </a:gs>
                    <a:gs pos="30000">
                      <a:srgbClr val="FFFFFF"/>
                    </a:gs>
                  </a:gsLst>
                  <a:lin ang="5400000" scaled="0"/>
                </a:gradFill>
                <a:latin typeface="Segoe UI"/>
              </a:rPr>
              <a:t>Azure Stack</a:t>
            </a:r>
          </a:p>
        </p:txBody>
      </p:sp>
      <p:sp>
        <p:nvSpPr>
          <p:cNvPr id="33" name="TextBox 32"/>
          <p:cNvSpPr txBox="1"/>
          <p:nvPr/>
        </p:nvSpPr>
        <p:spPr>
          <a:xfrm>
            <a:off x="8202042" y="124597"/>
            <a:ext cx="1934046" cy="916677"/>
          </a:xfrm>
          <a:prstGeom prst="rect">
            <a:avLst/>
          </a:prstGeom>
          <a:noFill/>
        </p:spPr>
        <p:txBody>
          <a:bodyPr wrap="none" lIns="182807" tIns="146246" rIns="182807" bIns="146246" rtlCol="0">
            <a:spAutoFit/>
          </a:bodyPr>
          <a:lstStyle/>
          <a:p>
            <a:pPr defTabSz="914038">
              <a:lnSpc>
                <a:spcPct val="90000"/>
              </a:lnSpc>
              <a:spcAft>
                <a:spcPts val="600"/>
              </a:spcAft>
            </a:pPr>
            <a:r>
              <a:rPr lang="en-US" sz="4399" b="1" kern="0" dirty="0">
                <a:solidFill>
                  <a:srgbClr val="0078D7"/>
                </a:solidFill>
                <a:latin typeface="Segoe UI"/>
              </a:rPr>
              <a:t>Azure</a:t>
            </a:r>
          </a:p>
        </p:txBody>
      </p:sp>
      <p:cxnSp>
        <p:nvCxnSpPr>
          <p:cNvPr id="11" name="Straight Connector 10"/>
          <p:cNvCxnSpPr/>
          <p:nvPr/>
        </p:nvCxnSpPr>
        <p:spPr>
          <a:xfrm>
            <a:off x="9471793" y="1479389"/>
            <a:ext cx="0" cy="2703202"/>
          </a:xfrm>
          <a:prstGeom prst="line">
            <a:avLst/>
          </a:prstGeom>
          <a:ln w="47625" cap="rnd">
            <a:solidFill>
              <a:srgbClr val="00B0F0"/>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160633" y="1029098"/>
            <a:ext cx="0" cy="3153494"/>
          </a:xfrm>
          <a:prstGeom prst="line">
            <a:avLst/>
          </a:prstGeom>
          <a:ln w="47625" cap="rnd">
            <a:solidFill>
              <a:srgbClr val="00B0F0"/>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849473" y="1479389"/>
            <a:ext cx="0" cy="2703202"/>
          </a:xfrm>
          <a:prstGeom prst="line">
            <a:avLst/>
          </a:prstGeom>
          <a:ln w="47625" cap="rnd">
            <a:solidFill>
              <a:srgbClr val="00B0F0"/>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271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50"/>
                                        <p:tgtEl>
                                          <p:spTgt spid="23"/>
                                        </p:tgtEl>
                                      </p:cBhvr>
                                    </p:animEffect>
                                    <p:anim calcmode="lin" valueType="num">
                                      <p:cBhvr>
                                        <p:cTn id="13" dur="250" fill="hold"/>
                                        <p:tgtEl>
                                          <p:spTgt spid="23"/>
                                        </p:tgtEl>
                                        <p:attrNameLst>
                                          <p:attrName>ppt_x</p:attrName>
                                        </p:attrNameLst>
                                      </p:cBhvr>
                                      <p:tavLst>
                                        <p:tav tm="0">
                                          <p:val>
                                            <p:strVal val="#ppt_x"/>
                                          </p:val>
                                        </p:tav>
                                        <p:tav tm="100000">
                                          <p:val>
                                            <p:strVal val="#ppt_x"/>
                                          </p:val>
                                        </p:tav>
                                      </p:tavLst>
                                    </p:anim>
                                    <p:anim calcmode="lin" valueType="num">
                                      <p:cBhvr>
                                        <p:cTn id="14" dur="25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
                                        <p:tgtEl>
                                          <p:spTgt spid="24"/>
                                        </p:tgtEl>
                                      </p:cBhvr>
                                    </p:animEffect>
                                    <p:anim calcmode="lin" valueType="num">
                                      <p:cBhvr>
                                        <p:cTn id="18" dur="250" fill="hold"/>
                                        <p:tgtEl>
                                          <p:spTgt spid="24"/>
                                        </p:tgtEl>
                                        <p:attrNameLst>
                                          <p:attrName>ppt_x</p:attrName>
                                        </p:attrNameLst>
                                      </p:cBhvr>
                                      <p:tavLst>
                                        <p:tav tm="0">
                                          <p:val>
                                            <p:strVal val="#ppt_x"/>
                                          </p:val>
                                        </p:tav>
                                        <p:tav tm="100000">
                                          <p:val>
                                            <p:strVal val="#ppt_x"/>
                                          </p:val>
                                        </p:tav>
                                      </p:tavLst>
                                    </p:anim>
                                    <p:anim calcmode="lin" valueType="num">
                                      <p:cBhvr>
                                        <p:cTn id="19" dur="25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250"/>
                                        <p:tgtEl>
                                          <p:spTgt spid="25"/>
                                        </p:tgtEl>
                                      </p:cBhvr>
                                    </p:animEffect>
                                    <p:anim calcmode="lin" valueType="num">
                                      <p:cBhvr>
                                        <p:cTn id="23" dur="250" fill="hold"/>
                                        <p:tgtEl>
                                          <p:spTgt spid="25"/>
                                        </p:tgtEl>
                                        <p:attrNameLst>
                                          <p:attrName>ppt_x</p:attrName>
                                        </p:attrNameLst>
                                      </p:cBhvr>
                                      <p:tavLst>
                                        <p:tav tm="0">
                                          <p:val>
                                            <p:strVal val="#ppt_x"/>
                                          </p:val>
                                        </p:tav>
                                        <p:tav tm="100000">
                                          <p:val>
                                            <p:strVal val="#ppt_x"/>
                                          </p:val>
                                        </p:tav>
                                      </p:tavLst>
                                    </p:anim>
                                    <p:anim calcmode="lin" valueType="num">
                                      <p:cBhvr>
                                        <p:cTn id="24" dur="250" fill="hold"/>
                                        <p:tgtEl>
                                          <p:spTgt spid="25"/>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10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anim calcmode="lin" valueType="num">
                                      <p:cBhvr>
                                        <p:cTn id="28" dur="500" fill="hold"/>
                                        <p:tgtEl>
                                          <p:spTgt spid="40"/>
                                        </p:tgtEl>
                                        <p:attrNameLst>
                                          <p:attrName>ppt_x</p:attrName>
                                        </p:attrNameLst>
                                      </p:cBhvr>
                                      <p:tavLst>
                                        <p:tav tm="0">
                                          <p:val>
                                            <p:strVal val="#ppt_x"/>
                                          </p:val>
                                        </p:tav>
                                        <p:tav tm="100000">
                                          <p:val>
                                            <p:strVal val="#ppt_x"/>
                                          </p:val>
                                        </p:tav>
                                      </p:tavLst>
                                    </p:anim>
                                    <p:anim calcmode="lin" valueType="num">
                                      <p:cBhvr>
                                        <p:cTn id="29" dur="500" fill="hold"/>
                                        <p:tgtEl>
                                          <p:spTgt spid="40"/>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12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250"/>
                                        <p:tgtEl>
                                          <p:spTgt spid="5"/>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par>
                                <p:cTn id="43" presetID="22" presetClass="entr" presetSubtype="1"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up)">
                                      <p:cBhvr>
                                        <p:cTn id="45" dur="500"/>
                                        <p:tgtEl>
                                          <p:spTgt spid="41"/>
                                        </p:tgtEl>
                                      </p:cBhvr>
                                    </p:animEffect>
                                  </p:childTnLst>
                                </p:cTn>
                              </p:par>
                              <p:par>
                                <p:cTn id="46" presetID="22" presetClass="entr" presetSubtype="4"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down)">
                                      <p:cBhvr>
                                        <p:cTn id="4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0"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17" name="Group 16"/>
          <p:cNvGrpSpPr/>
          <p:nvPr/>
        </p:nvGrpSpPr>
        <p:grpSpPr>
          <a:xfrm>
            <a:off x="3630369" y="685006"/>
            <a:ext cx="8729046" cy="5620563"/>
            <a:chOff x="3704130" y="697516"/>
            <a:chExt cx="8906401" cy="5734760"/>
          </a:xfrm>
        </p:grpSpPr>
        <p:sp>
          <p:nvSpPr>
            <p:cNvPr id="80" name="Rectangle 79"/>
            <p:cNvSpPr/>
            <p:nvPr/>
          </p:nvSpPr>
          <p:spPr bwMode="auto">
            <a:xfrm>
              <a:off x="3705368" y="2104032"/>
              <a:ext cx="8359253" cy="2957741"/>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764" dirty="0">
                <a:solidFill>
                  <a:srgbClr val="FFFFFF"/>
                </a:solidFill>
                <a:latin typeface="Segoe UI"/>
              </a:endParaRPr>
            </a:p>
          </p:txBody>
        </p:sp>
        <p:grpSp>
          <p:nvGrpSpPr>
            <p:cNvPr id="16" name="Group 15"/>
            <p:cNvGrpSpPr/>
            <p:nvPr/>
          </p:nvGrpSpPr>
          <p:grpSpPr>
            <a:xfrm>
              <a:off x="3704131" y="5019049"/>
              <a:ext cx="8359253" cy="1413227"/>
              <a:chOff x="3704131" y="5114332"/>
              <a:chExt cx="8359253" cy="1413227"/>
            </a:xfrm>
          </p:grpSpPr>
          <p:sp>
            <p:nvSpPr>
              <p:cNvPr id="81" name="Rectangle 80"/>
              <p:cNvSpPr/>
              <p:nvPr/>
            </p:nvSpPr>
            <p:spPr bwMode="auto">
              <a:xfrm>
                <a:off x="3704131" y="5114332"/>
                <a:ext cx="8359253" cy="1413227"/>
              </a:xfrm>
              <a:prstGeom prst="rect">
                <a:avLst/>
              </a:prstGeom>
              <a:solidFill>
                <a:srgbClr val="0B7DD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764" dirty="0">
                  <a:solidFill>
                    <a:srgbClr val="FFFFFF"/>
                  </a:solidFill>
                  <a:latin typeface="Segoe UI"/>
                </a:endParaRPr>
              </a:p>
            </p:txBody>
          </p:sp>
          <p:sp>
            <p:nvSpPr>
              <p:cNvPr id="26" name="Rectangle 25"/>
              <p:cNvSpPr/>
              <p:nvPr/>
            </p:nvSpPr>
            <p:spPr bwMode="auto">
              <a:xfrm>
                <a:off x="3848670" y="5303274"/>
                <a:ext cx="6256363" cy="4461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cap="all" dirty="0">
                    <a:solidFill>
                      <a:srgbClr val="002050">
                        <a:lumMod val="25000"/>
                        <a:lumOff val="75000"/>
                      </a:srgbClr>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38" name="Rectangle 37"/>
              <p:cNvSpPr/>
              <p:nvPr/>
            </p:nvSpPr>
            <p:spPr bwMode="auto">
              <a:xfrm>
                <a:off x="3869525" y="5600890"/>
                <a:ext cx="7428952" cy="686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dirty="0">
                    <a:solidFill>
                      <a:srgbClr val="FFFFFF"/>
                    </a:solidFill>
                    <a:latin typeface="Segoe UI Semilight"/>
                    <a:ea typeface="Segoe UI" pitchFamily="34" charset="0"/>
                    <a:cs typeface="Segoe UI" pitchFamily="34" charset="0"/>
                  </a:rPr>
                  <a:t>Compute   Storage   Networking   Security</a:t>
                </a:r>
              </a:p>
            </p:txBody>
          </p:sp>
        </p:grpSp>
        <p:sp>
          <p:nvSpPr>
            <p:cNvPr id="31" name="Rectangle 30"/>
            <p:cNvSpPr/>
            <p:nvPr/>
          </p:nvSpPr>
          <p:spPr bwMode="auto">
            <a:xfrm>
              <a:off x="3848670" y="2340870"/>
              <a:ext cx="6256360" cy="4064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cap="all" dirty="0">
                  <a:solidFill>
                    <a:srgbClr val="0B7DD8"/>
                  </a:solidFill>
                  <a:latin typeface="Segoe UI Semibold" panose="020B0702040204020203" pitchFamily="34" charset="0"/>
                  <a:ea typeface="Segoe UI" pitchFamily="34" charset="0"/>
                  <a:cs typeface="Segoe UI Semibold" panose="020B0702040204020203" pitchFamily="34" charset="0"/>
                </a:rPr>
                <a:t>Advanced Workloads</a:t>
              </a:r>
            </a:p>
          </p:txBody>
        </p:sp>
        <p:sp>
          <p:nvSpPr>
            <p:cNvPr id="50" name="Rectangle 49"/>
            <p:cNvSpPr/>
            <p:nvPr/>
          </p:nvSpPr>
          <p:spPr bwMode="auto">
            <a:xfrm>
              <a:off x="3869526" y="2624231"/>
              <a:ext cx="3421684" cy="1881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Web + Mobile</a:t>
              </a:r>
              <a:br>
                <a:rPr lang="en-US" sz="1764" dirty="0">
                  <a:solidFill>
                    <a:srgbClr val="505050">
                      <a:lumMod val="75000"/>
                    </a:srgbClr>
                  </a:solidFill>
                  <a:latin typeface="Segoe UI Semilight"/>
                  <a:ea typeface="Segoe UI" pitchFamily="34" charset="0"/>
                  <a:cs typeface="Segoe UI" pitchFamily="34" charset="0"/>
                </a:rPr>
              </a:br>
              <a:r>
                <a:rPr lang="en-US" sz="1764" dirty="0">
                  <a:solidFill>
                    <a:srgbClr val="505050">
                      <a:lumMod val="75000"/>
                    </a:srgbClr>
                  </a:solidFill>
                  <a:latin typeface="Segoe UI Semilight"/>
                  <a:ea typeface="Segoe UI" pitchFamily="34" charset="0"/>
                  <a:cs typeface="Segoe UI" pitchFamily="34" charset="0"/>
                </a:rPr>
                <a:t>Internet of Things</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Microservices</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Data + Analytics</a:t>
              </a:r>
            </a:p>
          </p:txBody>
        </p:sp>
        <p:sp>
          <p:nvSpPr>
            <p:cNvPr id="46" name="Rectangle 45"/>
            <p:cNvSpPr/>
            <p:nvPr/>
          </p:nvSpPr>
          <p:spPr bwMode="auto">
            <a:xfrm>
              <a:off x="7438052" y="2624231"/>
              <a:ext cx="3421684" cy="1881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Identity Management</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Media Streaming</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High Performance Compute</a:t>
              </a:r>
            </a:p>
            <a:p>
              <a:pPr defTabSz="913740" fontAlgn="base">
                <a:lnSpc>
                  <a:spcPct val="150000"/>
                </a:lnSpc>
                <a:spcBef>
                  <a:spcPct val="0"/>
                </a:spcBef>
                <a:spcAft>
                  <a:spcPct val="0"/>
                </a:spcAft>
                <a:defRPr/>
              </a:pPr>
              <a:r>
                <a:rPr lang="en-US" sz="1764" dirty="0">
                  <a:solidFill>
                    <a:srgbClr val="505050">
                      <a:lumMod val="75000"/>
                    </a:srgbClr>
                  </a:solidFill>
                  <a:latin typeface="Segoe UI Semilight"/>
                  <a:ea typeface="Segoe UI" pitchFamily="34" charset="0"/>
                  <a:cs typeface="Segoe UI" pitchFamily="34" charset="0"/>
                </a:rPr>
                <a:t>Cognitive Services</a:t>
              </a:r>
            </a:p>
          </p:txBody>
        </p:sp>
        <p:grpSp>
          <p:nvGrpSpPr>
            <p:cNvPr id="15" name="Group 14"/>
            <p:cNvGrpSpPr/>
            <p:nvPr/>
          </p:nvGrpSpPr>
          <p:grpSpPr>
            <a:xfrm>
              <a:off x="3704130" y="697516"/>
              <a:ext cx="8906401" cy="1413227"/>
              <a:chOff x="3704130" y="641445"/>
              <a:chExt cx="8906401" cy="1413227"/>
            </a:xfrm>
          </p:grpSpPr>
          <p:sp>
            <p:nvSpPr>
              <p:cNvPr id="79" name="Rectangle 78"/>
              <p:cNvSpPr/>
              <p:nvPr/>
            </p:nvSpPr>
            <p:spPr bwMode="auto">
              <a:xfrm>
                <a:off x="3704130" y="641445"/>
                <a:ext cx="8359253" cy="1413227"/>
              </a:xfrm>
              <a:prstGeom prst="rect">
                <a:avLst/>
              </a:prstGeom>
              <a:solidFill>
                <a:srgbClr val="0B7DD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764" dirty="0">
                  <a:solidFill>
                    <a:srgbClr val="FFFFFF"/>
                  </a:solidFill>
                  <a:latin typeface="Segoe UI"/>
                </a:endParaRPr>
              </a:p>
            </p:txBody>
          </p:sp>
          <p:sp>
            <p:nvSpPr>
              <p:cNvPr id="36" name="Rectangle 35"/>
              <p:cNvSpPr/>
              <p:nvPr/>
            </p:nvSpPr>
            <p:spPr bwMode="auto">
              <a:xfrm>
                <a:off x="3848670" y="852574"/>
                <a:ext cx="6256360" cy="4064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cap="all" dirty="0">
                    <a:solidFill>
                      <a:srgbClr val="002050">
                        <a:lumMod val="25000"/>
                        <a:lumOff val="75000"/>
                      </a:srgbClr>
                    </a:solidFill>
                    <a:latin typeface="Segoe UI Semibold" panose="020B0702040204020203" pitchFamily="34" charset="0"/>
                    <a:ea typeface="Segoe UI" pitchFamily="34" charset="0"/>
                    <a:cs typeface="Segoe UI Semibold" panose="020B0702040204020203" pitchFamily="34" charset="0"/>
                  </a:rPr>
                  <a:t>tools</a:t>
                </a:r>
              </a:p>
            </p:txBody>
          </p:sp>
          <p:sp>
            <p:nvSpPr>
              <p:cNvPr id="78" name="Rectangle 77"/>
              <p:cNvSpPr/>
              <p:nvPr/>
            </p:nvSpPr>
            <p:spPr bwMode="auto">
              <a:xfrm>
                <a:off x="3869525" y="1140139"/>
                <a:ext cx="8741006" cy="686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defTabSz="913740" fontAlgn="base">
                  <a:lnSpc>
                    <a:spcPct val="90000"/>
                  </a:lnSpc>
                  <a:spcBef>
                    <a:spcPct val="0"/>
                  </a:spcBef>
                  <a:spcAft>
                    <a:spcPct val="0"/>
                  </a:spcAft>
                  <a:defRPr/>
                </a:pPr>
                <a:r>
                  <a:rPr lang="en-US" sz="1568" dirty="0">
                    <a:solidFill>
                      <a:srgbClr val="FFFFFF"/>
                    </a:solidFill>
                    <a:latin typeface="Segoe UI Semilight"/>
                    <a:ea typeface="Segoe UI" pitchFamily="34" charset="0"/>
                    <a:cs typeface="Segoe UI" pitchFamily="34" charset="0"/>
                  </a:rPr>
                  <a:t>Visual Studio + Visual Studio Code + Visual Studio Team Services + </a:t>
                </a:r>
                <a:r>
                  <a:rPr lang="en-US" sz="1568" dirty="0" err="1">
                    <a:solidFill>
                      <a:srgbClr val="FFFFFF"/>
                    </a:solidFill>
                    <a:latin typeface="Segoe UI Semilight"/>
                    <a:ea typeface="Segoe UI" pitchFamily="34" charset="0"/>
                    <a:cs typeface="Segoe UI" pitchFamily="34" charset="0"/>
                  </a:rPr>
                  <a:t>Xamarin</a:t>
                </a:r>
                <a:endParaRPr lang="en-US" sz="1568" dirty="0">
                  <a:solidFill>
                    <a:srgbClr val="FFFFFF"/>
                  </a:solidFill>
                  <a:latin typeface="Segoe UI Semilight"/>
                  <a:ea typeface="Segoe UI" pitchFamily="34" charset="0"/>
                  <a:cs typeface="Segoe UI" pitchFamily="34" charset="0"/>
                </a:endParaRPr>
              </a:p>
            </p:txBody>
          </p:sp>
        </p:grpSp>
      </p:grpSp>
      <p:sp>
        <p:nvSpPr>
          <p:cNvPr id="49" name="Title 1"/>
          <p:cNvSpPr txBox="1">
            <a:spLocks/>
          </p:cNvSpPr>
          <p:nvPr/>
        </p:nvSpPr>
        <p:spPr>
          <a:xfrm>
            <a:off x="120573" y="2573354"/>
            <a:ext cx="3118267" cy="778644"/>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r" defTabSz="913319">
              <a:defRPr/>
            </a:pPr>
            <a:r>
              <a:rPr lang="en-US" sz="5293" spc="-100" dirty="0">
                <a:gradFill>
                  <a:gsLst>
                    <a:gs pos="1250">
                      <a:srgbClr val="FFFFFF"/>
                    </a:gs>
                    <a:gs pos="100000">
                      <a:srgbClr val="FFFFFF"/>
                    </a:gs>
                  </a:gsLst>
                  <a:lin ang="5400000" scaled="0"/>
                </a:gradFill>
                <a:latin typeface="Segoe UI Light"/>
              </a:rPr>
              <a:t>Microsoft</a:t>
            </a:r>
            <a:br>
              <a:rPr lang="en-US" sz="5293" spc="-100" dirty="0">
                <a:gradFill>
                  <a:gsLst>
                    <a:gs pos="1250">
                      <a:srgbClr val="FFFFFF"/>
                    </a:gs>
                    <a:gs pos="100000">
                      <a:srgbClr val="FFFFFF"/>
                    </a:gs>
                  </a:gsLst>
                  <a:lin ang="5400000" scaled="0"/>
                </a:gradFill>
                <a:latin typeface="Segoe UI Light"/>
              </a:rPr>
            </a:br>
            <a:r>
              <a:rPr lang="en-US" sz="5293" spc="-100" dirty="0">
                <a:gradFill>
                  <a:gsLst>
                    <a:gs pos="1250">
                      <a:srgbClr val="FFFFFF"/>
                    </a:gs>
                    <a:gs pos="100000">
                      <a:srgbClr val="FFFFFF"/>
                    </a:gs>
                  </a:gsLst>
                  <a:lin ang="5400000" scaled="0"/>
                </a:gradFill>
                <a:latin typeface="Segoe UI Light"/>
              </a:rPr>
              <a:t>Azure</a:t>
            </a:r>
          </a:p>
        </p:txBody>
      </p:sp>
      <p:sp>
        <p:nvSpPr>
          <p:cNvPr id="2" name="Rectangle 1"/>
          <p:cNvSpPr/>
          <p:nvPr/>
        </p:nvSpPr>
        <p:spPr bwMode="auto">
          <a:xfrm>
            <a:off x="10895570" y="685006"/>
            <a:ext cx="948032" cy="5620563"/>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8" tIns="143391" rIns="179238" bIns="143391" numCol="1" spcCol="0" rtlCol="0" fromWordArt="0" anchor="ctr"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r>
              <a:rPr lang="en-US" sz="1960"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Hybrid capabilities</a:t>
            </a:r>
          </a:p>
        </p:txBody>
      </p:sp>
    </p:spTree>
    <p:extLst>
      <p:ext uri="{BB962C8B-B14F-4D97-AF65-F5344CB8AC3E}">
        <p14:creationId xmlns:p14="http://schemas.microsoft.com/office/powerpoint/2010/main" val="215550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7DD8"/>
        </a:solidFill>
        <a:effectLst/>
      </p:bgPr>
    </p:bg>
    <p:spTree>
      <p:nvGrpSpPr>
        <p:cNvPr id="1" name=""/>
        <p:cNvGrpSpPr/>
        <p:nvPr/>
      </p:nvGrpSpPr>
      <p:grpSpPr>
        <a:xfrm>
          <a:off x="0" y="0"/>
          <a:ext cx="0" cy="0"/>
          <a:chOff x="0" y="0"/>
          <a:chExt cx="0" cy="0"/>
        </a:xfrm>
      </p:grpSpPr>
      <p:sp>
        <p:nvSpPr>
          <p:cNvPr id="40" name="TextBox 39"/>
          <p:cNvSpPr txBox="1"/>
          <p:nvPr/>
        </p:nvSpPr>
        <p:spPr>
          <a:xfrm>
            <a:off x="436320" y="338272"/>
            <a:ext cx="4697095" cy="941141"/>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4704" spc="-147" dirty="0">
                <a:solidFill>
                  <a:srgbClr val="FFFFFF"/>
                </a:solidFill>
                <a:latin typeface="+mj-lt"/>
                <a:ea typeface="MS PGothic" panose="020B0600070205080204" pitchFamily="34" charset="-128"/>
                <a:cs typeface="Segoe UI Semibold" panose="020B0702040204020203" pitchFamily="34" charset="0"/>
              </a:rPr>
              <a:t>Azure momentum</a:t>
            </a:r>
          </a:p>
        </p:txBody>
      </p:sp>
      <p:grpSp>
        <p:nvGrpSpPr>
          <p:cNvPr id="5" name="Group 4"/>
          <p:cNvGrpSpPr/>
          <p:nvPr/>
        </p:nvGrpSpPr>
        <p:grpSpPr>
          <a:xfrm>
            <a:off x="573071" y="1387682"/>
            <a:ext cx="11037587" cy="4937154"/>
            <a:chOff x="131761" y="1589567"/>
            <a:chExt cx="12167753" cy="5037466"/>
          </a:xfrm>
        </p:grpSpPr>
        <p:sp>
          <p:nvSpPr>
            <p:cNvPr id="21" name="Rectangle 20"/>
            <p:cNvSpPr/>
            <p:nvPr/>
          </p:nvSpPr>
          <p:spPr bwMode="auto">
            <a:xfrm>
              <a:off x="4207142" y="158956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Rectangle 22"/>
            <p:cNvSpPr/>
            <p:nvPr/>
          </p:nvSpPr>
          <p:spPr bwMode="auto">
            <a:xfrm>
              <a:off x="8282523" y="158956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ectangle 24"/>
            <p:cNvSpPr/>
            <p:nvPr/>
          </p:nvSpPr>
          <p:spPr bwMode="auto">
            <a:xfrm>
              <a:off x="131761" y="414723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p:cNvSpPr/>
            <p:nvPr/>
          </p:nvSpPr>
          <p:spPr bwMode="auto">
            <a:xfrm>
              <a:off x="4207142" y="414723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28"/>
            <p:cNvSpPr/>
            <p:nvPr/>
          </p:nvSpPr>
          <p:spPr bwMode="auto">
            <a:xfrm>
              <a:off x="8282523" y="414723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p:cNvSpPr/>
            <p:nvPr/>
          </p:nvSpPr>
          <p:spPr bwMode="auto">
            <a:xfrm>
              <a:off x="131761" y="1589567"/>
              <a:ext cx="3983359" cy="247979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p:cNvSpPr txBox="1"/>
            <p:nvPr/>
          </p:nvSpPr>
          <p:spPr>
            <a:xfrm>
              <a:off x="8394261" y="4314368"/>
              <a:ext cx="3715362"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4312" dirty="0">
                  <a:gradFill>
                    <a:gsLst>
                      <a:gs pos="0">
                        <a:srgbClr val="FFFFFF"/>
                      </a:gs>
                      <a:gs pos="100000">
                        <a:srgbClr val="FFFFFF"/>
                      </a:gs>
                    </a:gsLst>
                    <a:lin ang="5400000" scaled="0"/>
                  </a:gra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8625" spc="-206"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40</a:t>
              </a:r>
              <a:r>
                <a:rPr lang="en-US" sz="4704" spc="-206"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a:t>
              </a:r>
              <a:endParaRPr lang="en-US" sz="1960" dirty="0">
                <a:solidFill>
                  <a:srgbClr val="FFC000"/>
                </a:solidFill>
                <a:latin typeface="Segoe UI Semilight"/>
                <a:ea typeface="MS PGothic" panose="020B0600070205080204" pitchFamily="34" charset="-128"/>
                <a:cs typeface="Segoe UI Semibold" panose="020B0702040204020203" pitchFamily="34" charset="0"/>
              </a:endParaRPr>
            </a:p>
          </p:txBody>
        </p:sp>
        <p:sp>
          <p:nvSpPr>
            <p:cNvPr id="28" name="TextBox 27"/>
            <p:cNvSpPr txBox="1"/>
            <p:nvPr/>
          </p:nvSpPr>
          <p:spPr>
            <a:xfrm>
              <a:off x="131761" y="1744662"/>
              <a:ext cx="3851598" cy="1514218"/>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4312" spc="-147" dirty="0">
                  <a:gradFill>
                    <a:gsLst>
                      <a:gs pos="0">
                        <a:srgbClr val="FFFFFF"/>
                      </a:gs>
                      <a:gs pos="100000">
                        <a:srgbClr val="FFFFFF"/>
                      </a:gs>
                    </a:gsLst>
                    <a:lin ang="5400000" scaled="0"/>
                  </a:gra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8625" spc="-147"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120</a:t>
              </a:r>
              <a:r>
                <a:rPr lang="en-US" sz="4704" spc="-147"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k</a:t>
              </a:r>
              <a:endParaRPr lang="en-US" sz="3528" spc="-147"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9" name="TextBox 18"/>
            <p:cNvSpPr txBox="1"/>
            <p:nvPr/>
          </p:nvSpPr>
          <p:spPr>
            <a:xfrm>
              <a:off x="4313237" y="1744662"/>
              <a:ext cx="3851598"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4312" kern="0" spc="-147" dirty="0">
                  <a:gradFill>
                    <a:gsLst>
                      <a:gs pos="0">
                        <a:srgbClr val="FFFFFF"/>
                      </a:gs>
                      <a:gs pos="100000">
                        <a:srgbClr val="FFFFFF"/>
                      </a:gs>
                    </a:gsLst>
                    <a:lin ang="5400000" scaled="0"/>
                  </a:gra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8625" spc="-147"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1.4</a:t>
              </a:r>
              <a:r>
                <a:rPr lang="en-US" sz="3528"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Million</a:t>
              </a:r>
              <a:endParaRPr lang="en-US" sz="1960" dirty="0">
                <a:solidFill>
                  <a:srgbClr val="FFC00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2" name="TextBox 21"/>
            <p:cNvSpPr txBox="1"/>
            <p:nvPr/>
          </p:nvSpPr>
          <p:spPr>
            <a:xfrm>
              <a:off x="4137309" y="4314368"/>
              <a:ext cx="4185116"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4312" spc="-294" dirty="0">
                  <a:gradFill>
                    <a:gsLst>
                      <a:gs pos="0">
                        <a:srgbClr val="FFFFFF"/>
                      </a:gs>
                      <a:gs pos="100000">
                        <a:srgbClr val="FFFFFF"/>
                      </a:gs>
                    </a:gsLst>
                    <a:lin ang="5400000" scaled="0"/>
                  </a:gradFill>
                  <a:latin typeface="Segoe UI Semibold" panose="020B0702040204020203" pitchFamily="34" charset="0"/>
                  <a:ea typeface="Adobe Gothic Std B" panose="020B0800000000000000" pitchFamily="34" charset="-128"/>
                  <a:cs typeface="Segoe UI Semibold" panose="020B0702040204020203" pitchFamily="34" charset="0"/>
                </a:rPr>
                <a:t>&gt;</a:t>
              </a:r>
              <a:r>
                <a:rPr lang="en-US" sz="8625" spc="-29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4</a:t>
              </a:r>
              <a:r>
                <a:rPr lang="en-US" sz="3528"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Million</a:t>
              </a:r>
              <a:endParaRPr lang="en-US" sz="3528"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4" name="TextBox 23"/>
            <p:cNvSpPr txBox="1"/>
            <p:nvPr/>
          </p:nvSpPr>
          <p:spPr>
            <a:xfrm>
              <a:off x="169049" y="4314368"/>
              <a:ext cx="3851598"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8625" spc="-29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5</a:t>
              </a:r>
              <a:r>
                <a:rPr lang="en-US" sz="3528"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Million</a:t>
              </a:r>
              <a:endParaRPr lang="en-US" sz="392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6" name="TextBox 15"/>
            <p:cNvSpPr txBox="1"/>
            <p:nvPr/>
          </p:nvSpPr>
          <p:spPr>
            <a:xfrm>
              <a:off x="8447916" y="1744662"/>
              <a:ext cx="3851598" cy="1514218"/>
            </a:xfrm>
            <a:prstGeom prst="rect">
              <a:avLst/>
            </a:prstGeom>
            <a:noFill/>
          </p:spPr>
          <p:txBody>
            <a:bodyPr wrap="square" lIns="179213" tIns="143370" rIns="179213" bIns="143370" rtlCol="0">
              <a:spAutoFit/>
            </a:bodyPr>
            <a:lstStyle/>
            <a:p>
              <a:pPr algn="ctr" defTabSz="914180">
                <a:lnSpc>
                  <a:spcPct val="90000"/>
                </a:lnSpc>
                <a:spcAft>
                  <a:spcPts val="588"/>
                </a:spcAft>
                <a:defRPr/>
              </a:pPr>
              <a:r>
                <a:rPr lang="en-US" sz="8625" spc="-206"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r>
                <a:rPr lang="en-US" sz="3528" dirty="0">
                  <a:solidFill>
                    <a:srgbClr val="00B0F0"/>
                  </a:solidFill>
                  <a:latin typeface="Segoe UI Semibold" panose="020B0702040204020203" pitchFamily="34" charset="0"/>
                  <a:ea typeface="MS PGothic" panose="020B0600070205080204" pitchFamily="34" charset="-128"/>
                  <a:cs typeface="Segoe UI Semibold" panose="020B0702040204020203" pitchFamily="34" charset="0"/>
                </a:rPr>
                <a:t>Trillion</a:t>
              </a:r>
              <a:endParaRPr lang="en-US" sz="1960" dirty="0">
                <a:solidFill>
                  <a:srgbClr val="FFC000"/>
                </a:soli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 name="Rectangle 1"/>
            <p:cNvSpPr/>
            <p:nvPr/>
          </p:nvSpPr>
          <p:spPr>
            <a:xfrm>
              <a:off x="735567" y="3319132"/>
              <a:ext cx="2718562" cy="480131"/>
            </a:xfrm>
            <a:prstGeom prst="rect">
              <a:avLst/>
            </a:prstGeom>
          </p:spPr>
          <p:txBody>
            <a:bodyPr wrap="square">
              <a:spAutoFit/>
            </a:bodyPr>
            <a:lstStyle/>
            <a:p>
              <a:pPr algn="ctr" defTabSz="914180">
                <a:lnSpc>
                  <a:spcPct val="90000"/>
                </a:lnSpc>
                <a:spcAft>
                  <a:spcPts val="1176"/>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NEW AZURE CUSTOMER SUBSCRIPTIONS/MONTH</a:t>
              </a:r>
            </a:p>
          </p:txBody>
        </p:sp>
        <p:sp>
          <p:nvSpPr>
            <p:cNvPr id="15" name="Rectangle 14"/>
            <p:cNvSpPr/>
            <p:nvPr/>
          </p:nvSpPr>
          <p:spPr>
            <a:xfrm>
              <a:off x="9071492" y="3319132"/>
              <a:ext cx="2718562" cy="480131"/>
            </a:xfrm>
            <a:prstGeom prst="rect">
              <a:avLst/>
            </a:prstGeom>
          </p:spPr>
          <p:txBody>
            <a:bodyPr wrap="square">
              <a:spAutoFit/>
            </a:bodyPr>
            <a:lstStyle/>
            <a:p>
              <a:pPr algn="ctr" defTabSz="914180">
                <a:lnSpc>
                  <a:spcPct val="90000"/>
                </a:lnSpc>
                <a:spcAft>
                  <a:spcPts val="588"/>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MESSAGES PER WEEK</a:t>
              </a:r>
              <a:b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PROCESSED BY AZURE IOT</a:t>
              </a:r>
            </a:p>
          </p:txBody>
        </p:sp>
        <p:sp>
          <p:nvSpPr>
            <p:cNvPr id="18" name="Rectangle 17"/>
            <p:cNvSpPr/>
            <p:nvPr/>
          </p:nvSpPr>
          <p:spPr>
            <a:xfrm>
              <a:off x="484249" y="5983187"/>
              <a:ext cx="3221198" cy="480131"/>
            </a:xfrm>
            <a:prstGeom prst="rect">
              <a:avLst/>
            </a:prstGeom>
          </p:spPr>
          <p:txBody>
            <a:bodyPr wrap="square">
              <a:spAutoFit/>
            </a:bodyPr>
            <a:lstStyle/>
            <a:p>
              <a:pPr algn="ctr" defTabSz="914180">
                <a:lnSpc>
                  <a:spcPct val="90000"/>
                </a:lnSpc>
                <a:spcAft>
                  <a:spcPts val="1176"/>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ORGANIZATIONS USING </a:t>
              </a:r>
              <a:b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AZURE ACTIVE DIRECTORY </a:t>
              </a:r>
            </a:p>
          </p:txBody>
        </p:sp>
        <p:sp>
          <p:nvSpPr>
            <p:cNvPr id="3" name="Rectangle 2"/>
            <p:cNvSpPr/>
            <p:nvPr/>
          </p:nvSpPr>
          <p:spPr>
            <a:xfrm>
              <a:off x="4694546" y="5983188"/>
              <a:ext cx="3047381" cy="480131"/>
            </a:xfrm>
            <a:prstGeom prst="rect">
              <a:avLst/>
            </a:prstGeom>
          </p:spPr>
          <p:txBody>
            <a:bodyPr wrap="square">
              <a:spAutoFit/>
            </a:bodyPr>
            <a:lstStyle/>
            <a:p>
              <a:pPr algn="ctr" defTabSz="914180">
                <a:lnSpc>
                  <a:spcPct val="90000"/>
                </a:lnSpc>
                <a:spcAft>
                  <a:spcPts val="588"/>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DEVELOPER REGISTERED WITH </a:t>
              </a:r>
              <a:b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VISUAL STUDIO TEAM SERVICES</a:t>
              </a:r>
            </a:p>
          </p:txBody>
        </p:sp>
        <p:sp>
          <p:nvSpPr>
            <p:cNvPr id="20" name="Rectangle 19"/>
            <p:cNvSpPr/>
            <p:nvPr/>
          </p:nvSpPr>
          <p:spPr>
            <a:xfrm>
              <a:off x="8850024" y="5983187"/>
              <a:ext cx="3047381" cy="480131"/>
            </a:xfrm>
            <a:prstGeom prst="rect">
              <a:avLst/>
            </a:prstGeom>
          </p:spPr>
          <p:txBody>
            <a:bodyPr wrap="square">
              <a:spAutoFit/>
            </a:bodyPr>
            <a:lstStyle/>
            <a:p>
              <a:pPr algn="ctr" defTabSz="914180">
                <a:lnSpc>
                  <a:spcPct val="90000"/>
                </a:lnSpc>
                <a:spcAft>
                  <a:spcPts val="588"/>
                </a:spcAft>
                <a:defRPr/>
              </a:pP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REVENUE FROM </a:t>
              </a:r>
              <a:b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br>
              <a:r>
                <a:rPr lang="en-US" sz="1372" dirty="0">
                  <a:solidFill>
                    <a:schemeClr val="tx1">
                      <a:lumMod val="75000"/>
                    </a:schemeClr>
                  </a:solidFill>
                  <a:latin typeface="Segoe UI Semibold" panose="020B0702040204020203" pitchFamily="34" charset="0"/>
                  <a:ea typeface="MS PGothic" panose="020B0600070205080204" pitchFamily="34" charset="-128"/>
                  <a:cs typeface="Segoe UI Semibold" panose="020B0702040204020203" pitchFamily="34" charset="0"/>
                </a:rPr>
                <a:t>START-UPS AND ISVS</a:t>
              </a:r>
            </a:p>
          </p:txBody>
        </p:sp>
        <p:sp>
          <p:nvSpPr>
            <p:cNvPr id="30" name="Rectangle 29"/>
            <p:cNvSpPr/>
            <p:nvPr/>
          </p:nvSpPr>
          <p:spPr>
            <a:xfrm>
              <a:off x="4544398" y="3358496"/>
              <a:ext cx="3382286" cy="313932"/>
            </a:xfrm>
            <a:prstGeom prst="rect">
              <a:avLst/>
            </a:prstGeom>
          </p:spPr>
          <p:txBody>
            <a:bodyPr wrap="square">
              <a:spAutoFit/>
            </a:bodyPr>
            <a:lstStyle/>
            <a:p>
              <a:pPr algn="ctr" defTabSz="914180">
                <a:lnSpc>
                  <a:spcPct val="90000"/>
                </a:lnSpc>
                <a:spcAft>
                  <a:spcPts val="588"/>
                </a:spcAft>
                <a:defRPr/>
              </a:pPr>
              <a:r>
                <a:rPr lang="en-US" sz="1568" kern="0" dirty="0">
                  <a:solidFill>
                    <a:srgbClr val="FFFFFF">
                      <a:lumMod val="75000"/>
                    </a:srgbClr>
                  </a:solidFill>
                  <a:latin typeface="Segoe UI Semibold" panose="020B0702040204020203" pitchFamily="34" charset="0"/>
                  <a:cs typeface="Segoe UI Semibold" panose="020B0702040204020203" pitchFamily="34" charset="0"/>
                </a:rPr>
                <a:t>SQL DATABASES IN AZURE</a:t>
              </a:r>
            </a:p>
          </p:txBody>
        </p:sp>
      </p:grpSp>
    </p:spTree>
    <p:extLst>
      <p:ext uri="{BB962C8B-B14F-4D97-AF65-F5344CB8AC3E}">
        <p14:creationId xmlns:p14="http://schemas.microsoft.com/office/powerpoint/2010/main" val="425502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80" rtl="0" eaLnBrk="1" fontAlgn="auto" latinLnBrk="0" hangingPunct="1">
              <a:lnSpc>
                <a:spcPct val="90000"/>
              </a:lnSpc>
              <a:spcBef>
                <a:spcPct val="0"/>
              </a:spcBef>
              <a:spcAft>
                <a:spcPts val="0"/>
              </a:spcAft>
              <a:buClrTx/>
              <a:buSzTx/>
              <a:buFontTx/>
              <a:buNone/>
              <a:tabLst/>
              <a:defRPr/>
            </a:pPr>
            <a:r>
              <a:rPr kumimoji="0" lang="en-US" sz="4901" b="0" i="0" u="none" strike="noStrike" kern="1200" cap="none" spc="-10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4901" b="0" i="0" u="none" strike="noStrike" kern="1200" cap="none" spc="-100" normalizeH="0" baseline="0" noProof="0" dirty="0">
                <a:ln w="3175">
                  <a:noFill/>
                </a:ln>
                <a:solidFill>
                  <a:srgbClr val="FFFFFF"/>
                </a:solidFill>
                <a:effectLst/>
                <a:uLnTx/>
                <a:uFillTx/>
                <a:latin typeface="Segoe UI Light"/>
                <a:ea typeface="+mn-ea"/>
                <a:cs typeface="Segoe UI" pitchFamily="34" charset="0"/>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49" normalizeH="0" baseline="0" noProof="0" dirty="0">
                      <a:ln>
                        <a:noFill/>
                      </a:ln>
                      <a:solidFill>
                        <a:srgbClr val="FFFFFF"/>
                      </a:solidFill>
                      <a:effectLst/>
                      <a:uLnTx/>
                      <a:uFillTx/>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1960" b="0" i="0" u="none" strike="noStrike" kern="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1960"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1764" b="0" i="0" u="none" strike="noStrike" kern="0" cap="none" spc="-98"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3528" b="0" i="0" u="none" strike="noStrike" kern="0" cap="none" spc="-98"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960"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defTabSz="913916" eaLnBrk="1" fontAlgn="base" latinLnBrk="0" hangingPunct="1">
              <a:lnSpc>
                <a:spcPct val="90000"/>
              </a:lnSpc>
              <a:spcBef>
                <a:spcPct val="0"/>
              </a:spcBef>
              <a:spcAft>
                <a:spcPct val="0"/>
              </a:spcAft>
              <a:buClrTx/>
              <a:buSzTx/>
              <a:buFontTx/>
              <a:buNone/>
              <a:tabLst/>
              <a:defRPr/>
            </a:pPr>
            <a:r>
              <a:rPr kumimoji="0" lang="en-US" sz="1764" b="1" i="0" u="none" strike="noStrike" kern="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eaLnBrk="1" fontAlgn="auto" latinLnBrk="0" hangingPunct="1">
                  <a:lnSpc>
                    <a:spcPct val="90000"/>
                  </a:lnSpc>
                  <a:spcBef>
                    <a:spcPts val="0"/>
                  </a:spcBef>
                  <a:spcAft>
                    <a:spcPts val="0"/>
                  </a:spcAft>
                  <a:buClrTx/>
                  <a:buSzTx/>
                  <a:buFontTx/>
                  <a:buNone/>
                  <a:tabLst/>
                  <a:defRPr/>
                </a:pPr>
                <a:endParaRPr kumimoji="0" lang="en-US" sz="1764" b="1"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Hybrid </a:t>
                </a:r>
                <a:b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Content Delivery </a:t>
                </a:r>
                <a:b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b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marL="0" marR="0" lvl="0" indent="0" defTabSz="896203" eaLnBrk="1" fontAlgn="auto" latinLnBrk="0" hangingPunct="1">
                  <a:lnSpc>
                    <a:spcPct val="90000"/>
                  </a:lnSpc>
                  <a:spcBef>
                    <a:spcPts val="0"/>
                  </a:spcBef>
                  <a:spcAft>
                    <a:spcPts val="0"/>
                  </a:spcAft>
                  <a:buClrTx/>
                  <a:buSzTx/>
                  <a:buFontTx/>
                  <a:buNone/>
                  <a:tabLst/>
                  <a:defRPr/>
                </a:pPr>
                <a:r>
                  <a:rPr kumimoji="0" lang="en-US" sz="1078" b="0" i="0" u="none" strike="noStrike" kern="0" cap="none" spc="-49" normalizeH="0" baseline="0" noProof="0" dirty="0">
                    <a:ln>
                      <a:noFill/>
                    </a:ln>
                    <a:gradFill>
                      <a:gsLst>
                        <a:gs pos="2917">
                          <a:schemeClr val="tx1"/>
                        </a:gs>
                        <a:gs pos="30000">
                          <a:schemeClr val="tx1"/>
                        </a:gs>
                      </a:gsLst>
                      <a:lin ang="5400000" scaled="0"/>
                    </a:gradFill>
                    <a:effectLst/>
                    <a:uLnTx/>
                    <a:uFillTx/>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marL="0" marR="0" lvl="0" indent="0" defTabSz="896203"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43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53685833"/>
              </p:ext>
            </p:extLst>
          </p:nvPr>
        </p:nvGraphicFramePr>
        <p:xfrm>
          <a:off x="379412" y="228600"/>
          <a:ext cx="11124040" cy="6477000"/>
        </p:xfrm>
        <a:graphic>
          <a:graphicData uri="http://schemas.openxmlformats.org/drawingml/2006/table">
            <a:tbl>
              <a:tblPr>
                <a:tableStyleId>{5C22544A-7EE6-4342-B048-85BDC9FD1C3A}</a:tableStyleId>
              </a:tblPr>
              <a:tblGrid>
                <a:gridCol w="2674402">
                  <a:extLst>
                    <a:ext uri="{9D8B030D-6E8A-4147-A177-3AD203B41FA5}">
                      <a16:colId xmlns:a16="http://schemas.microsoft.com/office/drawing/2014/main" val="3655647511"/>
                    </a:ext>
                  </a:extLst>
                </a:gridCol>
                <a:gridCol w="3497798">
                  <a:extLst>
                    <a:ext uri="{9D8B030D-6E8A-4147-A177-3AD203B41FA5}">
                      <a16:colId xmlns:a16="http://schemas.microsoft.com/office/drawing/2014/main" val="370232391"/>
                    </a:ext>
                  </a:extLst>
                </a:gridCol>
                <a:gridCol w="2235322">
                  <a:extLst>
                    <a:ext uri="{9D8B030D-6E8A-4147-A177-3AD203B41FA5}">
                      <a16:colId xmlns:a16="http://schemas.microsoft.com/office/drawing/2014/main" val="2214359215"/>
                    </a:ext>
                  </a:extLst>
                </a:gridCol>
                <a:gridCol w="2716518">
                  <a:extLst>
                    <a:ext uri="{9D8B030D-6E8A-4147-A177-3AD203B41FA5}">
                      <a16:colId xmlns:a16="http://schemas.microsoft.com/office/drawing/2014/main" val="1648661072"/>
                    </a:ext>
                  </a:extLst>
                </a:gridCol>
              </a:tblGrid>
              <a:tr h="422016">
                <a:tc>
                  <a:txBody>
                    <a:bodyPr/>
                    <a:lstStyle/>
                    <a:p>
                      <a:pPr algn="ctr" fontAlgn="ctr"/>
                      <a:r>
                        <a:rPr lang="en-US" sz="2800" b="1" u="none" strike="noStrike" dirty="0">
                          <a:solidFill>
                            <a:schemeClr val="tx1"/>
                          </a:solidFill>
                          <a:effectLst/>
                        </a:rPr>
                        <a:t>Time</a:t>
                      </a:r>
                      <a:endParaRPr lang="en-US" sz="2800" b="1" i="0" u="none" strike="noStrike" dirty="0">
                        <a:solidFill>
                          <a:schemeClr val="tx1"/>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fontAlgn="ctr"/>
                      <a:r>
                        <a:rPr lang="en-US" sz="2800" b="1" u="none" strike="noStrike">
                          <a:solidFill>
                            <a:schemeClr val="tx1"/>
                          </a:solidFill>
                          <a:effectLst/>
                        </a:rPr>
                        <a:t>Session</a:t>
                      </a:r>
                      <a:endParaRPr lang="en-US" sz="2800" b="1" i="0" u="none" strike="noStrike">
                        <a:solidFill>
                          <a:schemeClr val="tx1"/>
                        </a:solidFill>
                        <a:effectLst/>
                        <a:latin typeface="Calibri" panose="020F0502020204030204" pitchFamily="34" charset="0"/>
                      </a:endParaRPr>
                    </a:p>
                  </a:txBody>
                  <a:tcPr marL="6183" marR="6183" marT="618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fontAlgn="ctr"/>
                      <a:r>
                        <a:rPr lang="en-US" sz="2800" b="1" i="0" u="none" strike="noStrike" dirty="0">
                          <a:solidFill>
                            <a:schemeClr val="tx1"/>
                          </a:solidFill>
                          <a:effectLst/>
                          <a:latin typeface="Calibri" panose="020F0502020204030204" pitchFamily="34" charset="0"/>
                        </a:rPr>
                        <a:t>Duration</a:t>
                      </a:r>
                    </a:p>
                  </a:txBody>
                  <a:tcPr marL="6183" marR="6183" marT="618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50000"/>
                      </a:schemeClr>
                    </a:solidFill>
                  </a:tcPr>
                </a:tc>
                <a:tc>
                  <a:txBody>
                    <a:bodyPr/>
                    <a:lstStyle/>
                    <a:p>
                      <a:pPr algn="ctr" fontAlgn="ctr"/>
                      <a:r>
                        <a:rPr lang="en-US" sz="2800" b="1" u="none" strike="noStrike" dirty="0">
                          <a:solidFill>
                            <a:schemeClr val="tx1"/>
                          </a:solidFill>
                          <a:effectLst/>
                        </a:rPr>
                        <a:t>Activity</a:t>
                      </a:r>
                      <a:endParaRPr lang="en-US" sz="2800" b="1" i="0" u="none" strike="noStrike" dirty="0">
                        <a:solidFill>
                          <a:schemeClr val="tx1"/>
                        </a:solidFill>
                        <a:effectLst/>
                        <a:latin typeface="Calibri" panose="020F0502020204030204" pitchFamily="34" charset="0"/>
                      </a:endParaRPr>
                    </a:p>
                  </a:txBody>
                  <a:tcPr marL="6183" marR="6183" marT="6183" marB="0" anchor="ctr">
                    <a:lnL w="12700" cap="flat" cmpd="sng" algn="ctr">
                      <a:solidFill>
                        <a:schemeClr val="tx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579919723"/>
                  </a:ext>
                </a:extLst>
              </a:tr>
              <a:tr h="686376">
                <a:tc>
                  <a:txBody>
                    <a:bodyPr/>
                    <a:lstStyle/>
                    <a:p>
                      <a:pPr algn="ctr" fontAlgn="ctr"/>
                      <a:r>
                        <a:rPr lang="en-US" sz="2000" u="none" strike="noStrike">
                          <a:effectLst/>
                        </a:rPr>
                        <a:t>9:00 to 10:00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dirty="0">
                          <a:effectLst/>
                        </a:rPr>
                        <a:t>Intro to Azure Data </a:t>
                      </a:r>
                      <a:r>
                        <a:rPr lang="en-US" sz="2000" u="none" strike="noStrike" dirty="0" err="1">
                          <a:effectLst/>
                        </a:rPr>
                        <a:t>Platfrom</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dirty="0">
                          <a:effectLst/>
                        </a:rPr>
                        <a:t>60</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dirty="0">
                          <a:effectLst/>
                        </a:rPr>
                        <a:t>Presentation and Demos</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269153090"/>
                  </a:ext>
                </a:extLst>
              </a:tr>
              <a:tr h="411822">
                <a:tc>
                  <a:txBody>
                    <a:bodyPr/>
                    <a:lstStyle/>
                    <a:p>
                      <a:pPr algn="ctr" fontAlgn="ctr"/>
                      <a:r>
                        <a:rPr lang="en-US" sz="2000" u="none" strike="noStrike">
                          <a:effectLst/>
                        </a:rPr>
                        <a:t>10:00 to 10:20 </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Morning Tea</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77215492"/>
                  </a:ext>
                </a:extLst>
              </a:tr>
              <a:tr h="409603">
                <a:tc rowSpan="2">
                  <a:txBody>
                    <a:bodyPr/>
                    <a:lstStyle/>
                    <a:p>
                      <a:pPr algn="ctr" fontAlgn="ctr"/>
                      <a:r>
                        <a:rPr lang="en-US" sz="2000" u="none" strike="noStrike">
                          <a:effectLst/>
                        </a:rPr>
                        <a:t>10:20 to 12:15</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rowSpan="2">
                  <a:txBody>
                    <a:bodyPr/>
                    <a:lstStyle/>
                    <a:p>
                      <a:pPr algn="ctr" fontAlgn="ctr"/>
                      <a:r>
                        <a:rPr lang="en-US" sz="2000" u="none" strike="noStrike" dirty="0">
                          <a:effectLst/>
                        </a:rPr>
                        <a:t>Intelligent Apps</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40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a:effectLst/>
                        </a:rPr>
                        <a:t>Presentation and Demos</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88293466"/>
                  </a:ext>
                </a:extLst>
              </a:tr>
              <a:tr h="343188">
                <a:tc vMerge="1">
                  <a:txBody>
                    <a:bodyPr/>
                    <a:lstStyle/>
                    <a:p>
                      <a:endParaRPr lang="en-US"/>
                    </a:p>
                  </a:txBody>
                  <a:tcPr/>
                </a:tc>
                <a:tc vMerge="1">
                  <a:txBody>
                    <a:bodyPr/>
                    <a:lstStyle/>
                    <a:p>
                      <a:endParaRPr lang="en-US"/>
                    </a:p>
                  </a:txBody>
                  <a:tcPr/>
                </a:tc>
                <a:tc>
                  <a:txBody>
                    <a:bodyPr/>
                    <a:lstStyle/>
                    <a:p>
                      <a:pPr algn="ctr" fontAlgn="ctr"/>
                      <a:r>
                        <a:rPr lang="en-US" sz="2000" u="none" strike="noStrike">
                          <a:effectLst/>
                        </a:rPr>
                        <a:t>75</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a:effectLst/>
                        </a:rPr>
                        <a:t>Hands-on Lab</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286281423"/>
                  </a:ext>
                </a:extLst>
              </a:tr>
              <a:tr h="411822">
                <a:tc>
                  <a:txBody>
                    <a:bodyPr/>
                    <a:lstStyle/>
                    <a:p>
                      <a:pPr algn="ctr" fontAlgn="ctr"/>
                      <a:r>
                        <a:rPr lang="en-US" sz="2000" u="none" strike="noStrike">
                          <a:effectLst/>
                        </a:rPr>
                        <a:t>12:15 to 13:00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Lunch</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60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455984911"/>
                  </a:ext>
                </a:extLst>
              </a:tr>
              <a:tr h="422549">
                <a:tc rowSpan="2">
                  <a:txBody>
                    <a:bodyPr/>
                    <a:lstStyle/>
                    <a:p>
                      <a:pPr algn="ctr" fontAlgn="ctr"/>
                      <a:r>
                        <a:rPr lang="en-US" sz="2000" u="none" strike="noStrike">
                          <a:effectLst/>
                        </a:rPr>
                        <a:t>13:00 to 14:30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rowSpan="2">
                  <a:txBody>
                    <a:bodyPr/>
                    <a:lstStyle/>
                    <a:p>
                      <a:pPr algn="ctr" fontAlgn="ctr"/>
                      <a:r>
                        <a:rPr lang="en-US" sz="2000" u="none" strike="noStrike">
                          <a:effectLst/>
                        </a:rPr>
                        <a:t>Machine Learning</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30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a:effectLst/>
                        </a:rPr>
                        <a:t>Presentation and Demos</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25248796"/>
                  </a:ext>
                </a:extLst>
              </a:tr>
              <a:tr h="343188">
                <a:tc vMerge="1">
                  <a:txBody>
                    <a:bodyPr/>
                    <a:lstStyle/>
                    <a:p>
                      <a:endParaRPr lang="en-US"/>
                    </a:p>
                  </a:txBody>
                  <a:tcPr/>
                </a:tc>
                <a:tc vMerge="1">
                  <a:txBody>
                    <a:bodyPr/>
                    <a:lstStyle/>
                    <a:p>
                      <a:endParaRPr lang="en-US"/>
                    </a:p>
                  </a:txBody>
                  <a:tcPr/>
                </a:tc>
                <a:tc>
                  <a:txBody>
                    <a:bodyPr/>
                    <a:lstStyle/>
                    <a:p>
                      <a:pPr algn="ctr" fontAlgn="ctr"/>
                      <a:r>
                        <a:rPr lang="en-US" sz="2000" u="none" strike="noStrike">
                          <a:effectLst/>
                        </a:rPr>
                        <a:t>60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a:effectLst/>
                        </a:rPr>
                        <a:t>Hands-on Lab</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380436881"/>
                  </a:ext>
                </a:extLst>
              </a:tr>
              <a:tr h="441851">
                <a:tc>
                  <a:txBody>
                    <a:bodyPr/>
                    <a:lstStyle/>
                    <a:p>
                      <a:pPr algn="ctr" fontAlgn="ctr"/>
                      <a:r>
                        <a:rPr lang="en-US" sz="2000" u="none" strike="noStrike">
                          <a:effectLst/>
                        </a:rPr>
                        <a:t>14:30 to 15:00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Gain Insights</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dirty="0">
                          <a:effectLst/>
                        </a:rPr>
                        <a:t>30</a:t>
                      </a:r>
                      <a:endParaRPr lang="en-US" sz="2000" b="0" i="0" u="none" strike="noStrike" dirty="0">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a:effectLst/>
                        </a:rPr>
                        <a:t>Presentation and Demos</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84178724"/>
                  </a:ext>
                </a:extLst>
              </a:tr>
              <a:tr h="411822">
                <a:tc>
                  <a:txBody>
                    <a:bodyPr/>
                    <a:lstStyle/>
                    <a:p>
                      <a:pPr algn="ctr" fontAlgn="ctr"/>
                      <a:r>
                        <a:rPr lang="en-US" sz="2000" u="none" strike="noStrike">
                          <a:effectLst/>
                        </a:rPr>
                        <a:t>15:00 to 15:15</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Setup</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15</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a:effectLst/>
                        </a:rPr>
                        <a:t>Setup Environment</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111816434"/>
                  </a:ext>
                </a:extLst>
              </a:tr>
              <a:tr h="373217">
                <a:tc>
                  <a:txBody>
                    <a:bodyPr/>
                    <a:lstStyle/>
                    <a:p>
                      <a:pPr algn="ctr" fontAlgn="ctr"/>
                      <a:r>
                        <a:rPr lang="en-US" sz="2000" u="none" strike="noStrike">
                          <a:effectLst/>
                        </a:rPr>
                        <a:t>15:15 to 15:30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Afternoon Tea</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20</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217833368"/>
                  </a:ext>
                </a:extLst>
              </a:tr>
              <a:tr h="411822">
                <a:tc>
                  <a:txBody>
                    <a:bodyPr/>
                    <a:lstStyle/>
                    <a:p>
                      <a:pPr algn="ctr" fontAlgn="ctr"/>
                      <a:r>
                        <a:rPr lang="en-US" sz="2000" u="none" strike="noStrike">
                          <a:effectLst/>
                        </a:rPr>
                        <a:t>15:30 to 16:15</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Gain Insights</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45</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a:effectLst/>
                        </a:rPr>
                        <a:t>Hands-on Lab</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920635759"/>
                  </a:ext>
                </a:extLst>
              </a:tr>
              <a:tr h="411822">
                <a:tc>
                  <a:txBody>
                    <a:bodyPr/>
                    <a:lstStyle/>
                    <a:p>
                      <a:pPr algn="ctr" fontAlgn="ctr"/>
                      <a:r>
                        <a:rPr lang="en-US" sz="2000" u="none" strike="noStrike">
                          <a:effectLst/>
                        </a:rPr>
                        <a:t>16:15 to 16:30</a:t>
                      </a:r>
                      <a:endParaRPr lang="en-US" sz="2000" b="1"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Conclusion</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r>
                        <a:rPr lang="en-US" sz="2000" u="none" strike="noStrike">
                          <a:effectLst/>
                        </a:rPr>
                        <a:t>15</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ctr"/>
                      <a:r>
                        <a:rPr lang="en-US" sz="2000" u="none" strike="noStrike">
                          <a:effectLst/>
                        </a:rPr>
                        <a:t>Presentation</a:t>
                      </a: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5458470"/>
                  </a:ext>
                </a:extLst>
              </a:tr>
              <a:tr h="391669">
                <a:tc>
                  <a:txBody>
                    <a:bodyPr/>
                    <a:lstStyle/>
                    <a:p>
                      <a:pPr algn="ctr" fontAlgn="b"/>
                      <a:r>
                        <a:rPr lang="en-US" sz="2000" u="none" strike="noStrike">
                          <a:effectLst/>
                        </a:rPr>
                        <a:t>16:30</a:t>
                      </a:r>
                      <a:endParaRPr lang="en-US" sz="2000" b="1" i="0" u="none" strike="noStrike">
                        <a:solidFill>
                          <a:srgbClr val="000000"/>
                        </a:solidFill>
                        <a:effectLst/>
                        <a:latin typeface="Calibri" panose="020F0502020204030204" pitchFamily="34" charset="0"/>
                      </a:endParaRPr>
                    </a:p>
                  </a:txBody>
                  <a:tcPr marL="6183" marR="6183" marT="6183"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b"/>
                      <a:r>
                        <a:rPr lang="en-US" sz="2000" u="none" strike="noStrike">
                          <a:effectLst/>
                        </a:rPr>
                        <a:t>Closing</a:t>
                      </a:r>
                      <a:endParaRPr lang="en-US" sz="2000" b="0" i="0" u="none" strike="noStrike">
                        <a:solidFill>
                          <a:srgbClr val="000000"/>
                        </a:solidFill>
                        <a:effectLst/>
                        <a:latin typeface="Calibri" panose="020F0502020204030204" pitchFamily="34" charset="0"/>
                      </a:endParaRPr>
                    </a:p>
                  </a:txBody>
                  <a:tcPr marL="6183" marR="6183" marT="6183"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ctr" fontAlgn="ctr"/>
                      <a:endParaRPr lang="en-US" sz="2000" b="0" i="0" u="none" strike="noStrike">
                        <a:solidFill>
                          <a:srgbClr val="000000"/>
                        </a:solidFill>
                        <a:effectLst/>
                        <a:latin typeface="Calibri" panose="020F0502020204030204" pitchFamily="34" charset="0"/>
                      </a:endParaRPr>
                    </a:p>
                  </a:txBody>
                  <a:tcPr marL="6183" marR="6183" marT="6183"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tc>
                  <a:txBody>
                    <a:bodyPr/>
                    <a:lstStyle/>
                    <a:p>
                      <a:pPr algn="l" fontAlgn="b"/>
                      <a:endParaRPr lang="en-US" sz="2000" b="0" i="0" u="none" strike="noStrike" dirty="0">
                        <a:solidFill>
                          <a:srgbClr val="000000"/>
                        </a:solidFill>
                        <a:effectLst/>
                        <a:latin typeface="Calibri" panose="020F0502020204030204" pitchFamily="34" charset="0"/>
                      </a:endParaRPr>
                    </a:p>
                  </a:txBody>
                  <a:tcPr marL="6183" marR="6183" marT="6183" marB="0" anchor="b">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264678034"/>
                  </a:ext>
                </a:extLst>
              </a:tr>
            </a:tbl>
          </a:graphicData>
        </a:graphic>
      </p:graphicFrame>
    </p:spTree>
    <p:extLst>
      <p:ext uri="{BB962C8B-B14F-4D97-AF65-F5344CB8AC3E}">
        <p14:creationId xmlns:p14="http://schemas.microsoft.com/office/powerpoint/2010/main" val="77831556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060521" y="1990009"/>
            <a:ext cx="8014279" cy="3910948"/>
          </a:xfrm>
          <a:prstGeom prst="roundRect">
            <a:avLst>
              <a:gd name="adj" fmla="val 4889"/>
            </a:avLst>
          </a:prstGeom>
          <a:solidFill>
            <a:schemeClr val="bg1">
              <a:lumMod val="40000"/>
              <a:lumOff val="6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defTabSz="91374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p:cNvGrpSpPr/>
          <p:nvPr/>
        </p:nvGrpSpPr>
        <p:grpSpPr>
          <a:xfrm>
            <a:off x="5918331" y="3730769"/>
            <a:ext cx="453365" cy="266993"/>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73"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49" rIns="179187" bIns="143349" numCol="1" spcCol="0" rtlCol="0" fromWordArt="0" anchor="t" anchorCtr="0" forceAA="0" compatLnSpc="1">
              <a:prstTxWarp prst="textNoShape">
                <a:avLst/>
              </a:prstTxWarp>
              <a:noAutofit/>
            </a:bodyPr>
            <a:lstStyle/>
            <a:p>
              <a:pPr marL="0" marR="0" lvl="0" indent="0" algn="ctr" defTabSz="913573"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7836" y="440716"/>
            <a:ext cx="11083925" cy="899048"/>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5867" rtl="0" eaLnBrk="1" fontAlgn="auto" latinLnBrk="0" hangingPunct="1">
              <a:lnSpc>
                <a:spcPct val="100000"/>
              </a:lnSpc>
              <a:spcBef>
                <a:spcPct val="0"/>
              </a:spcBef>
              <a:spcAft>
                <a:spcPts val="588"/>
              </a:spcAft>
              <a:buClrTx/>
              <a:buSzTx/>
              <a:buFontTx/>
              <a:buNone/>
              <a:tabLst/>
              <a:defRPr/>
            </a:pPr>
            <a:r>
              <a:rPr kumimoji="0" lang="en-US" sz="4704" b="0" i="0" u="none" strike="noStrike" kern="1200" cap="none" spc="0" normalizeH="0" baseline="0" noProof="0" dirty="0">
                <a:ln>
                  <a:noFill/>
                </a:ln>
                <a:gradFill>
                  <a:gsLst>
                    <a:gs pos="19469">
                      <a:srgbClr val="FFFFFF"/>
                    </a:gs>
                    <a:gs pos="75221">
                      <a:srgbClr val="FFFFFF"/>
                    </a:gs>
                  </a:gsLst>
                  <a:lin ang="5400000" scaled="1"/>
                </a:gradFill>
                <a:effectLst/>
                <a:uLnTx/>
                <a:uFillTx/>
                <a:latin typeface="Segoe UI Light"/>
                <a:ea typeface="+mj-ea"/>
                <a:cs typeface="+mj-cs"/>
              </a:rPr>
              <a:t>Azure App Service</a:t>
            </a:r>
            <a:br>
              <a:rPr kumimoji="0" lang="en-US" sz="4704" b="0" i="0" u="none" strike="noStrike" kern="1200" cap="none" spc="0" normalizeH="0" baseline="0" noProof="0" dirty="0">
                <a:ln>
                  <a:noFill/>
                </a:ln>
                <a:gradFill>
                  <a:gsLst>
                    <a:gs pos="19469">
                      <a:srgbClr val="FFFFFF"/>
                    </a:gs>
                    <a:gs pos="75221">
                      <a:srgbClr val="FFFFFF"/>
                    </a:gs>
                  </a:gsLst>
                  <a:lin ang="5400000" scaled="1"/>
                </a:gradFill>
                <a:effectLst/>
                <a:uLnTx/>
                <a:uFillTx/>
                <a:latin typeface="Segoe UI Light"/>
                <a:ea typeface="+mj-ea"/>
                <a:cs typeface="+mj-cs"/>
              </a:rPr>
            </a:br>
            <a:r>
              <a:rPr kumimoji="0" lang="en-US" sz="3528" b="0" i="0" u="none" strike="noStrike" kern="1200" cap="none" spc="0" normalizeH="0" baseline="0" noProof="0" dirty="0">
                <a:ln>
                  <a:noFill/>
                </a:ln>
                <a:gradFill>
                  <a:gsLst>
                    <a:gs pos="885">
                      <a:srgbClr val="00BCF2"/>
                    </a:gs>
                    <a:gs pos="19469">
                      <a:srgbClr val="00BCF2"/>
                    </a:gs>
                  </a:gsLst>
                  <a:lin ang="5400000" scaled="1"/>
                </a:gradFill>
                <a:effectLst/>
                <a:uLnTx/>
                <a:uFillTx/>
                <a:latin typeface="Segoe UI Light"/>
                <a:ea typeface="+mj-ea"/>
                <a:cs typeface="+mj-cs"/>
              </a:rPr>
              <a:t>Build and scale great Web and mobile apps</a:t>
            </a:r>
            <a:endParaRPr kumimoji="0" lang="en-US" sz="1372" b="0" i="0" u="none" strike="noStrike" kern="1200" cap="none" spc="0" normalizeH="0" baseline="0" noProof="0" dirty="0">
              <a:ln>
                <a:noFill/>
              </a:ln>
              <a:gradFill>
                <a:gsLst>
                  <a:gs pos="885">
                    <a:srgbClr val="00BCF2"/>
                  </a:gs>
                  <a:gs pos="19469">
                    <a:srgbClr val="00BCF2"/>
                  </a:gs>
                </a:gsLst>
                <a:lin ang="5400000" scaled="1"/>
              </a:gradFill>
              <a:effectLst/>
              <a:uLnTx/>
              <a:uFillTx/>
              <a:latin typeface="Segoe UI Light"/>
              <a:ea typeface="+mj-ea"/>
              <a:cs typeface="+mj-cs"/>
            </a:endParaRPr>
          </a:p>
        </p:txBody>
      </p:sp>
      <p:pic>
        <p:nvPicPr>
          <p:cNvPr id="30" name="Picture 2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22344" y="2507917"/>
            <a:ext cx="2823018" cy="2812713"/>
          </a:xfrm>
          <a:prstGeom prst="rect">
            <a:avLst/>
          </a:prstGeom>
        </p:spPr>
      </p:pic>
      <p:grpSp>
        <p:nvGrpSpPr>
          <p:cNvPr id="3" name="Group 2"/>
          <p:cNvGrpSpPr/>
          <p:nvPr/>
        </p:nvGrpSpPr>
        <p:grpSpPr>
          <a:xfrm>
            <a:off x="6915805" y="2172951"/>
            <a:ext cx="2503915" cy="3411595"/>
            <a:chOff x="6325445" y="2030785"/>
            <a:chExt cx="2555152" cy="3481405"/>
          </a:xfrm>
        </p:grpSpPr>
        <p:pic>
          <p:nvPicPr>
            <p:cNvPr id="17" name="Picture 16"/>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52724" cy="3481405"/>
            </a:xfrm>
            <a:prstGeom prst="rect">
              <a:avLst/>
            </a:prstGeom>
            <a:noFill/>
          </p:spPr>
          <p:txBody>
            <a:bodyPr wrap="none" lIns="179213" tIns="143370" rIns="179213" bIns="143370" rtlCol="0">
              <a:spAutoFit/>
            </a:bodyPr>
            <a:lstStyle/>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Web apps</a:t>
              </a:r>
            </a:p>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Mobile apps</a:t>
              </a:r>
            </a:p>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Logic apps</a:t>
              </a:r>
            </a:p>
            <a:p>
              <a:pPr marL="0" marR="0" lvl="0" indent="0" defTabSz="914013" eaLnBrk="1" fontAlgn="auto" latinLnBrk="0" hangingPunct="1">
                <a:lnSpc>
                  <a:spcPct val="200000"/>
                </a:lnSpc>
                <a:spcBef>
                  <a:spcPts val="0"/>
                </a:spcBef>
                <a:spcAft>
                  <a:spcPts val="588"/>
                </a:spcAft>
                <a:buClrTx/>
                <a:buSzTx/>
                <a:buFontTx/>
                <a:buNone/>
                <a:tabLst/>
                <a:defRPr/>
              </a:pPr>
              <a:r>
                <a:rPr kumimoji="0" lang="en-US" sz="2352" b="0" i="0" u="none" strike="noStrike" kern="0" cap="none" spc="0" normalizeH="0" baseline="0" noProof="0" dirty="0">
                  <a:ln>
                    <a:noFill/>
                  </a:ln>
                  <a:gradFill>
                    <a:gsLst>
                      <a:gs pos="27434">
                        <a:srgbClr val="FFFFFF"/>
                      </a:gs>
                      <a:gs pos="58407">
                        <a:srgbClr val="FFFFFF"/>
                      </a:gs>
                    </a:gsLst>
                    <a:lin ang="5400000" scaled="0"/>
                  </a:gradFill>
                  <a:effectLst/>
                  <a:uLnTx/>
                  <a:uFillTx/>
                  <a:latin typeface="Segoe UI"/>
                  <a:ea typeface="MS PGothic" panose="020B0600070205080204" pitchFamily="34" charset="-128"/>
                </a:rPr>
                <a:t>API apps</a:t>
              </a:r>
            </a:p>
          </p:txBody>
        </p:sp>
      </p:grpSp>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99321" y="1990009"/>
            <a:ext cx="4575481" cy="3909808"/>
          </a:xfrm>
          <a:prstGeom prst="rect">
            <a:avLst/>
          </a:prstGeom>
        </p:spPr>
      </p:pic>
      <p:sp>
        <p:nvSpPr>
          <p:cNvPr id="18" name="TextBox 17"/>
          <p:cNvSpPr txBox="1"/>
          <p:nvPr/>
        </p:nvSpPr>
        <p:spPr>
          <a:xfrm>
            <a:off x="5918332" y="2230380"/>
            <a:ext cx="4304107" cy="3428043"/>
          </a:xfrm>
          <a:prstGeom prst="rect">
            <a:avLst/>
          </a:prstGeom>
          <a:noFill/>
        </p:spPr>
        <p:txBody>
          <a:bodyPr wrap="square" lIns="179213" tIns="143370" rIns="179213" bIns="143370" rtlCol="0" anchor="ctr">
            <a:spAutoFit/>
          </a:bodyPr>
          <a:lstStyle/>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Auto-patching and auto-scale</a:t>
            </a:r>
          </a:p>
          <a:p>
            <a:pPr marL="0" marR="0" lvl="0" indent="0" defTabSz="913151" eaLnBrk="0" fontAlgn="base" latinLnBrk="0" hangingPunct="0">
              <a:lnSpc>
                <a:spcPct val="100000"/>
              </a:lnSpc>
              <a:spcBef>
                <a:spcPct val="0"/>
              </a:spcBef>
              <a:spcAft>
                <a:spcPts val="1176"/>
              </a:spcAft>
              <a:buClrTx/>
              <a:buSzTx/>
              <a:buFontTx/>
              <a:buNone/>
              <a:tabLst/>
              <a:defRPr/>
            </a:pPr>
            <a:endPar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.NET, Java, Node.js, PHP, Python</a:t>
            </a:r>
          </a:p>
          <a:p>
            <a:pPr marL="0" marR="0" lvl="0" indent="0" defTabSz="913151" eaLnBrk="0" fontAlgn="base" latinLnBrk="0" hangingPunct="0">
              <a:lnSpc>
                <a:spcPct val="100000"/>
              </a:lnSpc>
              <a:spcBef>
                <a:spcPct val="0"/>
              </a:spcBef>
              <a:spcAft>
                <a:spcPts val="1176"/>
              </a:spcAft>
              <a:buClrTx/>
              <a:buSzTx/>
              <a:buFontTx/>
              <a:buNone/>
              <a:tabLst/>
              <a:defRPr/>
            </a:pPr>
            <a:endPar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Integrate with SaaS and on-premises</a:t>
            </a:r>
          </a:p>
          <a:p>
            <a:pPr marL="0" marR="0" lvl="0" indent="0" defTabSz="913151" eaLnBrk="0" fontAlgn="base" latinLnBrk="0" hangingPunct="0">
              <a:lnSpc>
                <a:spcPct val="100000"/>
              </a:lnSpc>
              <a:spcBef>
                <a:spcPct val="0"/>
              </a:spcBef>
              <a:spcAft>
                <a:spcPts val="1176"/>
              </a:spcAft>
              <a:buClrTx/>
              <a:buSzTx/>
              <a:buFontTx/>
              <a:buNone/>
              <a:tabLst/>
              <a:defRPr/>
            </a:pPr>
            <a:endPar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a:p>
            <a:pPr marL="0" marR="0" lvl="0" indent="0" defTabSz="913151" eaLnBrk="0" fontAlgn="base" latinLnBrk="0" hangingPunct="0">
              <a:lnSpc>
                <a:spcPct val="100000"/>
              </a:lnSpc>
              <a:spcBef>
                <a:spcPct val="0"/>
              </a:spcBef>
              <a:spcAft>
                <a:spcPts val="1176"/>
              </a:spcAft>
              <a:buClrTx/>
              <a:buSzTx/>
              <a:buFontTx/>
              <a:buNone/>
              <a:tabLst/>
              <a:defRPr/>
            </a:pP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Continuous integration with VSTS, </a:t>
            </a:r>
            <a:r>
              <a:rPr kumimoji="0" lang="en-US" sz="1799" b="0" i="0" u="none" strike="noStrike" kern="0" cap="none" spc="0" normalizeH="0" baseline="0" noProof="0" dirty="0" err="1">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Github</a:t>
            </a: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1799" b="0" i="0" u="none" strike="noStrike" kern="0" cap="none" spc="0" normalizeH="0" baseline="0" noProof="0" dirty="0" err="1">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BitBucket</a:t>
            </a:r>
            <a:r>
              <a:rPr kumimoji="0" lang="en-US" sz="1799" b="0" i="0" u="none" strike="noStrike" kern="0" cap="none" spc="0" normalizeH="0" baseline="0" noProof="0" dirty="0">
                <a:ln>
                  <a:noFill/>
                </a:ln>
                <a:gradFill>
                  <a:gsLst>
                    <a:gs pos="40708">
                      <a:srgbClr val="505050"/>
                    </a:gs>
                    <a:gs pos="19469">
                      <a:srgbClr val="505050"/>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and more</a:t>
            </a:r>
          </a:p>
        </p:txBody>
      </p:sp>
    </p:spTree>
    <p:extLst>
      <p:ext uri="{BB962C8B-B14F-4D97-AF65-F5344CB8AC3E}">
        <p14:creationId xmlns:p14="http://schemas.microsoft.com/office/powerpoint/2010/main" val="270825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1.91728E-6 -1.69768E-6 L -0.34095 -1.69768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092" y="1156939"/>
            <a:ext cx="8940284" cy="5787976"/>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1436" y="-222417"/>
            <a:ext cx="8940284" cy="5787976"/>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0" y="1380"/>
            <a:ext cx="6372916" cy="20308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68902" y="2575071"/>
            <a:ext cx="3560113" cy="2294861"/>
          </a:xfrm>
          <a:prstGeom prst="rect">
            <a:avLst/>
          </a:prstGeom>
        </p:spPr>
      </p:pic>
      <p:pic>
        <p:nvPicPr>
          <p:cNvPr id="7" name="Picture 6"/>
          <p:cNvPicPr>
            <a:picLocks noChangeAspect="1"/>
          </p:cNvPicPr>
          <p:nvPr/>
        </p:nvPicPr>
        <p:blipFill>
          <a:blip r:embed="rId3"/>
          <a:stretch>
            <a:fillRect/>
          </a:stretch>
        </p:blipFill>
        <p:spPr>
          <a:xfrm>
            <a:off x="5183040" y="2219356"/>
            <a:ext cx="1525715" cy="2144368"/>
          </a:xfrm>
          <a:prstGeom prst="rect">
            <a:avLst/>
          </a:prstGeom>
        </p:spPr>
      </p:pic>
      <p:pic>
        <p:nvPicPr>
          <p:cNvPr id="13" name="Picture 12"/>
          <p:cNvPicPr>
            <a:picLocks noChangeAspect="1"/>
          </p:cNvPicPr>
          <p:nvPr/>
        </p:nvPicPr>
        <p:blipFill>
          <a:blip r:embed="rId4"/>
          <a:stretch>
            <a:fillRect/>
          </a:stretch>
        </p:blipFill>
        <p:spPr>
          <a:xfrm>
            <a:off x="2199415" y="2076461"/>
            <a:ext cx="1842709" cy="1221323"/>
          </a:xfrm>
          <a:prstGeom prst="rect">
            <a:avLst/>
          </a:prstGeom>
        </p:spPr>
      </p:pic>
      <p:pic>
        <p:nvPicPr>
          <p:cNvPr id="19" name="Picture 18"/>
          <p:cNvPicPr>
            <a:picLocks noChangeAspect="1"/>
          </p:cNvPicPr>
          <p:nvPr/>
        </p:nvPicPr>
        <p:blipFill>
          <a:blip r:embed="rId5"/>
          <a:stretch>
            <a:fillRect/>
          </a:stretch>
        </p:blipFill>
        <p:spPr>
          <a:xfrm>
            <a:off x="9618375" y="3351638"/>
            <a:ext cx="932028" cy="603560"/>
          </a:xfrm>
          <a:prstGeom prst="rect">
            <a:avLst/>
          </a:prstGeom>
        </p:spPr>
      </p:pic>
      <p:pic>
        <p:nvPicPr>
          <p:cNvPr id="26" name="Picture 25"/>
          <p:cNvPicPr>
            <a:picLocks noChangeAspect="1"/>
          </p:cNvPicPr>
          <p:nvPr/>
        </p:nvPicPr>
        <p:blipFill>
          <a:blip r:embed="rId6"/>
          <a:stretch>
            <a:fillRect/>
          </a:stretch>
        </p:blipFill>
        <p:spPr>
          <a:xfrm>
            <a:off x="4922059" y="3671779"/>
            <a:ext cx="1165798" cy="749497"/>
          </a:xfrm>
          <a:prstGeom prst="rect">
            <a:avLst/>
          </a:prstGeom>
        </p:spPr>
      </p:pic>
      <p:sp>
        <p:nvSpPr>
          <p:cNvPr id="37" name="Title 1"/>
          <p:cNvSpPr txBox="1">
            <a:spLocks/>
          </p:cNvSpPr>
          <p:nvPr/>
        </p:nvSpPr>
        <p:spPr>
          <a:xfrm>
            <a:off x="269170" y="290775"/>
            <a:ext cx="11652805" cy="899303"/>
          </a:xfrm>
          <a:prstGeom prst="rect">
            <a:avLst/>
          </a:prstGeom>
          <a:effectLst>
            <a:outerShdw blurRad="520700" sx="102000" sy="102000" algn="ctr" rotWithShape="0">
              <a:prstClr val="black">
                <a:alpha val="40000"/>
              </a:prstClr>
            </a:outerShdw>
          </a:effectLst>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4704" b="0" i="0" u="none" strike="noStrike" kern="1200" cap="none" spc="-102" normalizeH="0" baseline="0" noProof="0" dirty="0">
                <a:ln w="3175">
                  <a:noFill/>
                </a:ln>
                <a:solidFill>
                  <a:schemeClr val="bg1"/>
                </a:solidFill>
                <a:effectLst/>
                <a:uLnTx/>
                <a:uFillTx/>
                <a:latin typeface="+mj-lt"/>
                <a:ea typeface="+mn-ea"/>
                <a:cs typeface="Segoe UI" pitchFamily="34" charset="0"/>
              </a:rPr>
              <a:t>Develop apps with…</a:t>
            </a:r>
          </a:p>
        </p:txBody>
      </p:sp>
      <p:sp>
        <p:nvSpPr>
          <p:cNvPr id="38" name="Title 1"/>
          <p:cNvSpPr txBox="1">
            <a:spLocks/>
          </p:cNvSpPr>
          <p:nvPr/>
        </p:nvSpPr>
        <p:spPr>
          <a:xfrm>
            <a:off x="269170" y="1036046"/>
            <a:ext cx="11652805" cy="899303"/>
          </a:xfrm>
          <a:prstGeom prst="rect">
            <a:avLst/>
          </a:prstGeom>
          <a:effectLst>
            <a:outerShdw blurRad="520700" sx="102000" sy="102000" algn="ctr" rotWithShape="0">
              <a:prstClr val="black">
                <a:alpha val="40000"/>
              </a:prstClr>
            </a:outerShdw>
          </a:effectLst>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2352" b="0" i="0" u="none" strike="noStrike" kern="1200" cap="none" spc="-102" normalizeH="0" baseline="0" noProof="0" dirty="0">
                <a:ln w="3175">
                  <a:noFill/>
                </a:ln>
                <a:solidFill>
                  <a:schemeClr val="bg1"/>
                </a:solidFill>
                <a:effectLst/>
                <a:uLnTx/>
                <a:uFillTx/>
                <a:latin typeface="+mj-lt"/>
                <a:ea typeface="+mn-ea"/>
                <a:cs typeface="Segoe UI" pitchFamily="34" charset="0"/>
              </a:rPr>
              <a:t>.NET  |  Node.js  |  PHP  |  Python  |  Java</a:t>
            </a:r>
          </a:p>
        </p:txBody>
      </p:sp>
      <p:pic>
        <p:nvPicPr>
          <p:cNvPr id="14" name="Picture 13"/>
          <p:cNvPicPr>
            <a:picLocks noChangeAspect="1"/>
          </p:cNvPicPr>
          <p:nvPr/>
        </p:nvPicPr>
        <p:blipFill>
          <a:blip r:embed="rId7"/>
          <a:stretch>
            <a:fillRect/>
          </a:stretch>
        </p:blipFill>
        <p:spPr>
          <a:xfrm>
            <a:off x="2757256" y="3404771"/>
            <a:ext cx="498029" cy="355036"/>
          </a:xfrm>
          <a:prstGeom prst="rect">
            <a:avLst/>
          </a:prstGeom>
        </p:spPr>
      </p:pic>
      <p:grpSp>
        <p:nvGrpSpPr>
          <p:cNvPr id="5" name="Group 4"/>
          <p:cNvGrpSpPr/>
          <p:nvPr/>
        </p:nvGrpSpPr>
        <p:grpSpPr>
          <a:xfrm>
            <a:off x="1730142" y="3699442"/>
            <a:ext cx="2313291" cy="2844181"/>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7651" y="982734"/>
            <a:ext cx="936002" cy="1441069"/>
          </a:xfrm>
          <a:prstGeom prst="rect">
            <a:avLst/>
          </a:prstGeom>
        </p:spPr>
      </p:pic>
    </p:spTree>
    <p:extLst>
      <p:ext uri="{BB962C8B-B14F-4D97-AF65-F5344CB8AC3E}">
        <p14:creationId xmlns:p14="http://schemas.microsoft.com/office/powerpoint/2010/main" val="2203055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Benefits of App Services</a:t>
            </a:r>
          </a:p>
        </p:txBody>
      </p:sp>
      <p:sp>
        <p:nvSpPr>
          <p:cNvPr id="3" name="Content Placeholder 2"/>
          <p:cNvSpPr>
            <a:spLocks noGrp="1"/>
          </p:cNvSpPr>
          <p:nvPr>
            <p:ph sz="quarter" idx="10"/>
          </p:nvPr>
        </p:nvSpPr>
        <p:spPr/>
        <p:txBody>
          <a:bodyPr/>
          <a:lstStyle/>
          <a:p>
            <a:r>
              <a:rPr lang="en-US" sz="2399" dirty="0"/>
              <a:t>Automatic OS patching</a:t>
            </a:r>
          </a:p>
          <a:p>
            <a:r>
              <a:rPr lang="en-US" sz="2399" dirty="0"/>
              <a:t>Enterprise-grade security</a:t>
            </a:r>
          </a:p>
          <a:p>
            <a:r>
              <a:rPr lang="en-US" sz="2399" dirty="0"/>
              <a:t>High availability</a:t>
            </a:r>
          </a:p>
          <a:p>
            <a:pPr lvl="1"/>
            <a:r>
              <a:rPr lang="en-US" sz="2399" dirty="0"/>
              <a:t>Automated scale out/in</a:t>
            </a:r>
          </a:p>
          <a:p>
            <a:pPr lvl="1"/>
            <a:r>
              <a:rPr lang="en-US" sz="2399" dirty="0"/>
              <a:t>Built-in load balancing</a:t>
            </a:r>
          </a:p>
          <a:p>
            <a:r>
              <a:rPr lang="en-US" sz="2399" dirty="0"/>
              <a:t>Supports many languages and platforms</a:t>
            </a:r>
          </a:p>
          <a:p>
            <a:pPr lvl="1"/>
            <a:r>
              <a:rPr lang="en-US" sz="2399" dirty="0"/>
              <a:t>.NET, Node.js, Python, Ruby and many more</a:t>
            </a:r>
          </a:p>
          <a:p>
            <a:r>
              <a:rPr lang="en-US" sz="2399" dirty="0"/>
              <a:t>Easy continuous deployment</a:t>
            </a:r>
          </a:p>
          <a:p>
            <a:pPr lvl="1"/>
            <a:r>
              <a:rPr lang="en-US" sz="2399" dirty="0"/>
              <a:t>Continuous delivery from third-party source control providers</a:t>
            </a:r>
          </a:p>
          <a:p>
            <a:pPr lvl="1"/>
            <a:r>
              <a:rPr lang="en-US" sz="2399" dirty="0"/>
              <a:t>Built-in </a:t>
            </a:r>
            <a:r>
              <a:rPr lang="en-US" sz="2399" dirty="0" err="1"/>
              <a:t>Git</a:t>
            </a:r>
            <a:r>
              <a:rPr lang="en-US" sz="2399" dirty="0"/>
              <a:t> repo</a:t>
            </a:r>
          </a:p>
        </p:txBody>
      </p:sp>
    </p:spTree>
    <p:extLst>
      <p:ext uri="{BB962C8B-B14F-4D97-AF65-F5344CB8AC3E}">
        <p14:creationId xmlns:p14="http://schemas.microsoft.com/office/powerpoint/2010/main" val="36399051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Azure Functions?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4669" y="2179511"/>
            <a:ext cx="2561009" cy="2765608"/>
          </a:xfrm>
          <a:prstGeom prst="rect">
            <a:avLst/>
          </a:prstGeom>
        </p:spPr>
      </p:pic>
      <p:sp>
        <p:nvSpPr>
          <p:cNvPr id="6" name="Plus 5"/>
          <p:cNvSpPr/>
          <p:nvPr/>
        </p:nvSpPr>
        <p:spPr bwMode="auto">
          <a:xfrm>
            <a:off x="6111863" y="3257595"/>
            <a:ext cx="618964" cy="609441"/>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3223904" y="1729228"/>
            <a:ext cx="2342540" cy="642773"/>
          </a:xfrm>
          <a:prstGeom prst="rect">
            <a:avLst/>
          </a:prstGeom>
          <a:noFill/>
        </p:spPr>
        <p:txBody>
          <a:bodyPr wrap="square" lIns="182832" tIns="146266" rIns="182832" bIns="146266" rtlCol="0">
            <a:spAutoFit/>
          </a:bodyPr>
          <a:lstStyle/>
          <a:p>
            <a:pPr algn="ctr" defTabSz="914126">
              <a:lnSpc>
                <a:spcPct val="90000"/>
              </a:lnSpc>
              <a:spcAft>
                <a:spcPts val="600"/>
              </a:spcAft>
            </a:pPr>
            <a:r>
              <a:rPr lang="en-US" sz="2399" kern="0" dirty="0">
                <a:gradFill>
                  <a:gsLst>
                    <a:gs pos="2917">
                      <a:schemeClr val="tx1"/>
                    </a:gs>
                    <a:gs pos="30000">
                      <a:schemeClr val="tx1"/>
                    </a:gs>
                  </a:gsLst>
                  <a:lin ang="5400000" scaled="0"/>
                </a:gradFill>
              </a:rPr>
              <a:t>Code</a:t>
            </a:r>
          </a:p>
        </p:txBody>
      </p:sp>
      <p:sp>
        <p:nvSpPr>
          <p:cNvPr id="10" name="TextBox 9"/>
          <p:cNvSpPr txBox="1"/>
          <p:nvPr/>
        </p:nvSpPr>
        <p:spPr>
          <a:xfrm>
            <a:off x="6967412" y="1749929"/>
            <a:ext cx="2342540" cy="642773"/>
          </a:xfrm>
          <a:prstGeom prst="rect">
            <a:avLst/>
          </a:prstGeom>
          <a:noFill/>
        </p:spPr>
        <p:txBody>
          <a:bodyPr wrap="square" lIns="182832" tIns="146266" rIns="182832" bIns="146266" rtlCol="0">
            <a:spAutoFit/>
          </a:bodyPr>
          <a:lstStyle/>
          <a:p>
            <a:pPr algn="ctr" defTabSz="914126">
              <a:lnSpc>
                <a:spcPct val="90000"/>
              </a:lnSpc>
              <a:spcAft>
                <a:spcPts val="600"/>
              </a:spcAft>
            </a:pPr>
            <a:r>
              <a:rPr lang="en-US" sz="2399" kern="0" dirty="0">
                <a:gradFill>
                  <a:gsLst>
                    <a:gs pos="2917">
                      <a:schemeClr val="tx1"/>
                    </a:gs>
                    <a:gs pos="30000">
                      <a:schemeClr val="tx1"/>
                    </a:gs>
                  </a:gsLst>
                  <a:lin ang="5400000" scaled="0"/>
                </a:gradFill>
              </a:rPr>
              <a:t>Events + data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19814" y="2276774"/>
            <a:ext cx="2637738" cy="2637738"/>
          </a:xfrm>
          <a:prstGeom prst="rect">
            <a:avLst/>
          </a:prstGeom>
        </p:spPr>
      </p:pic>
      <p:pic>
        <p:nvPicPr>
          <p:cNvPr id="12" name="Picture 6"/>
          <p:cNvPicPr>
            <a:picLocks noChangeAspect="1"/>
          </p:cNvPicPr>
          <p:nvPr/>
        </p:nvPicPr>
        <p:blipFill>
          <a:blip r:embed="rId4"/>
          <a:stretch>
            <a:fillRect/>
          </a:stretch>
        </p:blipFill>
        <p:spPr>
          <a:xfrm>
            <a:off x="4705558" y="2236402"/>
            <a:ext cx="2777708" cy="2777708"/>
          </a:xfrm>
          <a:prstGeom prst="rect">
            <a:avLst/>
          </a:prstGeom>
        </p:spPr>
      </p:pic>
      <p:sp>
        <p:nvSpPr>
          <p:cNvPr id="13" name="TextBox 12"/>
          <p:cNvSpPr txBox="1"/>
          <p:nvPr/>
        </p:nvSpPr>
        <p:spPr>
          <a:xfrm>
            <a:off x="4716028" y="1608701"/>
            <a:ext cx="2756769" cy="627700"/>
          </a:xfrm>
          <a:prstGeom prst="rect">
            <a:avLst/>
          </a:prstGeom>
          <a:noFill/>
        </p:spPr>
        <p:txBody>
          <a:bodyPr wrap="square" lIns="182832" tIns="146266" rIns="182832" bIns="146266" rtlCol="0">
            <a:spAutoFit/>
          </a:bodyPr>
          <a:lstStyle/>
          <a:p>
            <a:pPr algn="ctr" defTabSz="914126">
              <a:lnSpc>
                <a:spcPct val="90000"/>
              </a:lnSpc>
              <a:spcAft>
                <a:spcPts val="600"/>
              </a:spcAft>
            </a:pPr>
            <a:r>
              <a:rPr lang="en-US" sz="2399" kern="0" dirty="0">
                <a:gradFill>
                  <a:gsLst>
                    <a:gs pos="2917">
                      <a:schemeClr val="tx1"/>
                    </a:gs>
                    <a:gs pos="30000">
                      <a:schemeClr val="tx1"/>
                    </a:gs>
                  </a:gsLst>
                  <a:lin ang="5400000" scaled="0"/>
                </a:gradFill>
              </a:rPr>
              <a:t>Azure Functions</a:t>
            </a:r>
          </a:p>
        </p:txBody>
      </p:sp>
    </p:spTree>
    <p:extLst>
      <p:ext uri="{BB962C8B-B14F-4D97-AF65-F5344CB8AC3E}">
        <p14:creationId xmlns:p14="http://schemas.microsoft.com/office/powerpoint/2010/main" val="3728610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 presetClass="entr" presetSubtype="2"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additive="base">
                                        <p:cTn id="20" dur="500" fill="hold"/>
                                        <p:tgtEl>
                                          <p:spTgt spid="4"/>
                                        </p:tgtEl>
                                        <p:attrNameLst>
                                          <p:attrName>ppt_x</p:attrName>
                                        </p:attrNameLst>
                                      </p:cBhvr>
                                      <p:tavLst>
                                        <p:tav tm="0">
                                          <p:val>
                                            <p:strVal val="1+#ppt_w/2"/>
                                          </p:val>
                                        </p:tav>
                                        <p:tav tm="100000">
                                          <p:val>
                                            <p:strVal val="#ppt_x"/>
                                          </p:val>
                                        </p:tav>
                                      </p:tavLst>
                                    </p:anim>
                                    <p:anim calcmode="lin" valueType="num">
                                      <p:cBhvr additive="base">
                                        <p:cTn id="21" dur="500" fill="hold"/>
                                        <p:tgtEl>
                                          <p:spTgt spid="4"/>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par>
                                <p:cTn id="34" presetID="42" presetClass="path" presetSubtype="0" accel="50000" decel="50000" fill="hold" nodeType="withEffect">
                                  <p:stCondLst>
                                    <p:cond delay="0"/>
                                  </p:stCondLst>
                                  <p:childTnLst>
                                    <p:animMotion origin="layout" path="M 3.125E-6 -4.44444E-6 L 0.14179 -0.00092 " pathEditMode="relative" rAng="0" ptsTypes="AA">
                                      <p:cBhvr>
                                        <p:cTn id="35" dur="2000" fill="hold"/>
                                        <p:tgtEl>
                                          <p:spTgt spid="5"/>
                                        </p:tgtEl>
                                        <p:attrNameLst>
                                          <p:attrName>ppt_x</p:attrName>
                                          <p:attrName>ppt_y</p:attrName>
                                        </p:attrNameLst>
                                      </p:cBhvr>
                                      <p:rCtr x="7083" y="-46"/>
                                    </p:animMotion>
                                  </p:childTnLst>
                                </p:cTn>
                              </p:par>
                              <p:par>
                                <p:cTn id="36" presetID="42" presetClass="path" presetSubtype="0" accel="50000" decel="50000" fill="hold" nodeType="withEffect">
                                  <p:stCondLst>
                                    <p:cond delay="0"/>
                                  </p:stCondLst>
                                  <p:childTnLst>
                                    <p:animMotion origin="layout" path="M 1.66667E-6 4.44444E-6 L -0.16003 -0.00093 " pathEditMode="relative" rAng="0" ptsTypes="AA">
                                      <p:cBhvr>
                                        <p:cTn id="37" dur="2000" fill="hold"/>
                                        <p:tgtEl>
                                          <p:spTgt spid="4"/>
                                        </p:tgtEl>
                                        <p:attrNameLst>
                                          <p:attrName>ppt_x</p:attrName>
                                          <p:attrName>ppt_y</p:attrName>
                                        </p:attrNameLst>
                                      </p:cBhvr>
                                      <p:rCtr x="-8008" y="-46"/>
                                    </p:animMotion>
                                  </p:childTnLst>
                                </p:cTn>
                              </p:par>
                            </p:childTnLst>
                          </p:cTn>
                        </p:par>
                        <p:par>
                          <p:cTn id="38" fill="hold">
                            <p:stCondLst>
                              <p:cond delay="20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
                                        </p:tgtEl>
                                      </p:cBhvr>
                                    </p:animEffect>
                                    <p:set>
                                      <p:cBhvr>
                                        <p:cTn id="44" dur="1" fill="hold">
                                          <p:stCondLst>
                                            <p:cond delay="499"/>
                                          </p:stCondLst>
                                        </p:cTn>
                                        <p:tgtEl>
                                          <p:spTgt spid="4"/>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p:bldP spid="9" grpId="1"/>
      <p:bldP spid="10" grpId="0"/>
      <p:bldP spid="10" grpId="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705558" y="1608701"/>
            <a:ext cx="2777708" cy="3405409"/>
            <a:chOff x="4706784" y="1608227"/>
            <a:chExt cx="2778432" cy="3406296"/>
          </a:xfrm>
        </p:grpSpPr>
        <p:pic>
          <p:nvPicPr>
            <p:cNvPr id="12" name="Picture 6"/>
            <p:cNvPicPr>
              <a:picLocks noChangeAspect="1"/>
            </p:cNvPicPr>
            <p:nvPr/>
          </p:nvPicPr>
          <p:blipFill>
            <a:blip r:embed="rId3"/>
            <a:stretch>
              <a:fillRect/>
            </a:stretch>
          </p:blipFill>
          <p:spPr>
            <a:xfrm>
              <a:off x="4706784" y="2236091"/>
              <a:ext cx="2778432" cy="2778432"/>
            </a:xfrm>
            <a:prstGeom prst="rect">
              <a:avLst/>
            </a:prstGeom>
          </p:spPr>
        </p:pic>
        <p:sp>
          <p:nvSpPr>
            <p:cNvPr id="13" name="TextBox 12"/>
            <p:cNvSpPr txBox="1"/>
            <p:nvPr/>
          </p:nvSpPr>
          <p:spPr>
            <a:xfrm>
              <a:off x="4717257" y="1608227"/>
              <a:ext cx="2757487" cy="627864"/>
            </a:xfrm>
            <a:prstGeom prst="rect">
              <a:avLst/>
            </a:prstGeom>
            <a:noFill/>
          </p:spPr>
          <p:txBody>
            <a:bodyPr wrap="square" lIns="182832" tIns="146266" rIns="182832" bIns="146266" rtlCol="0">
              <a:spAutoFit/>
            </a:bodyPr>
            <a:lstStyle/>
            <a:p>
              <a:pPr marL="0" marR="0" lvl="0" indent="0" algn="ctr" defTabSz="914126" eaLnBrk="1" fontAlgn="auto" latinLnBrk="0" hangingPunct="1">
                <a:lnSpc>
                  <a:spcPct val="90000"/>
                </a:lnSpc>
                <a:spcBef>
                  <a:spcPts val="0"/>
                </a:spcBef>
                <a:spcAft>
                  <a:spcPts val="600"/>
                </a:spcAft>
                <a:buClrTx/>
                <a:buSzTx/>
                <a:buFontTx/>
                <a:buNone/>
                <a:tabLst/>
                <a:defRPr/>
              </a:pPr>
              <a:r>
                <a:rPr kumimoji="0" lang="en-US" sz="2399" b="0" i="0" u="none" strike="noStrike" kern="0" cap="none" spc="0" normalizeH="0" baseline="0" noProof="0" dirty="0">
                  <a:ln>
                    <a:noFill/>
                  </a:ln>
                  <a:gradFill>
                    <a:gsLst>
                      <a:gs pos="2917">
                        <a:schemeClr val="tx1"/>
                      </a:gs>
                      <a:gs pos="30000">
                        <a:schemeClr val="tx1"/>
                      </a:gs>
                    </a:gsLst>
                    <a:lin ang="5400000" scaled="0"/>
                  </a:gradFill>
                  <a:effectLst/>
                  <a:uLnTx/>
                  <a:uFillTx/>
                </a:rPr>
                <a:t>Azure Functions</a:t>
              </a:r>
            </a:p>
          </p:txBody>
        </p:sp>
      </p:grpSp>
      <p:sp>
        <p:nvSpPr>
          <p:cNvPr id="11" name="Text Placeholder 4"/>
          <p:cNvSpPr txBox="1">
            <a:spLocks/>
          </p:cNvSpPr>
          <p:nvPr/>
        </p:nvSpPr>
        <p:spPr>
          <a:xfrm>
            <a:off x="726250" y="1110233"/>
            <a:ext cx="7352389" cy="225233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Respond to any event</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Develop your way</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Integrated DevOps</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Pay for what you use</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r>
              <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rPr>
              <a:t>Fully open source</a:t>
            </a: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a:p>
            <a:pPr marL="0" marR="0" lvl="0" indent="0" algn="l" defTabSz="914093"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199" b="0" i="0" u="none" strike="noStrike" kern="1200" cap="none" spc="0" normalizeH="0" baseline="0" noProof="0" dirty="0">
              <a:ln>
                <a:noFill/>
              </a:ln>
              <a:gradFill>
                <a:gsLst>
                  <a:gs pos="125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1177254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7037E-7 L 0.19661 -0.00093 " pathEditMode="relative" rAng="0" ptsTypes="AA">
                                      <p:cBhvr>
                                        <p:cTn id="6" dur="2000" fill="hold"/>
                                        <p:tgtEl>
                                          <p:spTgt spid="2"/>
                                        </p:tgtEl>
                                        <p:attrNameLst>
                                          <p:attrName>ppt_x</p:attrName>
                                          <p:attrName>ppt_y</p:attrName>
                                        </p:attrNameLst>
                                      </p:cBhvr>
                                      <p:rCtr x="9831" y="-46"/>
                                    </p:animMotion>
                                  </p:childTnLst>
                                </p:cTn>
                              </p:par>
                              <p:par>
                                <p:cTn id="7" presetID="10" presetClass="entr" presetSubtype="0" fill="hold" nodeType="withEffect">
                                  <p:stCondLst>
                                    <p:cond delay="800"/>
                                  </p:stCondLst>
                                  <p:childTnLst>
                                    <p:set>
                                      <p:cBhvr>
                                        <p:cTn id="8" dur="1" fill="hold">
                                          <p:stCondLst>
                                            <p:cond delay="0"/>
                                          </p:stCondLst>
                                        </p:cTn>
                                        <p:tgtEl>
                                          <p:spTgt spid="11">
                                            <p:txEl>
                                              <p:pRg st="0" end="0"/>
                                            </p:txEl>
                                          </p:spTgt>
                                        </p:tgtEl>
                                        <p:attrNameLst>
                                          <p:attrName>style.visibility</p:attrName>
                                        </p:attrNameLst>
                                      </p:cBhvr>
                                      <p:to>
                                        <p:strVal val="visible"/>
                                      </p:to>
                                    </p:set>
                                    <p:animEffect transition="in" filter="fade">
                                      <p:cBhvr>
                                        <p:cTn id="9" dur="500"/>
                                        <p:tgtEl>
                                          <p:spTgt spid="11">
                                            <p:txEl>
                                              <p:pRg st="0" end="0"/>
                                            </p:txEl>
                                          </p:spTgt>
                                        </p:tgtEl>
                                      </p:cBhvr>
                                    </p:animEffect>
                                  </p:childTnLst>
                                </p:cTn>
                              </p:par>
                              <p:par>
                                <p:cTn id="10" presetID="10" presetClass="entr" presetSubtype="0" fill="hold" nodeType="withEffect">
                                  <p:stCondLst>
                                    <p:cond delay="80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fade">
                                      <p:cBhvr>
                                        <p:cTn id="12" dur="500"/>
                                        <p:tgtEl>
                                          <p:spTgt spid="11">
                                            <p:txEl>
                                              <p:pRg st="2" end="2"/>
                                            </p:txEl>
                                          </p:spTgt>
                                        </p:tgtEl>
                                      </p:cBhvr>
                                    </p:animEffect>
                                  </p:childTnLst>
                                </p:cTn>
                              </p:par>
                              <p:par>
                                <p:cTn id="13" presetID="10" presetClass="entr" presetSubtype="0" fill="hold" nodeType="withEffect">
                                  <p:stCondLst>
                                    <p:cond delay="800"/>
                                  </p:stCondLst>
                                  <p:childTnLst>
                                    <p:set>
                                      <p:cBhvr>
                                        <p:cTn id="14" dur="1" fill="hold">
                                          <p:stCondLst>
                                            <p:cond delay="0"/>
                                          </p:stCondLst>
                                        </p:cTn>
                                        <p:tgtEl>
                                          <p:spTgt spid="11">
                                            <p:txEl>
                                              <p:pRg st="4" end="4"/>
                                            </p:txEl>
                                          </p:spTgt>
                                        </p:tgtEl>
                                        <p:attrNameLst>
                                          <p:attrName>style.visibility</p:attrName>
                                        </p:attrNameLst>
                                      </p:cBhvr>
                                      <p:to>
                                        <p:strVal val="visible"/>
                                      </p:to>
                                    </p:set>
                                    <p:animEffect transition="in" filter="fade">
                                      <p:cBhvr>
                                        <p:cTn id="15" dur="500"/>
                                        <p:tgtEl>
                                          <p:spTgt spid="11">
                                            <p:txEl>
                                              <p:pRg st="4" end="4"/>
                                            </p:txEl>
                                          </p:spTgt>
                                        </p:tgtEl>
                                      </p:cBhvr>
                                    </p:animEffect>
                                  </p:childTnLst>
                                </p:cTn>
                              </p:par>
                              <p:par>
                                <p:cTn id="16" presetID="10" presetClass="entr" presetSubtype="0" fill="hold" nodeType="withEffect">
                                  <p:stCondLst>
                                    <p:cond delay="800"/>
                                  </p:stCondLst>
                                  <p:childTnLst>
                                    <p:set>
                                      <p:cBhvr>
                                        <p:cTn id="17" dur="1" fill="hold">
                                          <p:stCondLst>
                                            <p:cond delay="0"/>
                                          </p:stCondLst>
                                        </p:cTn>
                                        <p:tgtEl>
                                          <p:spTgt spid="11">
                                            <p:txEl>
                                              <p:pRg st="6" end="6"/>
                                            </p:txEl>
                                          </p:spTgt>
                                        </p:tgtEl>
                                        <p:attrNameLst>
                                          <p:attrName>style.visibility</p:attrName>
                                        </p:attrNameLst>
                                      </p:cBhvr>
                                      <p:to>
                                        <p:strVal val="visible"/>
                                      </p:to>
                                    </p:set>
                                    <p:animEffect transition="in" filter="fade">
                                      <p:cBhvr>
                                        <p:cTn id="18" dur="500"/>
                                        <p:tgtEl>
                                          <p:spTgt spid="11">
                                            <p:txEl>
                                              <p:pRg st="6" end="6"/>
                                            </p:txEl>
                                          </p:spTgt>
                                        </p:tgtEl>
                                      </p:cBhvr>
                                    </p:animEffect>
                                  </p:childTnLst>
                                </p:cTn>
                              </p:par>
                              <p:par>
                                <p:cTn id="19" presetID="10" presetClass="entr" presetSubtype="0" fill="hold" nodeType="withEffect">
                                  <p:stCondLst>
                                    <p:cond delay="800"/>
                                  </p:stCondLst>
                                  <p:childTnLst>
                                    <p:set>
                                      <p:cBhvr>
                                        <p:cTn id="20" dur="1" fill="hold">
                                          <p:stCondLst>
                                            <p:cond delay="0"/>
                                          </p:stCondLst>
                                        </p:cTn>
                                        <p:tgtEl>
                                          <p:spTgt spid="11">
                                            <p:txEl>
                                              <p:pRg st="8" end="8"/>
                                            </p:txEl>
                                          </p:spTgt>
                                        </p:tgtEl>
                                        <p:attrNameLst>
                                          <p:attrName>style.visibility</p:attrName>
                                        </p:attrNameLst>
                                      </p:cBhvr>
                                      <p:to>
                                        <p:strVal val="visible"/>
                                      </p:to>
                                    </p:set>
                                    <p:animEffect transition="in" filter="fade">
                                      <p:cBhvr>
                                        <p:cTn id="21"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27080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6208133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25740612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0" y="2170402"/>
            <a:ext cx="7343597"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br>
              <a:rPr lang="en-US" sz="4312" spc="-100" dirty="0"/>
            </a:br>
            <a:r>
              <a:rPr lang="en-US" sz="5293" spc="-100" dirty="0"/>
              <a:t>Cortana Intelligence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315294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0515" y="2321460"/>
            <a:ext cx="463543" cy="2132871"/>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08121" y="5151137"/>
            <a:ext cx="520063" cy="638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67998" y="5005219"/>
            <a:ext cx="2095179" cy="985811"/>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grpSp>
      <p:grpSp>
        <p:nvGrpSpPr>
          <p:cNvPr id="15" name="Group 14"/>
          <p:cNvGrpSpPr/>
          <p:nvPr/>
        </p:nvGrpSpPr>
        <p:grpSpPr>
          <a:xfrm>
            <a:off x="8367997" y="3913775"/>
            <a:ext cx="2095180" cy="985811"/>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247"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58096" y="2832577"/>
            <a:ext cx="2105082" cy="985811"/>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67998" y="1753459"/>
            <a:ext cx="2095181" cy="985811"/>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sp>
          <p:nvSpPr>
            <p:cNvPr id="86" name="Rectangle 85"/>
            <p:cNvSpPr/>
            <p:nvPr/>
          </p:nvSpPr>
          <p:spPr>
            <a:xfrm>
              <a:off x="9204619" y="2421304"/>
              <a:ext cx="737054"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2903" y="1756123"/>
            <a:ext cx="2322949" cy="4234072"/>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16996" cy="463456"/>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8884160" y="33835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5" name="Title 1"/>
          <p:cNvSpPr>
            <a:spLocks noGrp="1"/>
          </p:cNvSpPr>
          <p:nvPr>
            <p:ph type="title"/>
          </p:nvPr>
        </p:nvSpPr>
        <p:spPr>
          <a:prstGeom prst="rect">
            <a:avLst/>
          </a:prstGeom>
        </p:spPr>
        <p:txBody>
          <a:bodyPr/>
          <a:lstStyle/>
          <a:p>
            <a:r>
              <a:rPr lang="en-US" dirty="0"/>
              <a:t>Cortana Intelligence Suite</a:t>
            </a:r>
            <a:br>
              <a:rPr lang="en-US" dirty="0"/>
            </a:br>
            <a:r>
              <a:rPr lang="en-US" sz="3527" dirty="0"/>
              <a:t>Transform data into intelligent action</a:t>
            </a:r>
          </a:p>
        </p:txBody>
      </p:sp>
      <p:sp>
        <p:nvSpPr>
          <p:cNvPr id="20" name="Rectangle 19"/>
          <p:cNvSpPr/>
          <p:nvPr/>
        </p:nvSpPr>
        <p:spPr>
          <a:xfrm>
            <a:off x="380419" y="6078015"/>
            <a:ext cx="668324" cy="333489"/>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730" y="2091612"/>
            <a:ext cx="1520258" cy="3738195"/>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3" name="TextBox 2"/>
            <p:cNvSpPr txBox="1"/>
            <p:nvPr/>
          </p:nvSpPr>
          <p:spPr>
            <a:xfrm>
              <a:off x="290952" y="2519818"/>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0" name="TextBox 109"/>
            <p:cNvSpPr txBox="1"/>
            <p:nvPr/>
          </p:nvSpPr>
          <p:spPr>
            <a:xfrm>
              <a:off x="276231" y="5332876"/>
              <a:ext cx="1551146"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21" name="Rectangle 20"/>
          <p:cNvSpPr/>
          <p:nvPr/>
        </p:nvSpPr>
        <p:spPr>
          <a:xfrm>
            <a:off x="5122065" y="6078015"/>
            <a:ext cx="1407512"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314" y="6116674"/>
            <a:ext cx="3415586"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2602" y="6078015"/>
            <a:ext cx="876684"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2929" y="3016299"/>
            <a:ext cx="1215191" cy="1033419"/>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4058" y="4667289"/>
            <a:ext cx="1055600" cy="128259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24" name="TextBox 123"/>
            <p:cNvSpPr txBox="1"/>
            <p:nvPr/>
          </p:nvSpPr>
          <p:spPr>
            <a:xfrm>
              <a:off x="11084791" y="5455396"/>
              <a:ext cx="1077047"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49609" y="6116674"/>
            <a:ext cx="3749877"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5409" y="1756123"/>
            <a:ext cx="2327460" cy="4234072"/>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76" kern="0" dirty="0">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63542" cy="453970"/>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14180"/>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313" y="1756123"/>
            <a:ext cx="2325061" cy="4234072"/>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defTabSz="877825">
                <a:defRPr/>
              </a:pPr>
              <a:endParaRPr lang="en-US" sz="1632"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999313"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33626"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kern="0" dirty="0">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753681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179207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049014" y="1551681"/>
            <a:ext cx="6945325" cy="1565551"/>
          </a:xfrm>
          <a:prstGeom prst="rect">
            <a:avLst/>
          </a:prstGeom>
          <a:noFill/>
        </p:spPr>
        <p:txBody>
          <a:bodyPr wrap="square" tIns="89619" bIns="89619"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180"/>
            <a:br>
              <a:rPr lang="en-US" sz="4704" spc="-98" dirty="0">
                <a:solidFill>
                  <a:schemeClr val="accent2"/>
                </a:solidFill>
              </a:rPr>
            </a:br>
            <a:r>
              <a:rPr lang="en-US" sz="5293" spc="-98" dirty="0"/>
              <a:t>SQL Data Warehouse</a:t>
            </a:r>
            <a:endParaRPr lang="en-US" sz="3920" spc="-98" dirty="0"/>
          </a:p>
        </p:txBody>
      </p:sp>
      <p:sp>
        <p:nvSpPr>
          <p:cNvPr id="7" name="Text Placeholder 4"/>
          <p:cNvSpPr txBox="1">
            <a:spLocks/>
          </p:cNvSpPr>
          <p:nvPr/>
        </p:nvSpPr>
        <p:spPr>
          <a:xfrm>
            <a:off x="4994558" y="3575308"/>
            <a:ext cx="6946423" cy="2039139"/>
          </a:xfrm>
          <a:prstGeom prst="rect">
            <a:avLst/>
          </a:prstGeom>
          <a:noFill/>
        </p:spPr>
        <p:txBody>
          <a:bodyPr wrap="square" lIns="179238" tIns="143391" rIns="179238" bIns="143391">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lnSpc>
                <a:spcPct val="100000"/>
              </a:lnSpc>
              <a:spcAft>
                <a:spcPts val="1176"/>
              </a:spcAft>
            </a:pPr>
            <a:r>
              <a:rPr lang="en-US" sz="3136" dirty="0">
                <a:solidFill>
                  <a:schemeClr val="tx1"/>
                </a:solidFill>
                <a:latin typeface="+mj-lt"/>
                <a:sym typeface="Wingdings" panose="05000000000000000000" pitchFamily="2" charset="2"/>
              </a:rPr>
              <a:t>Aggregate + store petabytes of data</a:t>
            </a:r>
          </a:p>
          <a:p>
            <a:pPr defTabSz="914180">
              <a:lnSpc>
                <a:spcPct val="100000"/>
              </a:lnSpc>
              <a:spcAft>
                <a:spcPts val="1176"/>
              </a:spcAft>
            </a:pPr>
            <a:r>
              <a:rPr lang="en-US" sz="3136" dirty="0">
                <a:solidFill>
                  <a:schemeClr val="tx1"/>
                </a:solidFill>
                <a:latin typeface="+mj-lt"/>
                <a:sym typeface="Wingdings" panose="05000000000000000000" pitchFamily="2" charset="2"/>
              </a:rPr>
              <a:t>Interactively query and visualize data</a:t>
            </a:r>
          </a:p>
          <a:p>
            <a:pPr defTabSz="914180">
              <a:lnSpc>
                <a:spcPct val="100000"/>
              </a:lnSpc>
              <a:spcAft>
                <a:spcPts val="1176"/>
              </a:spcAft>
            </a:pPr>
            <a:r>
              <a:rPr lang="en-US" sz="3136" dirty="0">
                <a:solidFill>
                  <a:schemeClr val="tx1"/>
                </a:solidFill>
                <a:latin typeface="+mj-lt"/>
                <a:sym typeface="Wingdings" panose="05000000000000000000" pitchFamily="2" charset="2"/>
              </a:rPr>
              <a:t>Operationalize machine learning</a:t>
            </a:r>
            <a:endParaRPr lang="en-US" sz="3136" dirty="0">
              <a:latin typeface="+mj-lt"/>
            </a:endParaRPr>
          </a:p>
        </p:txBody>
      </p:sp>
      <p:cxnSp>
        <p:nvCxnSpPr>
          <p:cNvPr id="8" name="Straight Connector 7"/>
          <p:cNvCxnSpPr/>
          <p:nvPr/>
        </p:nvCxnSpPr>
        <p:spPr>
          <a:xfrm>
            <a:off x="5168817" y="3309955"/>
            <a:ext cx="6202636"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22297" y="1387582"/>
            <a:ext cx="4083539" cy="4046292"/>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kern="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80395" y="1980322"/>
            <a:ext cx="3453681" cy="2860813"/>
          </a:xfrm>
          <a:prstGeom prst="rect">
            <a:avLst/>
          </a:prstGeom>
        </p:spPr>
      </p:pic>
      <p:sp>
        <p:nvSpPr>
          <p:cNvPr id="26" name="TextBox 25"/>
          <p:cNvSpPr txBox="1"/>
          <p:nvPr/>
        </p:nvSpPr>
        <p:spPr>
          <a:xfrm>
            <a:off x="2352514" y="3410729"/>
            <a:ext cx="1523698" cy="832547"/>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1960" kern="0" spc="-98" dirty="0">
                <a:solidFill>
                  <a:srgbClr val="515151"/>
                </a:solidFill>
                <a:latin typeface="Segoe UI Semibold" panose="020B0702040204020203" pitchFamily="34" charset="0"/>
                <a:cs typeface="Segoe UI Semibold" panose="020B0702040204020203" pitchFamily="34" charset="0"/>
              </a:rPr>
              <a:t>SQL Data</a:t>
            </a:r>
            <a:br>
              <a:rPr lang="en-US" sz="1960" kern="0" spc="-98" dirty="0">
                <a:solidFill>
                  <a:srgbClr val="515151"/>
                </a:solidFill>
                <a:latin typeface="Segoe UI Semibold" panose="020B0702040204020203" pitchFamily="34" charset="0"/>
                <a:cs typeface="Segoe UI Semibold" panose="020B0702040204020203" pitchFamily="34" charset="0"/>
              </a:rPr>
            </a:br>
            <a:r>
              <a:rPr lang="en-US" sz="1960" kern="0" spc="-98"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115815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02027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910766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6691059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29720852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1380"/>
            <a:ext cx="2749093" cy="6855242"/>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p:cNvSpPr>
            <a:spLocks noGrp="1"/>
          </p:cNvSpPr>
          <p:nvPr>
            <p:ph type="title"/>
          </p:nvPr>
        </p:nvSpPr>
        <p:spPr>
          <a:xfrm>
            <a:off x="89996" y="2843558"/>
            <a:ext cx="2618168" cy="1170884"/>
          </a:xfrm>
        </p:spPr>
        <p:txBody>
          <a:bodyPr anchor="ctr"/>
          <a:lstStyle/>
          <a:p>
            <a:r>
              <a:rPr lang="en-US" sz="3920" dirty="0">
                <a:gradFill>
                  <a:gsLst>
                    <a:gs pos="2917">
                      <a:schemeClr val="tx1"/>
                    </a:gs>
                    <a:gs pos="30000">
                      <a:schemeClr val="tx1"/>
                    </a:gs>
                  </a:gsLst>
                  <a:lin ang="5400000" scaled="0"/>
                </a:gradFill>
                <a:cs typeface="Segoe UI Semilight" panose="020B0402040204020203" pitchFamily="34" charset="0"/>
              </a:rPr>
              <a:t>Internet</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of</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60209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560209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6878377"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6878377"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ectangle 75"/>
          <p:cNvSpPr/>
          <p:nvPr/>
        </p:nvSpPr>
        <p:spPr bwMode="auto">
          <a:xfrm>
            <a:off x="8158409"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8158409"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ectangle 79"/>
          <p:cNvSpPr/>
          <p:nvPr/>
        </p:nvSpPr>
        <p:spPr bwMode="auto">
          <a:xfrm>
            <a:off x="9434690"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Rectangle 83"/>
          <p:cNvSpPr/>
          <p:nvPr/>
        </p:nvSpPr>
        <p:spPr bwMode="auto">
          <a:xfrm>
            <a:off x="1070721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Rectangle 84"/>
          <p:cNvSpPr/>
          <p:nvPr/>
        </p:nvSpPr>
        <p:spPr bwMode="auto">
          <a:xfrm>
            <a:off x="1070721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p:cNvSpPr/>
          <p:nvPr/>
        </p:nvSpPr>
        <p:spPr bwMode="auto">
          <a:xfrm>
            <a:off x="6878377"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p:cNvSpPr/>
          <p:nvPr/>
        </p:nvSpPr>
        <p:spPr bwMode="auto">
          <a:xfrm>
            <a:off x="9434690"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p:cNvSpPr/>
          <p:nvPr/>
        </p:nvSpPr>
        <p:spPr bwMode="auto">
          <a:xfrm>
            <a:off x="4333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p:cNvSpPr/>
          <p:nvPr/>
        </p:nvSpPr>
        <p:spPr bwMode="auto">
          <a:xfrm>
            <a:off x="4333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bwMode="auto">
          <a:xfrm>
            <a:off x="9434690"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Rectangle 94"/>
          <p:cNvSpPr/>
          <p:nvPr/>
        </p:nvSpPr>
        <p:spPr bwMode="auto">
          <a:xfrm>
            <a:off x="4333324"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Rectangle 90"/>
          <p:cNvSpPr/>
          <p:nvPr/>
        </p:nvSpPr>
        <p:spPr bwMode="auto">
          <a:xfrm>
            <a:off x="688588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8158409"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p:cNvSpPr/>
          <p:nvPr/>
        </p:nvSpPr>
        <p:spPr bwMode="auto">
          <a:xfrm>
            <a:off x="9434690" y="4722743"/>
            <a:ext cx="1204088" cy="1204089"/>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Rectangle 129"/>
          <p:cNvSpPr/>
          <p:nvPr/>
        </p:nvSpPr>
        <p:spPr bwMode="auto">
          <a:xfrm>
            <a:off x="433332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Rectangle 145"/>
          <p:cNvSpPr/>
          <p:nvPr/>
        </p:nvSpPr>
        <p:spPr bwMode="auto">
          <a:xfrm>
            <a:off x="560960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Rectangle 97"/>
          <p:cNvSpPr/>
          <p:nvPr/>
        </p:nvSpPr>
        <p:spPr bwMode="auto">
          <a:xfrm>
            <a:off x="305632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Rectangle 147"/>
          <p:cNvSpPr/>
          <p:nvPr/>
        </p:nvSpPr>
        <p:spPr bwMode="auto">
          <a:xfrm>
            <a:off x="3056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p:cNvSpPr/>
          <p:nvPr/>
        </p:nvSpPr>
        <p:spPr bwMode="auto">
          <a:xfrm>
            <a:off x="3056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209395" y="5186636"/>
            <a:ext cx="1102118" cy="286593"/>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451809" y="2632346"/>
            <a:ext cx="1000066" cy="317030"/>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6279" y="1387229"/>
            <a:ext cx="908349" cy="291969"/>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9314" y="1364605"/>
            <a:ext cx="1014839" cy="337215"/>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3714" y="5247709"/>
            <a:ext cx="1055868" cy="154157"/>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766" y="5274141"/>
            <a:ext cx="950322" cy="168127"/>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4295" y="2457832"/>
            <a:ext cx="708445" cy="666058"/>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3220" y="1289571"/>
            <a:ext cx="1052085" cy="4872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7810" y="2458823"/>
            <a:ext cx="1065287" cy="664073"/>
          </a:xfrm>
          <a:prstGeom prst="rect">
            <a:avLst/>
          </a:prstGeom>
        </p:spPr>
      </p:pic>
      <p:grpSp>
        <p:nvGrpSpPr>
          <p:cNvPr id="4" name="Group 3"/>
          <p:cNvGrpSpPr/>
          <p:nvPr/>
        </p:nvGrpSpPr>
        <p:grpSpPr>
          <a:xfrm>
            <a:off x="10707218" y="4722743"/>
            <a:ext cx="1204088" cy="1204089"/>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446481" y="3902309"/>
            <a:ext cx="1004373" cy="311032"/>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4423" y="1402859"/>
            <a:ext cx="1147889" cy="260707"/>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82830" y="1397822"/>
            <a:ext cx="895620" cy="270783"/>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96206" y="1430771"/>
            <a:ext cx="1078323" cy="204883"/>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79598" y="1231795"/>
            <a:ext cx="801647" cy="602837"/>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41771" y="2719986"/>
            <a:ext cx="1077298" cy="14174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66141" y="5226987"/>
            <a:ext cx="1141186" cy="253597"/>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89444" y="2469382"/>
            <a:ext cx="494582" cy="642955"/>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656316" y="2573298"/>
            <a:ext cx="1095654" cy="435123"/>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741521" y="2566345"/>
            <a:ext cx="1135484" cy="449032"/>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385520" y="5250395"/>
            <a:ext cx="1099695" cy="148783"/>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97080" y="5063499"/>
            <a:ext cx="522577" cy="522576"/>
          </a:xfrm>
          <a:prstGeom prst="rect">
            <a:avLst/>
          </a:prstGeom>
        </p:spPr>
      </p:pic>
      <p:grpSp>
        <p:nvGrpSpPr>
          <p:cNvPr id="2" name="Group 1"/>
          <p:cNvGrpSpPr/>
          <p:nvPr/>
        </p:nvGrpSpPr>
        <p:grpSpPr>
          <a:xfrm>
            <a:off x="10707218" y="3455780"/>
            <a:ext cx="1204088" cy="1204089"/>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21669" y="3682634"/>
            <a:ext cx="517503" cy="750380"/>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457588" y="3970952"/>
            <a:ext cx="1158292" cy="173744"/>
          </a:xfrm>
          <a:prstGeom prst="rect">
            <a:avLst/>
          </a:prstGeom>
        </p:spPr>
      </p:pic>
      <p:grpSp>
        <p:nvGrpSpPr>
          <p:cNvPr id="5" name="Group 4"/>
          <p:cNvGrpSpPr/>
          <p:nvPr/>
        </p:nvGrpSpPr>
        <p:grpSpPr>
          <a:xfrm>
            <a:off x="3056323" y="3455780"/>
            <a:ext cx="1204088" cy="1204089"/>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158409" y="3455780"/>
            <a:ext cx="1204089" cy="1204089"/>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602098"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715667" y="3869109"/>
            <a:ext cx="1023914" cy="417149"/>
          </a:xfrm>
          <a:prstGeom prst="rect">
            <a:avLst/>
          </a:prstGeom>
        </p:spPr>
      </p:pic>
      <p:sp>
        <p:nvSpPr>
          <p:cNvPr id="26" name="Rectangle 25"/>
          <p:cNvSpPr/>
          <p:nvPr/>
        </p:nvSpPr>
        <p:spPr bwMode="auto">
          <a:xfrm>
            <a:off x="2839088" y="1379"/>
            <a:ext cx="9349738" cy="6867257"/>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9" name="Group 218"/>
          <p:cNvGrpSpPr/>
          <p:nvPr/>
        </p:nvGrpSpPr>
        <p:grpSpPr>
          <a:xfrm>
            <a:off x="3043335" y="2011590"/>
            <a:ext cx="2858850" cy="2858850"/>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056042" y="2011590"/>
            <a:ext cx="2858850" cy="2858850"/>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052094" y="2011590"/>
            <a:ext cx="2858850" cy="2858850"/>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a:lnSpc>
                  <a:spcPct val="90000"/>
                </a:lnSpc>
                <a:defRPr/>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125708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092608" y="2678381"/>
            <a:ext cx="7916603" cy="152509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704" spc="-100" dirty="0">
                <a:solidFill>
                  <a:schemeClr val="tx1"/>
                </a:solidFill>
                <a:latin typeface="Segoe UI Semilight" panose="020B0402040204020203" pitchFamily="34" charset="0"/>
                <a:cs typeface="Segoe UI Semilight" panose="020B0402040204020203" pitchFamily="34" charset="0"/>
              </a:rPr>
              <a:t>ThyssenKrupp</a:t>
            </a:r>
          </a:p>
        </p:txBody>
      </p:sp>
      <p:sp>
        <p:nvSpPr>
          <p:cNvPr id="8" name="Freeform 101">
            <a:hlinkClick r:id="rId4" action="ppaction://hlinkfile"/>
          </p:cNvPr>
          <p:cNvSpPr>
            <a:spLocks noChangeAspect="1"/>
          </p:cNvSpPr>
          <p:nvPr/>
        </p:nvSpPr>
        <p:spPr bwMode="black">
          <a:xfrm flipH="1">
            <a:off x="2173077" y="2959531"/>
            <a:ext cx="628579" cy="941313"/>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8560" tIns="34280" rIns="68560" bIns="34280"/>
          <a:lstStyle/>
          <a:p>
            <a:pPr defTabSz="914180">
              <a:defRPr/>
            </a:pPr>
            <a:endParaRPr lang="en-US" sz="1323" dirty="0">
              <a:solidFill>
                <a:srgbClr val="000000"/>
              </a:solidFill>
              <a:latin typeface="Segoe UI"/>
              <a:ea typeface="MS PGothic" panose="020B0600070205080204" pitchFamily="34" charset="-128"/>
            </a:endParaRPr>
          </a:p>
        </p:txBody>
      </p:sp>
      <p:sp>
        <p:nvSpPr>
          <p:cNvPr id="10" name="Oval 9">
            <a:hlinkClick r:id="rId4" action="ppaction://hlinkfile"/>
          </p:cNvPr>
          <p:cNvSpPr/>
          <p:nvPr/>
        </p:nvSpPr>
        <p:spPr bwMode="auto">
          <a:xfrm>
            <a:off x="1065197" y="2131022"/>
            <a:ext cx="2598333" cy="2598333"/>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ThyssenKrupp I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6" cy="6856215"/>
          </a:xfrm>
          <a:prstGeom prst="rect">
            <a:avLst/>
          </a:prstGeom>
        </p:spPr>
      </p:pic>
    </p:spTree>
    <p:extLst>
      <p:ext uri="{BB962C8B-B14F-4D97-AF65-F5344CB8AC3E}">
        <p14:creationId xmlns:p14="http://schemas.microsoft.com/office/powerpoint/2010/main" val="171933853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Data Platform</a:t>
            </a:r>
          </a:p>
        </p:txBody>
      </p:sp>
    </p:spTree>
    <p:extLst>
      <p:ext uri="{BB962C8B-B14F-4D97-AF65-F5344CB8AC3E}">
        <p14:creationId xmlns:p14="http://schemas.microsoft.com/office/powerpoint/2010/main" val="46225479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SQL Database</a:t>
            </a:r>
          </a:p>
        </p:txBody>
      </p:sp>
      <p:pic>
        <p:nvPicPr>
          <p:cNvPr id="3" name="Picture 2"/>
          <p:cNvPicPr>
            <a:picLocks noChangeAspect="1"/>
          </p:cNvPicPr>
          <p:nvPr/>
        </p:nvPicPr>
        <p:blipFill>
          <a:blip r:embed="rId3">
            <a:biLevel thresh="25000"/>
          </a:blip>
          <a:stretch>
            <a:fillRect/>
          </a:stretch>
        </p:blipFill>
        <p:spPr>
          <a:xfrm>
            <a:off x="10185734" y="4627538"/>
            <a:ext cx="1302963" cy="1371243"/>
          </a:xfrm>
          <a:prstGeom prst="rect">
            <a:avLst/>
          </a:prstGeom>
        </p:spPr>
      </p:pic>
    </p:spTree>
    <p:extLst>
      <p:ext uri="{BB962C8B-B14F-4D97-AF65-F5344CB8AC3E}">
        <p14:creationId xmlns:p14="http://schemas.microsoft.com/office/powerpoint/2010/main" val="20593307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0211" y="2209310"/>
            <a:ext cx="1549436" cy="1908027"/>
          </a:xfrm>
          <a:prstGeom prst="rect">
            <a:avLst/>
          </a:prstGeom>
          <a:solidFill>
            <a:srgbClr val="0F4329"/>
          </a:solidFill>
          <a:ln w="9525" cap="flat" cmpd="sng" algn="ctr">
            <a:noFill/>
            <a:prstDash val="solid"/>
            <a:headEnd type="none" w="med" len="med"/>
            <a:tailEnd type="none" w="med" len="med"/>
          </a:ln>
          <a:effectLst/>
        </p:spPr>
        <p:txBody>
          <a:bodyPr vert="horz" wrap="square" lIns="243694" tIns="243694" rIns="121845" bIns="60920" numCol="1" rtlCol="0" anchor="t" anchorCtr="0" compatLnSpc="1">
            <a:prstTxWarp prst="textNoShape">
              <a:avLst/>
            </a:prstTxWarp>
          </a:bodyPr>
          <a:lstStyle/>
          <a:p>
            <a:pPr defTabSz="913935">
              <a:lnSpc>
                <a:spcPct val="90000"/>
              </a:lnSpc>
              <a:buSzPct val="90000"/>
            </a:pPr>
            <a:endParaRPr lang="en-US" sz="2899" kern="0">
              <a:gradFill>
                <a:gsLst>
                  <a:gs pos="85000">
                    <a:srgbClr val="FFFFFF"/>
                  </a:gs>
                  <a:gs pos="0">
                    <a:srgbClr val="FFFFFF"/>
                  </a:gs>
                </a:gsLst>
                <a:lin ang="5400000" scaled="0"/>
              </a:gradFill>
            </a:endParaRPr>
          </a:p>
        </p:txBody>
      </p:sp>
      <p:sp>
        <p:nvSpPr>
          <p:cNvPr id="60" name="Rectangle 59"/>
          <p:cNvSpPr/>
          <p:nvPr/>
        </p:nvSpPr>
        <p:spPr bwMode="auto">
          <a:xfrm>
            <a:off x="8070211" y="4168208"/>
            <a:ext cx="1549436" cy="518781"/>
          </a:xfrm>
          <a:prstGeom prst="rect">
            <a:avLst/>
          </a:prstGeom>
          <a:solidFill>
            <a:srgbClr val="0F4329"/>
          </a:solidFill>
          <a:ln w="9525" cap="flat" cmpd="sng" algn="ctr">
            <a:noFill/>
            <a:prstDash val="solid"/>
            <a:headEnd type="none" w="med" len="med"/>
            <a:tailEnd type="none" w="med" len="med"/>
          </a:ln>
          <a:effectLst/>
        </p:spPr>
        <p:txBody>
          <a:bodyPr vert="horz" wrap="square" lIns="243694" tIns="0" rIns="121845" bIns="0" numCol="1" rtlCol="0" anchor="ctr" anchorCtr="1" compatLnSpc="1">
            <a:prstTxWarp prst="textNoShape">
              <a:avLst/>
            </a:prstTxWarp>
          </a:bodyPr>
          <a:lstStyle/>
          <a:p>
            <a:pPr defTabSz="913935">
              <a:lnSpc>
                <a:spcPct val="90000"/>
              </a:lnSpc>
              <a:buSzPct val="90000"/>
              <a:defRPr/>
            </a:pPr>
            <a:endParaRPr lang="en-US" sz="1799" kern="0" dirty="0">
              <a:gradFill>
                <a:gsLst>
                  <a:gs pos="85000">
                    <a:srgbClr val="FFFFFF"/>
                  </a:gs>
                  <a:gs pos="0">
                    <a:srgbClr val="FFFFFF"/>
                  </a:gs>
                </a:gsLst>
                <a:lin ang="5400000" scaled="0"/>
              </a:gradFill>
            </a:endParaRPr>
          </a:p>
        </p:txBody>
      </p:sp>
      <p:sp>
        <p:nvSpPr>
          <p:cNvPr id="80" name="Rectangle 79"/>
          <p:cNvSpPr/>
          <p:nvPr/>
        </p:nvSpPr>
        <p:spPr bwMode="auto">
          <a:xfrm>
            <a:off x="6476488" y="4168208"/>
            <a:ext cx="1549436" cy="518781"/>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694" tIns="0" rIns="121845" bIns="0" numCol="1" rtlCol="0" anchor="ctr" anchorCtr="1" compatLnSpc="1">
            <a:prstTxWarp prst="textNoShape">
              <a:avLst/>
            </a:prstTxWarp>
          </a:bodyPr>
          <a:lstStyle/>
          <a:p>
            <a:pPr defTabSz="913935">
              <a:lnSpc>
                <a:spcPct val="90000"/>
              </a:lnSpc>
              <a:buSzPct val="90000"/>
              <a:defRPr/>
            </a:pPr>
            <a:endParaRPr lang="en-US" sz="1799" kern="0" dirty="0">
              <a:gradFill>
                <a:gsLst>
                  <a:gs pos="85000">
                    <a:srgbClr val="FFFFFF"/>
                  </a:gs>
                  <a:gs pos="0">
                    <a:srgbClr val="FFFFFF"/>
                  </a:gs>
                </a:gsLst>
                <a:lin ang="5400000" scaled="0"/>
              </a:gradFill>
            </a:endParaRPr>
          </a:p>
        </p:txBody>
      </p:sp>
      <p:sp>
        <p:nvSpPr>
          <p:cNvPr id="28" name="Rectangle 27"/>
          <p:cNvSpPr/>
          <p:nvPr/>
        </p:nvSpPr>
        <p:spPr bwMode="auto">
          <a:xfrm>
            <a:off x="6476488" y="4168208"/>
            <a:ext cx="1549436" cy="518781"/>
          </a:xfrm>
          <a:prstGeom prst="rect">
            <a:avLst/>
          </a:prstGeom>
          <a:solidFill>
            <a:srgbClr val="0F4329"/>
          </a:solidFill>
          <a:ln w="9525" cap="flat" cmpd="sng" algn="ctr">
            <a:noFill/>
            <a:prstDash val="solid"/>
            <a:headEnd type="none" w="med" len="med"/>
            <a:tailEnd type="none" w="med" len="med"/>
          </a:ln>
          <a:effectLst/>
        </p:spPr>
        <p:txBody>
          <a:bodyPr vert="horz" wrap="square" lIns="243694" tIns="0" rIns="121845" bIns="0" numCol="1" rtlCol="0" anchor="ctr" anchorCtr="1" compatLnSpc="1">
            <a:prstTxWarp prst="textNoShape">
              <a:avLst/>
            </a:prstTxWarp>
          </a:bodyPr>
          <a:lstStyle/>
          <a:p>
            <a:pPr defTabSz="913935">
              <a:lnSpc>
                <a:spcPct val="90000"/>
              </a:lnSpc>
              <a:buSzPct val="90000"/>
            </a:pPr>
            <a:r>
              <a:rPr lang="en-US" sz="1799" kern="0" dirty="0" err="1">
                <a:gradFill>
                  <a:gsLst>
                    <a:gs pos="85000">
                      <a:srgbClr val="FFFFFF"/>
                    </a:gs>
                    <a:gs pos="0">
                      <a:srgbClr val="FFFFFF"/>
                    </a:gs>
                  </a:gsLst>
                  <a:lin ang="5400000" scaled="0"/>
                </a:gradFill>
              </a:rPr>
              <a:t>IaaS</a:t>
            </a:r>
            <a:endParaRPr lang="en-US" sz="1799" kern="0" dirty="0">
              <a:gradFill>
                <a:gsLst>
                  <a:gs pos="85000">
                    <a:srgbClr val="FFFFFF"/>
                  </a:gs>
                  <a:gs pos="0">
                    <a:srgbClr val="FFFFFF"/>
                  </a:gs>
                </a:gsLst>
                <a:lin ang="5400000" scaled="0"/>
              </a:gradFill>
            </a:endParaRPr>
          </a:p>
        </p:txBody>
      </p:sp>
      <p:sp>
        <p:nvSpPr>
          <p:cNvPr id="29" name="Rectangle 28"/>
          <p:cNvSpPr/>
          <p:nvPr/>
        </p:nvSpPr>
        <p:spPr bwMode="auto">
          <a:xfrm>
            <a:off x="6476488" y="2209310"/>
            <a:ext cx="1549436" cy="1908027"/>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694" tIns="243694" rIns="121845" bIns="60920" numCol="1" rtlCol="0" anchor="t" anchorCtr="0" compatLnSpc="1">
            <a:prstTxWarp prst="textNoShape">
              <a:avLst/>
            </a:prstTxWarp>
          </a:bodyPr>
          <a:lstStyle/>
          <a:p>
            <a:pPr defTabSz="913935">
              <a:lnSpc>
                <a:spcPct val="90000"/>
              </a:lnSpc>
              <a:buSzPct val="90000"/>
            </a:pPr>
            <a:endParaRPr lang="en-US" sz="2899" kern="0">
              <a:gradFill>
                <a:gsLst>
                  <a:gs pos="85000">
                    <a:srgbClr val="FFFFFF"/>
                  </a:gs>
                  <a:gs pos="0">
                    <a:srgbClr val="FFFFFF"/>
                  </a:gs>
                </a:gsLst>
                <a:lin ang="5400000" scaled="0"/>
              </a:gradFill>
            </a:endParaRPr>
          </a:p>
        </p:txBody>
      </p:sp>
      <p:sp>
        <p:nvSpPr>
          <p:cNvPr id="81" name="Rectangle 80"/>
          <p:cNvSpPr/>
          <p:nvPr/>
        </p:nvSpPr>
        <p:spPr bwMode="auto">
          <a:xfrm>
            <a:off x="8070211" y="893"/>
            <a:ext cx="1549436" cy="6856214"/>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6" tIns="60928" rIns="121856" bIns="60928" numCol="1" rtlCol="0" anchor="ctr" anchorCtr="0" compatLnSpc="1">
            <a:prstTxWarp prst="textNoShape">
              <a:avLst/>
            </a:prstTxWarp>
          </a:bodyPr>
          <a:lstStyle/>
          <a:p>
            <a:pPr algn="ctr" defTabSz="1218169" fontAlgn="base">
              <a:spcBef>
                <a:spcPct val="0"/>
              </a:spcBef>
              <a:spcAft>
                <a:spcPct val="0"/>
              </a:spcAft>
            </a:pPr>
            <a:endParaRPr lang="en-US" sz="2699" kern="0">
              <a:gradFill>
                <a:gsLst>
                  <a:gs pos="0">
                    <a:srgbClr val="FFFFFF"/>
                  </a:gs>
                  <a:gs pos="100000">
                    <a:srgbClr val="FFFFFF"/>
                  </a:gs>
                </a:gsLst>
                <a:lin ang="5400000" scaled="0"/>
              </a:gradFill>
            </a:endParaRPr>
          </a:p>
        </p:txBody>
      </p:sp>
      <p:sp>
        <p:nvSpPr>
          <p:cNvPr id="64" name="Rectangle 63"/>
          <p:cNvSpPr/>
          <p:nvPr/>
        </p:nvSpPr>
        <p:spPr bwMode="auto">
          <a:xfrm>
            <a:off x="3290568" y="4168208"/>
            <a:ext cx="1549436" cy="518781"/>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45" tIns="0" rIns="0" bIns="0" numCol="1" rtlCol="0" anchor="ctr" anchorCtr="1" compatLnSpc="1">
            <a:prstTxWarp prst="textNoShape">
              <a:avLst/>
            </a:prstTxWarp>
          </a:bodyPr>
          <a:lstStyle/>
          <a:p>
            <a:pPr algn="ctr" defTabSz="913935">
              <a:buSzPct val="90000"/>
              <a:defRPr/>
            </a:pPr>
            <a:r>
              <a:rPr lang="en-US" sz="1799" kern="0" dirty="0">
                <a:gradFill>
                  <a:gsLst>
                    <a:gs pos="85000">
                      <a:srgbClr val="FFFFFF"/>
                    </a:gs>
                    <a:gs pos="0">
                      <a:srgbClr val="FFFFFF"/>
                    </a:gs>
                  </a:gsLst>
                  <a:lin ang="5400000" scaled="0"/>
                </a:gradFill>
              </a:rPr>
              <a:t>Physical</a:t>
            </a:r>
          </a:p>
        </p:txBody>
      </p:sp>
      <p:sp>
        <p:nvSpPr>
          <p:cNvPr id="65" name="Rectangle 64"/>
          <p:cNvSpPr/>
          <p:nvPr/>
        </p:nvSpPr>
        <p:spPr bwMode="auto">
          <a:xfrm>
            <a:off x="3289047" y="2209310"/>
            <a:ext cx="1549436" cy="1908027"/>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694" tIns="243694" rIns="121845" bIns="60920" numCol="1" rtlCol="0" anchor="t" anchorCtr="0" compatLnSpc="1">
            <a:prstTxWarp prst="textNoShape">
              <a:avLst/>
            </a:prstTxWarp>
          </a:bodyPr>
          <a:lstStyle/>
          <a:p>
            <a:pPr defTabSz="913935">
              <a:lnSpc>
                <a:spcPct val="90000"/>
              </a:lnSpc>
              <a:buSzPct val="90000"/>
            </a:pPr>
            <a:endParaRPr lang="en-US" sz="2899" kern="0">
              <a:gradFill>
                <a:gsLst>
                  <a:gs pos="85000">
                    <a:srgbClr val="FFFFFF"/>
                  </a:gs>
                  <a:gs pos="0">
                    <a:srgbClr val="FFFFFF"/>
                  </a:gs>
                </a:gsLst>
                <a:lin ang="5400000" scaled="0"/>
              </a:gradFill>
            </a:endParaRPr>
          </a:p>
        </p:txBody>
      </p:sp>
      <p:sp>
        <p:nvSpPr>
          <p:cNvPr id="76" name="Rectangle 75"/>
          <p:cNvSpPr/>
          <p:nvPr/>
        </p:nvSpPr>
        <p:spPr bwMode="auto">
          <a:xfrm>
            <a:off x="4884288" y="4168206"/>
            <a:ext cx="1549436" cy="518781"/>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3935">
              <a:lnSpc>
                <a:spcPct val="90000"/>
              </a:lnSpc>
              <a:buSzPct val="90000"/>
              <a:defRPr/>
            </a:pPr>
            <a:r>
              <a:rPr lang="en-US" sz="1799" kern="0" dirty="0">
                <a:gradFill>
                  <a:gsLst>
                    <a:gs pos="85000">
                      <a:srgbClr val="FFFFFF"/>
                    </a:gs>
                    <a:gs pos="0">
                      <a:srgbClr val="FFFFFF"/>
                    </a:gs>
                  </a:gsLst>
                  <a:lin ang="5400000" scaled="0"/>
                </a:gradFill>
              </a:rPr>
              <a:t>Virtual</a:t>
            </a:r>
          </a:p>
        </p:txBody>
      </p:sp>
      <p:sp>
        <p:nvSpPr>
          <p:cNvPr id="77" name="Rectangle 76"/>
          <p:cNvSpPr/>
          <p:nvPr/>
        </p:nvSpPr>
        <p:spPr bwMode="auto">
          <a:xfrm>
            <a:off x="4882768" y="2209310"/>
            <a:ext cx="1549436" cy="1908027"/>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694" tIns="243694" rIns="121845" bIns="60920" numCol="1" rtlCol="0" anchor="t" anchorCtr="0" compatLnSpc="1">
            <a:prstTxWarp prst="textNoShape">
              <a:avLst/>
            </a:prstTxWarp>
          </a:bodyPr>
          <a:lstStyle/>
          <a:p>
            <a:pPr defTabSz="913935">
              <a:lnSpc>
                <a:spcPct val="90000"/>
              </a:lnSpc>
              <a:buSzPct val="90000"/>
            </a:pPr>
            <a:endParaRPr lang="en-US" sz="2899"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6267" y="2719658"/>
            <a:ext cx="674995" cy="887332"/>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67" tIns="60933" rIns="121867" bIns="60933" numCol="1" anchor="t" anchorCtr="0" compatLnSpc="1">
            <a:prstTxWarp prst="textNoShape">
              <a:avLst/>
            </a:prstTxWarp>
          </a:bodyPr>
          <a:lstStyle/>
          <a:p>
            <a:pPr defTabSz="914126"/>
            <a:endParaRPr lang="en-US" sz="1799" kern="0">
              <a:solidFill>
                <a:sysClr val="windowText" lastClr="000000"/>
              </a:solidFill>
            </a:endParaRPr>
          </a:p>
        </p:txBody>
      </p:sp>
      <p:sp>
        <p:nvSpPr>
          <p:cNvPr id="33" name="Freeform 17"/>
          <p:cNvSpPr>
            <a:spLocks noEditPoints="1"/>
          </p:cNvSpPr>
          <p:nvPr/>
        </p:nvSpPr>
        <p:spPr bwMode="auto">
          <a:xfrm>
            <a:off x="5224080" y="2726051"/>
            <a:ext cx="866813" cy="874545"/>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67" tIns="60933" rIns="121867" bIns="60933" numCol="1" anchor="t" anchorCtr="0" compatLnSpc="1">
            <a:prstTxWarp prst="textNoShape">
              <a:avLst/>
            </a:prstTxWarp>
          </a:bodyPr>
          <a:lstStyle/>
          <a:p>
            <a:pPr defTabSz="914126"/>
            <a:endParaRPr lang="en-US" sz="1799" kern="0">
              <a:solidFill>
                <a:sysClr val="windowText" lastClr="000000"/>
              </a:solidFill>
            </a:endParaRPr>
          </a:p>
        </p:txBody>
      </p:sp>
      <p:grpSp>
        <p:nvGrpSpPr>
          <p:cNvPr id="4" name="Group 3"/>
          <p:cNvGrpSpPr/>
          <p:nvPr/>
        </p:nvGrpSpPr>
        <p:grpSpPr>
          <a:xfrm>
            <a:off x="6728621" y="2579416"/>
            <a:ext cx="1045171" cy="1167817"/>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67" tIns="60933" rIns="121867" bIns="60933" numCol="1" anchor="t" anchorCtr="0" compatLnSpc="1">
              <a:prstTxWarp prst="textNoShape">
                <a:avLst/>
              </a:prstTxWarp>
            </a:bodyPr>
            <a:lstStyle/>
            <a:p>
              <a:pPr defTabSz="914126"/>
              <a:endParaRPr lang="en-US" sz="1799" kern="0">
                <a:solidFill>
                  <a:sysClr val="windowText" lastClr="000000"/>
                </a:solidFill>
              </a:endParaRPr>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6" tIns="45708" rIns="91416" bIns="45708" numCol="1" anchor="t" anchorCtr="0" compatLnSpc="1">
              <a:prstTxWarp prst="textNoShape">
                <a:avLst/>
              </a:prstTxWarp>
            </a:bodyPr>
            <a:lstStyle/>
            <a:p>
              <a:pPr defTabSz="914126"/>
              <a:endParaRPr lang="en-US" sz="1799" kern="0">
                <a:solidFill>
                  <a:sysClr val="windowText" lastClr="000000"/>
                </a:solidFill>
              </a:endParaRPr>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78278" y="4241455"/>
            <a:ext cx="733301" cy="372290"/>
          </a:xfrm>
          <a:prstGeom prst="rect">
            <a:avLst/>
          </a:prstGeom>
        </p:spPr>
        <p:txBody>
          <a:bodyPr wrap="none" lIns="121867" tIns="60933" rIns="121867" bIns="60933">
            <a:spAutoFit/>
          </a:bodyPr>
          <a:lstStyle/>
          <a:p>
            <a:pPr defTabSz="913935">
              <a:lnSpc>
                <a:spcPct val="90000"/>
              </a:lnSpc>
              <a:buSzPct val="90000"/>
              <a:defRPr/>
            </a:pPr>
            <a:r>
              <a:rPr lang="en-US" sz="1799" kern="0" dirty="0">
                <a:gradFill>
                  <a:gsLst>
                    <a:gs pos="85000">
                      <a:srgbClr val="FFFFFF"/>
                    </a:gs>
                    <a:gs pos="0">
                      <a:srgbClr val="FFFFFF"/>
                    </a:gs>
                  </a:gsLst>
                  <a:lin ang="5400000" scaled="0"/>
                </a:gradFill>
              </a:rPr>
              <a:t>PaaS</a:t>
            </a:r>
          </a:p>
        </p:txBody>
      </p:sp>
      <p:grpSp>
        <p:nvGrpSpPr>
          <p:cNvPr id="6" name="Group 5"/>
          <p:cNvGrpSpPr/>
          <p:nvPr/>
        </p:nvGrpSpPr>
        <p:grpSpPr>
          <a:xfrm>
            <a:off x="8330920" y="2557520"/>
            <a:ext cx="1028018" cy="1211609"/>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6" tIns="45708" rIns="91416" bIns="45708" numCol="1" anchor="t" anchorCtr="0" compatLnSpc="1">
              <a:prstTxWarp prst="textNoShape">
                <a:avLst/>
              </a:prstTxWarp>
            </a:bodyPr>
            <a:lstStyle/>
            <a:p>
              <a:pPr defTabSz="914126"/>
              <a:endParaRPr lang="en-US" sz="1799" kern="0">
                <a:solidFill>
                  <a:sysClr val="windowText" lastClr="000000"/>
                </a:solidFill>
              </a:endParaRPr>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608" y="4686986"/>
            <a:ext cx="7008603" cy="2170121"/>
          </a:xfrm>
          <a:prstGeom prst="rect">
            <a:avLst/>
          </a:prstGeom>
        </p:spPr>
        <p:txBody>
          <a:bodyPr wrap="square" anchor="ctr">
            <a:noAutofit/>
          </a:bodyPr>
          <a:lstStyle/>
          <a:p>
            <a:pPr algn="r" defTabSz="914126"/>
            <a:r>
              <a:rPr lang="en-US" sz="4399" kern="0" dirty="0">
                <a:solidFill>
                  <a:schemeClr val="bg1"/>
                </a:solidFill>
                <a:latin typeface="+mj-lt"/>
                <a:ea typeface="+mj-ea"/>
                <a:cs typeface="+mj-cs"/>
              </a:rPr>
              <a:t>From private to public Cloud</a:t>
            </a:r>
            <a:endParaRPr lang="sv-SE" sz="4399" kern="0" dirty="0">
              <a:solidFill>
                <a:schemeClr val="bg1"/>
              </a:solidFill>
              <a:latin typeface="+mj-lt"/>
              <a:ea typeface="+mj-ea"/>
              <a:cs typeface="+mj-cs"/>
            </a:endParaRPr>
          </a:p>
        </p:txBody>
      </p:sp>
      <p:sp>
        <p:nvSpPr>
          <p:cNvPr id="37" name="Title 1"/>
          <p:cNvSpPr txBox="1">
            <a:spLocks/>
          </p:cNvSpPr>
          <p:nvPr/>
        </p:nvSpPr>
        <p:spPr>
          <a:xfrm>
            <a:off x="-1" y="893"/>
            <a:ext cx="12198241" cy="812588"/>
          </a:xfrm>
          <a:prstGeom prst="rect">
            <a:avLst/>
          </a:prstGeom>
        </p:spPr>
        <p:txBody>
          <a:bodyPr vert="horz" lIns="91416" tIns="45708" rIns="91416" bIns="45708"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251924" defTabSz="914126"/>
            <a:r>
              <a:rPr lang="en-US" sz="2799" dirty="0"/>
              <a:t>Microsoft Relational Storage Options</a:t>
            </a:r>
          </a:p>
        </p:txBody>
      </p:sp>
      <p:sp>
        <p:nvSpPr>
          <p:cNvPr id="38" name="Rectangle 37"/>
          <p:cNvSpPr/>
          <p:nvPr/>
        </p:nvSpPr>
        <p:spPr>
          <a:xfrm>
            <a:off x="1061607" y="549537"/>
            <a:ext cx="7008604" cy="1659772"/>
          </a:xfrm>
          <a:prstGeom prst="rect">
            <a:avLst/>
          </a:prstGeom>
        </p:spPr>
        <p:txBody>
          <a:bodyPr wrap="square" anchor="ctr">
            <a:noAutofit/>
          </a:bodyPr>
          <a:lstStyle/>
          <a:p>
            <a:pPr algn="r" defTabSz="914126"/>
            <a:r>
              <a:rPr lang="en-US" sz="4399" kern="0" dirty="0">
                <a:solidFill>
                  <a:schemeClr val="bg1"/>
                </a:solidFill>
                <a:latin typeface="+mj-lt"/>
                <a:ea typeface="+mj-ea"/>
                <a:cs typeface="+mj-cs"/>
              </a:rPr>
              <a:t>A Continuous offering</a:t>
            </a:r>
            <a:endParaRPr lang="sv-SE" sz="4399" kern="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4973" y="73444"/>
            <a:ext cx="816789" cy="859590"/>
          </a:xfrm>
          <a:prstGeom prst="rect">
            <a:avLst/>
          </a:prstGeom>
        </p:spPr>
      </p:pic>
    </p:spTree>
    <p:extLst>
      <p:ext uri="{BB962C8B-B14F-4D97-AF65-F5344CB8AC3E}">
        <p14:creationId xmlns:p14="http://schemas.microsoft.com/office/powerpoint/2010/main" val="126729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46021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a:t>Starting with the basics</a:t>
            </a:r>
          </a:p>
        </p:txBody>
      </p:sp>
      <p:sp>
        <p:nvSpPr>
          <p:cNvPr id="3" name="Title 2"/>
          <p:cNvSpPr>
            <a:spLocks noGrp="1"/>
          </p:cNvSpPr>
          <p:nvPr>
            <p:ph type="title"/>
          </p:nvPr>
        </p:nvSpPr>
        <p:spPr>
          <a:prstGeom prst="rect">
            <a:avLst/>
          </a:prstGeom>
        </p:spPr>
        <p:txBody>
          <a:bodyPr/>
          <a:lstStyle/>
          <a:p>
            <a:r>
              <a:rPr lang="en-US" dirty="0">
                <a:solidFill>
                  <a:schemeClr val="bg1"/>
                </a:solidFill>
              </a:rPr>
              <a:t>Architecture</a:t>
            </a:r>
          </a:p>
        </p:txBody>
      </p:sp>
    </p:spTree>
    <p:extLst>
      <p:ext uri="{BB962C8B-B14F-4D97-AF65-F5344CB8AC3E}">
        <p14:creationId xmlns:p14="http://schemas.microsoft.com/office/powerpoint/2010/main" val="18427020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is not a machine</a:t>
            </a:r>
          </a:p>
        </p:txBody>
      </p:sp>
      <p:grpSp>
        <p:nvGrpSpPr>
          <p:cNvPr id="24" name="Group 23"/>
          <p:cNvGrpSpPr/>
          <p:nvPr/>
        </p:nvGrpSpPr>
        <p:grpSpPr>
          <a:xfrm>
            <a:off x="3083005" y="1867194"/>
            <a:ext cx="6022816" cy="4320763"/>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endParaRPr lang="en-US" sz="2399" kern="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r>
                    <a:rPr lang="en-US" sz="3199" b="1" kern="0" dirty="0">
                      <a:gradFill>
                        <a:gsLst>
                          <a:gs pos="0">
                            <a:srgbClr val="FFFFFF"/>
                          </a:gs>
                          <a:gs pos="100000">
                            <a:srgbClr val="FFFFFF"/>
                          </a:gs>
                        </a:gsLst>
                        <a:lin ang="5400000" scaled="0"/>
                      </a:gradFill>
                      <a:latin typeface="+mj-lt"/>
                    </a:rPr>
                    <a:t>SQL</a:t>
                  </a:r>
                  <a:r>
                    <a:rPr lang="en-US" sz="3599" b="1" kern="0"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r>
                    <a:rPr lang="en-US" sz="3199" b="1" kern="0"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endParaRPr lang="en-US" sz="2399" kern="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r>
                    <a:rPr lang="en-US" sz="3199" b="1" kern="0" dirty="0">
                      <a:gradFill>
                        <a:gsLst>
                          <a:gs pos="0">
                            <a:srgbClr val="FFFFFF"/>
                          </a:gs>
                          <a:gs pos="100000">
                            <a:srgbClr val="FFFFFF"/>
                          </a:gs>
                        </a:gsLst>
                        <a:lin ang="5400000" scaled="0"/>
                      </a:gradFill>
                      <a:latin typeface="+mj-lt"/>
                    </a:rPr>
                    <a:t>Azure</a:t>
                  </a:r>
                </a:p>
                <a:p>
                  <a:pPr algn="ctr" defTabSz="913825"/>
                  <a:r>
                    <a:rPr lang="en-US" sz="3199" b="1" kern="0"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a:r>
                    <a:rPr lang="en-US" sz="3199" b="1" kern="0"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defTabSz="914126"/>
              <a:r>
                <a:rPr lang="en-US" sz="1799" b="1" kern="0"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497713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99" dirty="0"/>
              <a:t>SQL Database The Basics</a:t>
            </a:r>
            <a:br>
              <a:rPr lang="en-US" sz="3599" dirty="0"/>
            </a:br>
            <a:endParaRPr lang="en-US" sz="3599" dirty="0"/>
          </a:p>
        </p:txBody>
      </p:sp>
      <p:sp>
        <p:nvSpPr>
          <p:cNvPr id="3" name="Content Placeholder 2"/>
          <p:cNvSpPr>
            <a:spLocks noGrp="1"/>
          </p:cNvSpPr>
          <p:nvPr>
            <p:ph sz="quarter" idx="10"/>
          </p:nvPr>
        </p:nvSpPr>
        <p:spPr/>
        <p:txBody>
          <a:bodyPr/>
          <a:lstStyle/>
          <a:p>
            <a:r>
              <a:rPr lang="en-US" sz="3999" dirty="0"/>
              <a:t>SQL Server database technology “as a Service”</a:t>
            </a:r>
          </a:p>
          <a:p>
            <a:r>
              <a:rPr lang="en-US" sz="3999" dirty="0"/>
              <a:t>Fully Managed</a:t>
            </a:r>
          </a:p>
          <a:p>
            <a:r>
              <a:rPr lang="en-US" sz="3999" dirty="0"/>
              <a:t>Enterprise-ready with automatic support for HA, DR, Backups, replication and more</a:t>
            </a:r>
          </a:p>
          <a:p>
            <a:endParaRPr lang="en-US" sz="3999" dirty="0"/>
          </a:p>
        </p:txBody>
      </p:sp>
    </p:spTree>
    <p:extLst>
      <p:ext uri="{BB962C8B-B14F-4D97-AF65-F5344CB8AC3E}">
        <p14:creationId xmlns:p14="http://schemas.microsoft.com/office/powerpoint/2010/main" val="16514447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99" dirty="0">
                <a:solidFill>
                  <a:srgbClr val="0072C6"/>
                </a:solidFill>
              </a:rPr>
              <a:t>SQL Database The Basics</a:t>
            </a:r>
            <a:endParaRPr lang="en-US" dirty="0"/>
          </a:p>
        </p:txBody>
      </p:sp>
      <p:sp>
        <p:nvSpPr>
          <p:cNvPr id="3" name="Content Placeholder 2"/>
          <p:cNvSpPr>
            <a:spLocks noGrp="1"/>
          </p:cNvSpPr>
          <p:nvPr>
            <p:ph sz="quarter" idx="10"/>
          </p:nvPr>
        </p:nvSpPr>
        <p:spPr/>
        <p:txBody>
          <a:bodyPr/>
          <a:lstStyle/>
          <a:p>
            <a:r>
              <a:rPr lang="en-US" sz="3999" dirty="0"/>
              <a:t>Scale out with </a:t>
            </a:r>
            <a:r>
              <a:rPr lang="en-US" sz="3999" dirty="0" err="1"/>
              <a:t>ElasticScale</a:t>
            </a:r>
            <a:endParaRPr lang="en-US" sz="3999" dirty="0"/>
          </a:p>
          <a:p>
            <a:r>
              <a:rPr lang="en-US" sz="3999" dirty="0"/>
              <a:t>Built-in regional database replicas for additional protection</a:t>
            </a:r>
          </a:p>
          <a:p>
            <a:r>
              <a:rPr lang="en-US" sz="3999" dirty="0"/>
              <a:t>Uptime SLA of 99.99%</a:t>
            </a:r>
          </a:p>
          <a:p>
            <a:endParaRPr lang="en-US" sz="3999" dirty="0"/>
          </a:p>
        </p:txBody>
      </p:sp>
    </p:spTree>
    <p:extLst>
      <p:ext uri="{BB962C8B-B14F-4D97-AF65-F5344CB8AC3E}">
        <p14:creationId xmlns:p14="http://schemas.microsoft.com/office/powerpoint/2010/main" val="113827627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0757" y="4627538"/>
            <a:ext cx="1032916" cy="1371243"/>
          </a:xfrm>
          <a:prstGeom prst="rect">
            <a:avLst/>
          </a:prstGeom>
        </p:spPr>
      </p:pic>
      <p:sp>
        <p:nvSpPr>
          <p:cNvPr id="2" name="Title 1"/>
          <p:cNvSpPr>
            <a:spLocks noGrp="1"/>
          </p:cNvSpPr>
          <p:nvPr>
            <p:ph type="ctrTitle"/>
          </p:nvPr>
        </p:nvSpPr>
        <p:spPr/>
        <p:txBody>
          <a:bodyPr/>
          <a:lstStyle/>
          <a:p>
            <a:r>
              <a:rPr lang="en-US" dirty="0" err="1"/>
              <a:t>DocumentDB</a:t>
            </a:r>
            <a:endParaRPr lang="en-US" dirty="0"/>
          </a:p>
        </p:txBody>
      </p:sp>
    </p:spTree>
    <p:extLst>
      <p:ext uri="{BB962C8B-B14F-4D97-AF65-F5344CB8AC3E}">
        <p14:creationId xmlns:p14="http://schemas.microsoft.com/office/powerpoint/2010/main" val="5263640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r>
              <a:rPr lang="en-US" sz="5998" dirty="0"/>
              <a:t>Fully managed, scalable JSON document database service</a:t>
            </a:r>
          </a:p>
        </p:txBody>
      </p:sp>
    </p:spTree>
    <p:extLst>
      <p:ext uri="{BB962C8B-B14F-4D97-AF65-F5344CB8AC3E}">
        <p14:creationId xmlns:p14="http://schemas.microsoft.com/office/powerpoint/2010/main" val="33367947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109" y="340516"/>
            <a:ext cx="12198348" cy="812588"/>
          </a:xfrm>
          <a:prstGeom prst="rect">
            <a:avLst/>
          </a:prstGeom>
        </p:spPr>
        <p:txBody>
          <a:bodyPr/>
          <a:lstStyle/>
          <a:p>
            <a:r>
              <a:rPr lang="en-US" sz="3199" spc="-75" dirty="0">
                <a:solidFill>
                  <a:srgbClr val="505050"/>
                </a:solidFill>
                <a:latin typeface="Segoe UI Light"/>
                <a:cs typeface="Segoe UI Light"/>
              </a:rPr>
              <a:t>Microsoft Azure Data Services</a:t>
            </a:r>
          </a:p>
        </p:txBody>
      </p:sp>
      <p:sp>
        <p:nvSpPr>
          <p:cNvPr id="52" name="Rectangle 51"/>
          <p:cNvSpPr/>
          <p:nvPr/>
        </p:nvSpPr>
        <p:spPr bwMode="auto">
          <a:xfrm>
            <a:off x="394109"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3977"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3846"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6985"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0128" y="2249010"/>
            <a:ext cx="2222850" cy="4094431"/>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45701" bIns="91403" numCol="1" spcCol="0" rtlCol="0" fromWordArt="0" anchor="b" anchorCtr="0" forceAA="0" compatLnSpc="1">
            <a:prstTxWarp prst="textNoShape">
              <a:avLst/>
            </a:prstTxWarp>
            <a:noAutofit/>
          </a:bodyPr>
          <a:lstStyle/>
          <a:p>
            <a:pPr algn="ctr" defTabSz="913650"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4663" y="1175809"/>
            <a:ext cx="2222164" cy="107461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71" tIns="44784" rIns="89571" bIns="44784" numCol="1" spcCol="0" rtlCol="0" fromWordArt="0" anchor="t" anchorCtr="0" forceAA="0" compatLnSpc="1">
            <a:prstTxWarp prst="textNoShape">
              <a:avLst/>
            </a:prstTxWarp>
            <a:noAutofit/>
          </a:bodyPr>
          <a:lstStyle/>
          <a:p>
            <a:pPr defTabSz="1590801" fontAlgn="base">
              <a:defRPr/>
            </a:pPr>
            <a:r>
              <a:rPr lang="en-US" sz="1999"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0943" y="1174389"/>
            <a:ext cx="2228891" cy="107461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71" tIns="44784" rIns="89571" bIns="44784" numCol="1" spcCol="0" rtlCol="0" fromWordArt="0" anchor="t" anchorCtr="0" forceAA="0" compatLnSpc="1">
            <a:prstTxWarp prst="textNoShape">
              <a:avLst/>
            </a:prstTxWarp>
            <a:noAutofit/>
          </a:bodyPr>
          <a:lstStyle/>
          <a:p>
            <a:pPr defTabSz="1590801" fontAlgn="base">
              <a:defRPr/>
            </a:pPr>
            <a:r>
              <a:rPr lang="en-US" sz="1999"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0814" y="1175809"/>
            <a:ext cx="2222164" cy="107461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71" tIns="44784" rIns="89571" bIns="44784" numCol="1" spcCol="0" rtlCol="0" fromWordArt="0" anchor="t" anchorCtr="0" forceAA="0" compatLnSpc="1">
            <a:prstTxWarp prst="textNoShape">
              <a:avLst/>
            </a:prstTxWarp>
            <a:noAutofit/>
          </a:bodyPr>
          <a:lstStyle/>
          <a:p>
            <a:pPr defTabSz="1590801" fontAlgn="base">
              <a:defRPr/>
            </a:pPr>
            <a:r>
              <a:rPr lang="en-US" sz="1999"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110" y="1175809"/>
            <a:ext cx="2222851" cy="107461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71" tIns="44784" rIns="89571" bIns="44784" numCol="1" spcCol="0" rtlCol="0" fromWordArt="0" anchor="t" anchorCtr="0" forceAA="0" compatLnSpc="1">
            <a:prstTxWarp prst="textNoShape">
              <a:avLst/>
            </a:prstTxWarp>
            <a:noAutofit/>
          </a:bodyPr>
          <a:lstStyle/>
          <a:p>
            <a:pPr defTabSz="1590801" fontAlgn="base">
              <a:defRPr/>
            </a:pPr>
            <a:r>
              <a:rPr lang="en-US" sz="1999" kern="0" dirty="0">
                <a:ln>
                  <a:solidFill>
                    <a:srgbClr val="FFFFFF">
                      <a:alpha val="0"/>
                    </a:srgbClr>
                  </a:solidFill>
                </a:ln>
                <a:solidFill>
                  <a:srgbClr val="FFFFFF"/>
                </a:solidFill>
                <a:latin typeface="Segoe UI Light"/>
              </a:rPr>
              <a:t>SQL Server </a:t>
            </a:r>
            <a:br>
              <a:rPr lang="en-US" sz="1999" kern="0" dirty="0">
                <a:ln>
                  <a:solidFill>
                    <a:srgbClr val="FFFFFF">
                      <a:alpha val="0"/>
                    </a:srgbClr>
                  </a:solidFill>
                </a:ln>
                <a:solidFill>
                  <a:srgbClr val="FFFFFF"/>
                </a:solidFill>
                <a:latin typeface="Segoe UI Light"/>
              </a:rPr>
            </a:br>
            <a:r>
              <a:rPr lang="en-US" sz="1999"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4532" y="1175116"/>
            <a:ext cx="2222164" cy="107461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r>
              <a:rPr lang="en-US" sz="1960"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3410" y="1785597"/>
          <a:ext cx="354790" cy="306140"/>
        </p:xfrm>
        <a:graphic>
          <a:graphicData uri="http://schemas.openxmlformats.org/drawingml/2006/table">
            <a:tbl>
              <a:tblPr firstRow="1" bandRow="1"/>
              <a:tblGrid>
                <a:gridCol w="70958">
                  <a:extLst>
                    <a:ext uri="{9D8B030D-6E8A-4147-A177-3AD203B41FA5}">
                      <a16:colId xmlns:a16="http://schemas.microsoft.com/office/drawing/2014/main" val="20000"/>
                    </a:ext>
                  </a:extLst>
                </a:gridCol>
                <a:gridCol w="70958">
                  <a:extLst>
                    <a:ext uri="{9D8B030D-6E8A-4147-A177-3AD203B41FA5}">
                      <a16:colId xmlns:a16="http://schemas.microsoft.com/office/drawing/2014/main" val="20001"/>
                    </a:ext>
                  </a:extLst>
                </a:gridCol>
                <a:gridCol w="70958">
                  <a:extLst>
                    <a:ext uri="{9D8B030D-6E8A-4147-A177-3AD203B41FA5}">
                      <a16:colId xmlns:a16="http://schemas.microsoft.com/office/drawing/2014/main" val="20002"/>
                    </a:ext>
                  </a:extLst>
                </a:gridCol>
                <a:gridCol w="70958">
                  <a:extLst>
                    <a:ext uri="{9D8B030D-6E8A-4147-A177-3AD203B41FA5}">
                      <a16:colId xmlns:a16="http://schemas.microsoft.com/office/drawing/2014/main" val="20003"/>
                    </a:ext>
                  </a:extLst>
                </a:gridCol>
                <a:gridCol w="70958">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4" marR="17914" marT="17914" marB="17914">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4" marR="17914" marT="17914" marB="17914">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79954" y="1762439"/>
            <a:ext cx="497648" cy="35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1951" y="1776375"/>
            <a:ext cx="592585" cy="351648"/>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5552" y="1780911"/>
            <a:ext cx="569193" cy="342575"/>
          </a:xfrm>
          <a:prstGeom prst="rect">
            <a:avLst/>
          </a:prstGeom>
        </p:spPr>
      </p:pic>
      <p:grpSp>
        <p:nvGrpSpPr>
          <p:cNvPr id="66" name="Group 43"/>
          <p:cNvGrpSpPr/>
          <p:nvPr/>
        </p:nvGrpSpPr>
        <p:grpSpPr>
          <a:xfrm>
            <a:off x="6600832" y="1791102"/>
            <a:ext cx="445701" cy="298955"/>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04" fontAlgn="base">
                <a:spcBef>
                  <a:spcPct val="0"/>
                </a:spcBef>
                <a:spcAft>
                  <a:spcPct val="0"/>
                </a:spcAft>
                <a:defRPr/>
              </a:pPr>
              <a:endParaRPr lang="en-US" sz="2351"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4990" y="2417242"/>
            <a:ext cx="6160739" cy="798359"/>
          </a:xfrm>
          <a:prstGeom prst="rect">
            <a:avLst/>
          </a:prstGeom>
        </p:spPr>
        <p:txBody>
          <a:bodyPr wrap="square">
            <a:spAutoFit/>
          </a:bodyPr>
          <a:lstStyle/>
          <a:p>
            <a:pPr defTabSz="913326" fontAlgn="base">
              <a:lnSpc>
                <a:spcPct val="125000"/>
              </a:lnSpc>
              <a:spcBef>
                <a:spcPct val="0"/>
              </a:spcBef>
              <a:spcAft>
                <a:spcPct val="0"/>
              </a:spcAft>
            </a:pPr>
            <a:r>
              <a:rPr lang="en-US" sz="1799" kern="0"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3470" y="2311557"/>
            <a:ext cx="238890" cy="11431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738" y="3683760"/>
            <a:ext cx="6841958"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738" y="3217146"/>
            <a:ext cx="6841958"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736" y="2750532"/>
            <a:ext cx="4559615" cy="326607"/>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defRPr/>
            </a:pPr>
            <a:endParaRPr lang="en-US" sz="2351"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08" y="2637843"/>
            <a:ext cx="2436949" cy="543600"/>
          </a:xfrm>
          <a:prstGeom prst="rect">
            <a:avLst/>
          </a:prstGeom>
          <a:noFill/>
        </p:spPr>
        <p:txBody>
          <a:bodyPr wrap="none" lIns="179165" tIns="143334" rIns="179165" bIns="143334" rtlCol="0">
            <a:spAutoFit/>
          </a:bodyPr>
          <a:lstStyle/>
          <a:p>
            <a:pPr defTabSz="913643">
              <a:lnSpc>
                <a:spcPct val="90000"/>
              </a:lnSpc>
            </a:pPr>
            <a:r>
              <a:rPr lang="en-US" sz="1799" kern="0"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06" y="3111884"/>
            <a:ext cx="2717362" cy="543600"/>
          </a:xfrm>
          <a:prstGeom prst="rect">
            <a:avLst/>
          </a:prstGeom>
          <a:noFill/>
        </p:spPr>
        <p:txBody>
          <a:bodyPr wrap="none" lIns="179165" tIns="143334" rIns="179165" bIns="143334" rtlCol="0">
            <a:spAutoFit/>
          </a:bodyPr>
          <a:lstStyle/>
          <a:p>
            <a:pPr defTabSz="913643">
              <a:lnSpc>
                <a:spcPct val="90000"/>
              </a:lnSpc>
            </a:pPr>
            <a:r>
              <a:rPr lang="en-US" sz="1799" kern="0" dirty="0">
                <a:solidFill>
                  <a:prstClr val="white"/>
                </a:solidFill>
                <a:latin typeface="Segoe UI Light"/>
              </a:rPr>
              <a:t>transactional processing</a:t>
            </a:r>
          </a:p>
        </p:txBody>
      </p:sp>
      <p:sp>
        <p:nvSpPr>
          <p:cNvPr id="87" name="TextBox 86"/>
          <p:cNvSpPr txBox="1"/>
          <p:nvPr/>
        </p:nvSpPr>
        <p:spPr>
          <a:xfrm>
            <a:off x="288206" y="3599248"/>
            <a:ext cx="1403190" cy="538701"/>
          </a:xfrm>
          <a:prstGeom prst="rect">
            <a:avLst/>
          </a:prstGeom>
          <a:noFill/>
        </p:spPr>
        <p:txBody>
          <a:bodyPr wrap="none" lIns="179165" tIns="143334" rIns="179165" bIns="143334" rtlCol="0">
            <a:spAutoFit/>
          </a:bodyPr>
          <a:lstStyle/>
          <a:p>
            <a:pPr defTabSz="913643">
              <a:lnSpc>
                <a:spcPct val="90000"/>
              </a:lnSpc>
            </a:pPr>
            <a:r>
              <a:rPr lang="en-US" sz="1799" kern="0" dirty="0">
                <a:solidFill>
                  <a:prstClr val="white"/>
                </a:solidFill>
                <a:latin typeface="Segoe UI Light"/>
              </a:rPr>
              <a:t>rich query </a:t>
            </a:r>
          </a:p>
        </p:txBody>
      </p:sp>
      <p:sp>
        <p:nvSpPr>
          <p:cNvPr id="88" name="Rectangle 87"/>
          <p:cNvSpPr/>
          <p:nvPr/>
        </p:nvSpPr>
        <p:spPr bwMode="auto">
          <a:xfrm>
            <a:off x="2704662" y="4616989"/>
            <a:ext cx="9138314"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4663" y="4150374"/>
            <a:ext cx="9138313"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90" name="TextBox 89"/>
          <p:cNvSpPr txBox="1"/>
          <p:nvPr/>
        </p:nvSpPr>
        <p:spPr>
          <a:xfrm>
            <a:off x="6558638" y="4062873"/>
            <a:ext cx="5284337" cy="543600"/>
          </a:xfrm>
          <a:prstGeom prst="rect">
            <a:avLst/>
          </a:prstGeom>
          <a:noFill/>
        </p:spPr>
        <p:txBody>
          <a:bodyPr wrap="square" lIns="179165" tIns="143334" rIns="179165" bIns="143334" rtlCol="0">
            <a:spAutoFit/>
          </a:bodyPr>
          <a:lstStyle/>
          <a:p>
            <a:pPr algn="r" defTabSz="913643">
              <a:lnSpc>
                <a:spcPct val="90000"/>
              </a:lnSpc>
            </a:pPr>
            <a:r>
              <a:rPr lang="en-US" sz="1799" kern="0" dirty="0">
                <a:solidFill>
                  <a:prstClr val="white"/>
                </a:solidFill>
                <a:latin typeface="Segoe UI Light"/>
              </a:rPr>
              <a:t>managed as a service</a:t>
            </a:r>
          </a:p>
        </p:txBody>
      </p:sp>
      <p:sp>
        <p:nvSpPr>
          <p:cNvPr id="91" name="TextBox 90"/>
          <p:cNvSpPr txBox="1"/>
          <p:nvPr/>
        </p:nvSpPr>
        <p:spPr>
          <a:xfrm>
            <a:off x="8530603" y="4503368"/>
            <a:ext cx="3312371" cy="543600"/>
          </a:xfrm>
          <a:prstGeom prst="rect">
            <a:avLst/>
          </a:prstGeom>
          <a:noFill/>
        </p:spPr>
        <p:txBody>
          <a:bodyPr wrap="square" lIns="179165" tIns="143334" rIns="179165" bIns="143334" rtlCol="0">
            <a:spAutoFit/>
          </a:bodyPr>
          <a:lstStyle/>
          <a:p>
            <a:pPr algn="r" defTabSz="913643">
              <a:lnSpc>
                <a:spcPct val="90000"/>
              </a:lnSpc>
            </a:pPr>
            <a:r>
              <a:rPr lang="en-US" sz="1799" kern="0" dirty="0">
                <a:solidFill>
                  <a:prstClr val="white"/>
                </a:solidFill>
                <a:latin typeface="Segoe UI Light"/>
              </a:rPr>
              <a:t>elastic scale</a:t>
            </a:r>
          </a:p>
        </p:txBody>
      </p:sp>
      <p:sp>
        <p:nvSpPr>
          <p:cNvPr id="92" name="Rectangle 91"/>
          <p:cNvSpPr/>
          <p:nvPr/>
        </p:nvSpPr>
        <p:spPr bwMode="auto">
          <a:xfrm>
            <a:off x="5013846" y="5550217"/>
            <a:ext cx="6829133"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3846" y="5083943"/>
            <a:ext cx="6829133" cy="326607"/>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7" fontAlgn="base">
              <a:defRPr/>
            </a:pPr>
            <a:endParaRPr lang="en-US" sz="1960" kern="0" dirty="0" err="1">
              <a:ln>
                <a:solidFill>
                  <a:srgbClr val="FFFFFF">
                    <a:alpha val="0"/>
                  </a:srgbClr>
                </a:solidFill>
              </a:ln>
              <a:solidFill>
                <a:srgbClr val="FFFFFF"/>
              </a:solidFill>
              <a:latin typeface="Segoe UI Light"/>
            </a:endParaRPr>
          </a:p>
        </p:txBody>
      </p:sp>
      <p:sp>
        <p:nvSpPr>
          <p:cNvPr id="94" name="TextBox 93"/>
          <p:cNvSpPr txBox="1"/>
          <p:nvPr/>
        </p:nvSpPr>
        <p:spPr>
          <a:xfrm>
            <a:off x="7092659" y="5467280"/>
            <a:ext cx="4750317" cy="543600"/>
          </a:xfrm>
          <a:prstGeom prst="rect">
            <a:avLst/>
          </a:prstGeom>
          <a:noFill/>
        </p:spPr>
        <p:txBody>
          <a:bodyPr wrap="square" lIns="179165" tIns="143334" rIns="179165" bIns="143334" rtlCol="0">
            <a:spAutoFit/>
          </a:bodyPr>
          <a:lstStyle/>
          <a:p>
            <a:pPr algn="r" defTabSz="913643">
              <a:lnSpc>
                <a:spcPct val="90000"/>
              </a:lnSpc>
            </a:pPr>
            <a:r>
              <a:rPr lang="en-US" sz="1799" kern="0" dirty="0">
                <a:solidFill>
                  <a:prstClr val="white"/>
                </a:solidFill>
                <a:latin typeface="Segoe UI Light"/>
              </a:rPr>
              <a:t>internet accessible http/rest</a:t>
            </a:r>
          </a:p>
        </p:txBody>
      </p:sp>
      <p:sp>
        <p:nvSpPr>
          <p:cNvPr id="95" name="TextBox 94"/>
          <p:cNvSpPr txBox="1"/>
          <p:nvPr/>
        </p:nvSpPr>
        <p:spPr>
          <a:xfrm>
            <a:off x="7732475" y="4980397"/>
            <a:ext cx="4110494" cy="543600"/>
          </a:xfrm>
          <a:prstGeom prst="rect">
            <a:avLst/>
          </a:prstGeom>
          <a:noFill/>
        </p:spPr>
        <p:txBody>
          <a:bodyPr wrap="square" lIns="179165" tIns="143334" rIns="179165" bIns="143334" rtlCol="0">
            <a:spAutoFit/>
          </a:bodyPr>
          <a:lstStyle/>
          <a:p>
            <a:pPr algn="r" defTabSz="913643">
              <a:lnSpc>
                <a:spcPct val="90000"/>
              </a:lnSpc>
            </a:pPr>
            <a:r>
              <a:rPr lang="en-US" sz="1799" kern="0" dirty="0">
                <a:solidFill>
                  <a:prstClr val="white"/>
                </a:solidFill>
                <a:latin typeface="Segoe UI Light"/>
              </a:rPr>
              <a:t>schema-free data model</a:t>
            </a:r>
          </a:p>
        </p:txBody>
      </p:sp>
      <p:sp>
        <p:nvSpPr>
          <p:cNvPr id="96" name="Rectangle 95"/>
          <p:cNvSpPr/>
          <p:nvPr/>
        </p:nvSpPr>
        <p:spPr bwMode="auto">
          <a:xfrm>
            <a:off x="7406115" y="6016833"/>
            <a:ext cx="4436863" cy="326607"/>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5" tIns="143334" rIns="179165" bIns="143334" numCol="1" spcCol="0" rtlCol="0" fromWordArt="0" anchor="t" anchorCtr="0" forceAA="0" compatLnSpc="1">
            <a:prstTxWarp prst="textNoShape">
              <a:avLst/>
            </a:prstTxWarp>
            <a:noAutofit/>
          </a:bodyPr>
          <a:lstStyle/>
          <a:p>
            <a:pPr algn="ctr" defTabSz="913378" fontAlgn="base">
              <a:lnSpc>
                <a:spcPct val="90000"/>
              </a:lnSpc>
              <a:spcBef>
                <a:spcPct val="0"/>
              </a:spcBef>
              <a:spcAft>
                <a:spcPct val="0"/>
              </a:spcAft>
              <a:defRPr/>
            </a:pPr>
            <a:endParaRPr lang="en-US" sz="2351"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0040" y="5913285"/>
            <a:ext cx="3352929" cy="543600"/>
          </a:xfrm>
          <a:prstGeom prst="rect">
            <a:avLst/>
          </a:prstGeom>
          <a:noFill/>
        </p:spPr>
        <p:txBody>
          <a:bodyPr wrap="square" lIns="179165" tIns="143334" rIns="179165" bIns="143334" rtlCol="0">
            <a:spAutoFit/>
          </a:bodyPr>
          <a:lstStyle>
            <a:defPPr>
              <a:defRPr lang="en-US"/>
            </a:defPPr>
            <a:lvl1pPr>
              <a:lnSpc>
                <a:spcPct val="90000"/>
              </a:lnSpc>
              <a:defRPr>
                <a:solidFill>
                  <a:schemeClr val="bg2">
                    <a:lumMod val="75000"/>
                  </a:schemeClr>
                </a:solidFill>
              </a:defRPr>
            </a:lvl1pPr>
          </a:lstStyle>
          <a:p>
            <a:pPr algn="r" defTabSz="913643"/>
            <a:r>
              <a:rPr lang="en-US" sz="1799" kern="0" dirty="0">
                <a:solidFill>
                  <a:prstClr val="white"/>
                </a:solidFill>
                <a:latin typeface="Segoe UI Light"/>
              </a:rPr>
              <a:t>arbitrary data formats</a:t>
            </a:r>
          </a:p>
        </p:txBody>
      </p:sp>
    </p:spTree>
    <p:extLst>
      <p:ext uri="{BB962C8B-B14F-4D97-AF65-F5344CB8AC3E}">
        <p14:creationId xmlns:p14="http://schemas.microsoft.com/office/powerpoint/2010/main" val="10240583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64" y="3366177"/>
            <a:ext cx="6275625" cy="3490445"/>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335280" y="3496749"/>
            <a:ext cx="5301108" cy="1792383"/>
          </a:xfrm>
        </p:spPr>
        <p:txBody>
          <a:bodyPr/>
          <a:lstStyle/>
          <a:p>
            <a:r>
              <a:rPr lang="en-US" dirty="0"/>
              <a:t>Cortana </a:t>
            </a:r>
            <a:br>
              <a:rPr lang="en-US" dirty="0"/>
            </a:br>
            <a:r>
              <a:rPr lang="en-US" dirty="0"/>
              <a:t>Intelligence Suite</a:t>
            </a:r>
          </a:p>
        </p:txBody>
      </p:sp>
    </p:spTree>
    <p:extLst>
      <p:ext uri="{BB962C8B-B14F-4D97-AF65-F5344CB8AC3E}">
        <p14:creationId xmlns:p14="http://schemas.microsoft.com/office/powerpoint/2010/main" val="29614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9" name="Group 508"/>
          <p:cNvGrpSpPr/>
          <p:nvPr/>
        </p:nvGrpSpPr>
        <p:grpSpPr>
          <a:xfrm>
            <a:off x="1882359" y="1367783"/>
            <a:ext cx="8643753" cy="4672851"/>
            <a:chOff x="-237987" y="6999"/>
            <a:chExt cx="12912447" cy="6980525"/>
          </a:xfrm>
        </p:grpSpPr>
        <p:pic>
          <p:nvPicPr>
            <p:cNvPr id="508" name="Picture 50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987" y="6999"/>
              <a:ext cx="12912447" cy="6980525"/>
            </a:xfrm>
            <a:prstGeom prst="rect">
              <a:avLst/>
            </a:prstGeom>
          </p:spPr>
        </p:pic>
        <p:sp>
          <p:nvSpPr>
            <p:cNvPr id="2" name="Rounded Rectangle 1"/>
            <p:cNvSpPr/>
            <p:nvPr/>
          </p:nvSpPr>
          <p:spPr bwMode="auto">
            <a:xfrm>
              <a:off x="8816009" y="2062015"/>
              <a:ext cx="1586637" cy="939370"/>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kern="0" dirty="0">
                <a:solidFill>
                  <a:srgbClr val="FFFFFF"/>
                </a:solidFill>
                <a:latin typeface="Segoe UI Light"/>
                <a:ea typeface="Segoe UI" pitchFamily="34" charset="0"/>
                <a:cs typeface="Segoe UI" pitchFamily="34" charset="0"/>
              </a:endParaRPr>
            </a:p>
          </p:txBody>
        </p:sp>
        <p:sp>
          <p:nvSpPr>
            <p:cNvPr id="3" name="Rounded Rectangle 2"/>
            <p:cNvSpPr/>
            <p:nvPr/>
          </p:nvSpPr>
          <p:spPr bwMode="auto">
            <a:xfrm>
              <a:off x="4717545" y="2062014"/>
              <a:ext cx="2769777" cy="1434222"/>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kern="0" dirty="0">
                <a:solidFill>
                  <a:srgbClr val="FFFFFF"/>
                </a:solidFill>
                <a:latin typeface="Segoe UI Light"/>
                <a:ea typeface="Segoe UI" pitchFamily="34" charset="0"/>
                <a:cs typeface="Segoe UI" pitchFamily="34" charset="0"/>
              </a:endParaRPr>
            </a:p>
          </p:txBody>
        </p:sp>
        <p:sp>
          <p:nvSpPr>
            <p:cNvPr id="4" name="Rounded Rectangle 3"/>
            <p:cNvSpPr/>
            <p:nvPr/>
          </p:nvSpPr>
          <p:spPr bwMode="auto">
            <a:xfrm>
              <a:off x="4717545" y="3496236"/>
              <a:ext cx="1263707" cy="828338"/>
            </a:xfrm>
            <a:prstGeom prst="roundRect">
              <a:avLst>
                <a:gd name="adj" fmla="val 0"/>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kern="0"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4736596" y="3452495"/>
              <a:ext cx="1226054" cy="27969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4"/>
          <p:cNvSpPr>
            <a:spLocks noGrp="1"/>
          </p:cNvSpPr>
          <p:nvPr>
            <p:ph type="title"/>
          </p:nvPr>
        </p:nvSpPr>
        <p:spPr/>
        <p:txBody>
          <a:bodyPr/>
          <a:lstStyle/>
          <a:p>
            <a:r>
              <a:rPr lang="en-US" dirty="0"/>
              <a:t>Cortana Intelligence combines the services you already know</a:t>
            </a:r>
          </a:p>
        </p:txBody>
      </p:sp>
    </p:spTree>
    <p:extLst>
      <p:ext uri="{BB962C8B-B14F-4D97-AF65-F5344CB8AC3E}">
        <p14:creationId xmlns:p14="http://schemas.microsoft.com/office/powerpoint/2010/main" val="150690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is being transformed by three trends</a:t>
            </a:r>
          </a:p>
        </p:txBody>
      </p:sp>
      <p:grpSp>
        <p:nvGrpSpPr>
          <p:cNvPr id="25" name="Group 24"/>
          <p:cNvGrpSpPr/>
          <p:nvPr/>
        </p:nvGrpSpPr>
        <p:grpSpPr>
          <a:xfrm>
            <a:off x="8798193" y="2314590"/>
            <a:ext cx="2083569" cy="2859137"/>
            <a:chOff x="8976952" y="2360210"/>
            <a:chExt cx="2125903" cy="2917228"/>
          </a:xfrm>
        </p:grpSpPr>
        <p:sp>
          <p:nvSpPr>
            <p:cNvPr id="26" name="Rectangle 25"/>
            <p:cNvSpPr/>
            <p:nvPr/>
          </p:nvSpPr>
          <p:spPr>
            <a:xfrm>
              <a:off x="8976952" y="4692663"/>
              <a:ext cx="2125903" cy="584775"/>
            </a:xfrm>
            <a:prstGeom prst="rect">
              <a:avLst/>
            </a:prstGeom>
          </p:spPr>
          <p:txBody>
            <a:bodyPr wrap="none" lIns="0" tIns="0" rIns="0" bIns="0">
              <a:noAutofit/>
            </a:bodyPr>
            <a:lstStyle/>
            <a:p>
              <a:pPr algn="ctr" defTabSz="896203"/>
              <a:r>
                <a:rPr lang="en-US" sz="3136" kern="0" dirty="0">
                  <a:solidFill>
                    <a:schemeClr val="bg1"/>
                  </a:solidFill>
                  <a:latin typeface="Segoe UI Light"/>
                </a:rPr>
                <a:t>Intelligence</a:t>
              </a:r>
            </a:p>
          </p:txBody>
        </p:sp>
        <p:grpSp>
          <p:nvGrpSpPr>
            <p:cNvPr id="27" name="Group 26"/>
            <p:cNvGrpSpPr/>
            <p:nvPr/>
          </p:nvGrpSpPr>
          <p:grpSpPr>
            <a:xfrm>
              <a:off x="9346084" y="2360210"/>
              <a:ext cx="1386591" cy="2042624"/>
              <a:chOff x="6692900" y="2905126"/>
              <a:chExt cx="2097088" cy="3089275"/>
            </a:xfrm>
          </p:grpSpPr>
          <p:sp>
            <p:nvSpPr>
              <p:cNvPr id="28"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29"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0"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1"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4"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5"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36"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grpSp>
      </p:grpSp>
      <p:grpSp>
        <p:nvGrpSpPr>
          <p:cNvPr id="37" name="Group 36"/>
          <p:cNvGrpSpPr/>
          <p:nvPr/>
        </p:nvGrpSpPr>
        <p:grpSpPr>
          <a:xfrm>
            <a:off x="4520353" y="2488777"/>
            <a:ext cx="3146004" cy="2684951"/>
            <a:chOff x="4612197" y="2537935"/>
            <a:chExt cx="3209924" cy="2739503"/>
          </a:xfrm>
        </p:grpSpPr>
        <p:sp>
          <p:nvSpPr>
            <p:cNvPr id="38" name="Rectangle 37"/>
            <p:cNvSpPr/>
            <p:nvPr/>
          </p:nvSpPr>
          <p:spPr>
            <a:xfrm>
              <a:off x="5587665" y="4692663"/>
              <a:ext cx="1204176" cy="584775"/>
            </a:xfrm>
            <a:prstGeom prst="rect">
              <a:avLst/>
            </a:prstGeom>
          </p:spPr>
          <p:txBody>
            <a:bodyPr wrap="none" lIns="0" tIns="0" rIns="0" bIns="0">
              <a:noAutofit/>
            </a:bodyPr>
            <a:lstStyle/>
            <a:p>
              <a:pPr algn="ctr" defTabSz="896203"/>
              <a:r>
                <a:rPr lang="en-US" sz="3136" kern="0" dirty="0">
                  <a:solidFill>
                    <a:schemeClr val="bg1"/>
                  </a:solidFill>
                  <a:latin typeface="Segoe UI Light"/>
                </a:rPr>
                <a:t>Cloud</a:t>
              </a:r>
            </a:p>
          </p:txBody>
        </p:sp>
        <p:grpSp>
          <p:nvGrpSpPr>
            <p:cNvPr id="39" name="Group 38"/>
            <p:cNvGrpSpPr/>
            <p:nvPr/>
          </p:nvGrpSpPr>
          <p:grpSpPr>
            <a:xfrm>
              <a:off x="4612197" y="2537935"/>
              <a:ext cx="3209924" cy="1864899"/>
              <a:chOff x="4410076" y="2328864"/>
              <a:chExt cx="3371850" cy="1958975"/>
            </a:xfrm>
          </p:grpSpPr>
          <p:sp>
            <p:nvSpPr>
              <p:cNvPr id="40"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nvGrpSpPr>
              <p:cNvPr id="61" name="Group 60"/>
              <p:cNvGrpSpPr/>
              <p:nvPr/>
            </p:nvGrpSpPr>
            <p:grpSpPr>
              <a:xfrm>
                <a:off x="5665789" y="2981327"/>
                <a:ext cx="868363" cy="1089025"/>
                <a:chOff x="5665789" y="2981327"/>
                <a:chExt cx="868363" cy="1089025"/>
              </a:xfrm>
            </p:grpSpPr>
            <p:sp>
              <p:nvSpPr>
                <p:cNvPr id="62"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3"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grpSp>
      </p:grpSp>
      <p:grpSp>
        <p:nvGrpSpPr>
          <p:cNvPr id="64" name="Group 63"/>
          <p:cNvGrpSpPr/>
          <p:nvPr/>
        </p:nvGrpSpPr>
        <p:grpSpPr>
          <a:xfrm>
            <a:off x="1067457" y="2385844"/>
            <a:ext cx="1924231" cy="2787883"/>
            <a:chOff x="1089145" y="2432911"/>
            <a:chExt cx="1963327" cy="2844527"/>
          </a:xfrm>
        </p:grpSpPr>
        <p:sp>
          <p:nvSpPr>
            <p:cNvPr id="65" name="Rectangle 64"/>
            <p:cNvSpPr/>
            <p:nvPr/>
          </p:nvSpPr>
          <p:spPr>
            <a:xfrm>
              <a:off x="1208754" y="4692663"/>
              <a:ext cx="1640193" cy="584775"/>
            </a:xfrm>
            <a:prstGeom prst="rect">
              <a:avLst/>
            </a:prstGeom>
          </p:spPr>
          <p:txBody>
            <a:bodyPr wrap="none" lIns="0" tIns="0" rIns="0" bIns="0">
              <a:noAutofit/>
            </a:bodyPr>
            <a:lstStyle/>
            <a:p>
              <a:pPr algn="ctr" defTabSz="896203"/>
              <a:r>
                <a:rPr lang="en-US" sz="3136" kern="0" dirty="0">
                  <a:solidFill>
                    <a:schemeClr val="bg1"/>
                  </a:solidFill>
                  <a:latin typeface="Segoe UI Light"/>
                </a:rPr>
                <a:t>Big Data</a:t>
              </a:r>
            </a:p>
          </p:txBody>
        </p:sp>
        <p:grpSp>
          <p:nvGrpSpPr>
            <p:cNvPr id="66" name="Group 16"/>
            <p:cNvGrpSpPr>
              <a:grpSpLocks noChangeAspect="1"/>
            </p:cNvGrpSpPr>
            <p:nvPr/>
          </p:nvGrpSpPr>
          <p:grpSpPr bwMode="auto">
            <a:xfrm>
              <a:off x="1089145" y="2432911"/>
              <a:ext cx="1963327" cy="1968500"/>
              <a:chOff x="409" y="817"/>
              <a:chExt cx="2657" cy="2664"/>
            </a:xfrm>
          </p:grpSpPr>
          <p:sp>
            <p:nvSpPr>
              <p:cNvPr id="80"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81"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82"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83"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sp>
            <p:nvSpPr>
              <p:cNvPr id="84"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0078D7"/>
                  </a:solidFill>
                </a:endParaRPr>
              </a:p>
            </p:txBody>
          </p:sp>
        </p:grpSp>
        <p:grpSp>
          <p:nvGrpSpPr>
            <p:cNvPr id="67" name="Group 66"/>
            <p:cNvGrpSpPr/>
            <p:nvPr/>
          </p:nvGrpSpPr>
          <p:grpSpPr>
            <a:xfrm>
              <a:off x="2361582" y="2545600"/>
              <a:ext cx="607986" cy="522788"/>
              <a:chOff x="1809120" y="2381553"/>
              <a:chExt cx="726560" cy="624745"/>
            </a:xfrm>
            <a:solidFill>
              <a:schemeClr val="accent1"/>
            </a:solidFill>
          </p:grpSpPr>
          <p:sp>
            <p:nvSpPr>
              <p:cNvPr id="68"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1"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5"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6"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7"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8"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9"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grpSp>
    </p:spTree>
    <p:extLst>
      <p:ext uri="{BB962C8B-B14F-4D97-AF65-F5344CB8AC3E}">
        <p14:creationId xmlns:p14="http://schemas.microsoft.com/office/powerpoint/2010/main" val="156966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10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1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the Cloud?</a:t>
            </a:r>
          </a:p>
        </p:txBody>
      </p:sp>
      <p:sp>
        <p:nvSpPr>
          <p:cNvPr id="9" name="Rectangle 8"/>
          <p:cNvSpPr/>
          <p:nvPr/>
        </p:nvSpPr>
        <p:spPr bwMode="auto">
          <a:xfrm>
            <a:off x="608105" y="1054192"/>
            <a:ext cx="8322315" cy="4813207"/>
          </a:xfrm>
          <a:prstGeom prst="rect">
            <a:avLst/>
          </a:prstGeom>
          <a:noFill/>
          <a:ln w="10795" cap="flat" cmpd="sng" algn="ctr">
            <a:solidFill>
              <a:srgbClr val="FFFFFF">
                <a:lumMod val="85000"/>
              </a:srgbClr>
            </a:solidFill>
            <a:prstDash val="solid"/>
            <a:headEnd type="none" w="med" len="med"/>
            <a:tailEnd type="none" w="med" len="med"/>
          </a:ln>
          <a:effectLst/>
        </p:spPr>
        <p:txBody>
          <a:bodyPr vert="horz" wrap="square" lIns="76114" tIns="38057" rIns="76114" bIns="38057" numCol="1" rtlCol="0" anchor="ctr" anchorCtr="0" compatLnSpc="1">
            <a:prstTxWarp prst="textNoShape">
              <a:avLst/>
            </a:prstTxWarp>
          </a:bodyPr>
          <a:lstStyle/>
          <a:p>
            <a:pPr marL="0" marR="0" lvl="0" indent="0" algn="ctr" defTabSz="76086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a:xfrm>
            <a:off x="1056022" y="1215179"/>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7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On Premises</a:t>
            </a:r>
          </a:p>
        </p:txBody>
      </p:sp>
      <p:sp>
        <p:nvSpPr>
          <p:cNvPr id="11" name="TextBox 52"/>
          <p:cNvSpPr txBox="1"/>
          <p:nvPr/>
        </p:nvSpPr>
        <p:spPr>
          <a:xfrm>
            <a:off x="730688" y="2254057"/>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You scale, make resilient and manage</a:t>
            </a:r>
          </a:p>
        </p:txBody>
      </p:sp>
      <p:sp>
        <p:nvSpPr>
          <p:cNvPr id="12" name="Rectangle 11"/>
          <p:cNvSpPr/>
          <p:nvPr/>
        </p:nvSpPr>
        <p:spPr>
          <a:xfrm>
            <a:off x="3828972" y="1209153"/>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7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Infrastructure</a:t>
            </a:r>
          </a:p>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(as a Service)</a:t>
            </a:r>
          </a:p>
        </p:txBody>
      </p:sp>
      <p:sp>
        <p:nvSpPr>
          <p:cNvPr id="13" name="Rectangle 12"/>
          <p:cNvSpPr/>
          <p:nvPr/>
        </p:nvSpPr>
        <p:spPr>
          <a:xfrm>
            <a:off x="3979186" y="5023991"/>
            <a:ext cx="1636923"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Storage</a:t>
            </a:r>
          </a:p>
        </p:txBody>
      </p:sp>
      <p:sp>
        <p:nvSpPr>
          <p:cNvPr id="14" name="Rectangle 13"/>
          <p:cNvSpPr/>
          <p:nvPr/>
        </p:nvSpPr>
        <p:spPr>
          <a:xfrm>
            <a:off x="3979186" y="4569537"/>
            <a:ext cx="1636923"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Servers</a:t>
            </a:r>
          </a:p>
        </p:txBody>
      </p:sp>
      <p:sp>
        <p:nvSpPr>
          <p:cNvPr id="15" name="Rectangle 14"/>
          <p:cNvSpPr/>
          <p:nvPr/>
        </p:nvSpPr>
        <p:spPr>
          <a:xfrm>
            <a:off x="3979186" y="5478441"/>
            <a:ext cx="1636923"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Networking</a:t>
            </a:r>
          </a:p>
        </p:txBody>
      </p:sp>
      <p:sp>
        <p:nvSpPr>
          <p:cNvPr id="16" name="Rectangle 15"/>
          <p:cNvSpPr/>
          <p:nvPr/>
        </p:nvSpPr>
        <p:spPr>
          <a:xfrm>
            <a:off x="3979186" y="3660631"/>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O/S</a:t>
            </a:r>
          </a:p>
        </p:txBody>
      </p:sp>
      <p:sp>
        <p:nvSpPr>
          <p:cNvPr id="17" name="Rectangle 16"/>
          <p:cNvSpPr/>
          <p:nvPr/>
        </p:nvSpPr>
        <p:spPr>
          <a:xfrm>
            <a:off x="3979186" y="3206177"/>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Middleware</a:t>
            </a:r>
          </a:p>
        </p:txBody>
      </p:sp>
      <p:sp>
        <p:nvSpPr>
          <p:cNvPr id="18" name="Rectangle 17"/>
          <p:cNvSpPr/>
          <p:nvPr/>
        </p:nvSpPr>
        <p:spPr>
          <a:xfrm>
            <a:off x="3979186" y="4115085"/>
            <a:ext cx="1636923"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Virtualization</a:t>
            </a:r>
          </a:p>
        </p:txBody>
      </p:sp>
      <p:sp>
        <p:nvSpPr>
          <p:cNvPr id="19" name="Rectangle 18"/>
          <p:cNvSpPr/>
          <p:nvPr/>
        </p:nvSpPr>
        <p:spPr>
          <a:xfrm>
            <a:off x="3979186" y="2297272"/>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Data</a:t>
            </a:r>
          </a:p>
        </p:txBody>
      </p:sp>
      <p:sp>
        <p:nvSpPr>
          <p:cNvPr id="20" name="Rectangle 19"/>
          <p:cNvSpPr/>
          <p:nvPr/>
        </p:nvSpPr>
        <p:spPr>
          <a:xfrm>
            <a:off x="3979186" y="1842819"/>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Applications</a:t>
            </a:r>
          </a:p>
        </p:txBody>
      </p:sp>
      <p:sp>
        <p:nvSpPr>
          <p:cNvPr id="21" name="Rectangle 20"/>
          <p:cNvSpPr/>
          <p:nvPr/>
        </p:nvSpPr>
        <p:spPr>
          <a:xfrm>
            <a:off x="3979186" y="2751725"/>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Runtime</a:t>
            </a:r>
          </a:p>
        </p:txBody>
      </p:sp>
      <p:sp>
        <p:nvSpPr>
          <p:cNvPr id="22" name="Left Brace 21"/>
          <p:cNvSpPr/>
          <p:nvPr/>
        </p:nvSpPr>
        <p:spPr>
          <a:xfrm flipH="1">
            <a:off x="5625334" y="4074008"/>
            <a:ext cx="228416" cy="1762582"/>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3" name="TextBox 56"/>
          <p:cNvSpPr txBox="1"/>
          <p:nvPr/>
        </p:nvSpPr>
        <p:spPr>
          <a:xfrm rot="10800000" flipH="1">
            <a:off x="5798571" y="413012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Managed by vendor</a:t>
            </a:r>
          </a:p>
        </p:txBody>
      </p:sp>
      <p:sp>
        <p:nvSpPr>
          <p:cNvPr id="24" name="Left Brace 23"/>
          <p:cNvSpPr/>
          <p:nvPr/>
        </p:nvSpPr>
        <p:spPr>
          <a:xfrm>
            <a:off x="3793216" y="1842818"/>
            <a:ext cx="133243" cy="2198502"/>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5" name="TextBox 58"/>
          <p:cNvSpPr txBox="1"/>
          <p:nvPr/>
        </p:nvSpPr>
        <p:spPr>
          <a:xfrm>
            <a:off x="3260839" y="2127187"/>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You scale, make </a:t>
            </a:r>
          </a:p>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resilient &amp; manage</a:t>
            </a:r>
          </a:p>
        </p:txBody>
      </p:sp>
      <p:sp>
        <p:nvSpPr>
          <p:cNvPr id="26" name="Rectangle 25"/>
          <p:cNvSpPr/>
          <p:nvPr/>
        </p:nvSpPr>
        <p:spPr>
          <a:xfrm>
            <a:off x="6414206" y="1193893"/>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7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Platform </a:t>
            </a:r>
          </a:p>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(as a Service)</a:t>
            </a:r>
          </a:p>
        </p:txBody>
      </p:sp>
      <p:sp>
        <p:nvSpPr>
          <p:cNvPr id="27" name="Left Brace 26"/>
          <p:cNvSpPr/>
          <p:nvPr/>
        </p:nvSpPr>
        <p:spPr>
          <a:xfrm flipH="1">
            <a:off x="8171401" y="2746963"/>
            <a:ext cx="209411" cy="3120437"/>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8" name="TextBox 54"/>
          <p:cNvSpPr txBox="1"/>
          <p:nvPr/>
        </p:nvSpPr>
        <p:spPr>
          <a:xfrm rot="10800000" flipH="1">
            <a:off x="8300087" y="3330539"/>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Scale, resilience and </a:t>
            </a:r>
            <a:b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b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management by vendor</a:t>
            </a:r>
          </a:p>
        </p:txBody>
      </p:sp>
      <p:sp>
        <p:nvSpPr>
          <p:cNvPr id="29" name="Left Brace 28"/>
          <p:cNvSpPr/>
          <p:nvPr/>
        </p:nvSpPr>
        <p:spPr>
          <a:xfrm>
            <a:off x="6363529" y="1823782"/>
            <a:ext cx="152277" cy="847043"/>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30" name="TextBox 60"/>
          <p:cNvSpPr txBox="1"/>
          <p:nvPr/>
        </p:nvSpPr>
        <p:spPr>
          <a:xfrm>
            <a:off x="6020814" y="1850734"/>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mn-lt"/>
                <a:ea typeface="+mn-ea"/>
                <a:cs typeface="Segoe UI" panose="020B0502040204020203" pitchFamily="34" charset="0"/>
              </a:rPr>
              <a:t>You manage</a:t>
            </a:r>
          </a:p>
        </p:txBody>
      </p:sp>
      <p:sp>
        <p:nvSpPr>
          <p:cNvPr id="31" name="Rectangle 30"/>
          <p:cNvSpPr/>
          <p:nvPr/>
        </p:nvSpPr>
        <p:spPr>
          <a:xfrm>
            <a:off x="6525226" y="5023990"/>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Storage</a:t>
            </a:r>
          </a:p>
        </p:txBody>
      </p:sp>
      <p:sp>
        <p:nvSpPr>
          <p:cNvPr id="32" name="Rectangle 31"/>
          <p:cNvSpPr/>
          <p:nvPr/>
        </p:nvSpPr>
        <p:spPr>
          <a:xfrm>
            <a:off x="6525226" y="4569536"/>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Servers</a:t>
            </a:r>
          </a:p>
        </p:txBody>
      </p:sp>
      <p:sp>
        <p:nvSpPr>
          <p:cNvPr id="33" name="Rectangle 32"/>
          <p:cNvSpPr/>
          <p:nvPr/>
        </p:nvSpPr>
        <p:spPr>
          <a:xfrm>
            <a:off x="6525226" y="5478441"/>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Networking</a:t>
            </a:r>
          </a:p>
        </p:txBody>
      </p:sp>
      <p:sp>
        <p:nvSpPr>
          <p:cNvPr id="34" name="Rectangle 33"/>
          <p:cNvSpPr/>
          <p:nvPr/>
        </p:nvSpPr>
        <p:spPr>
          <a:xfrm>
            <a:off x="6525226" y="3660630"/>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O/S</a:t>
            </a:r>
          </a:p>
        </p:txBody>
      </p:sp>
      <p:sp>
        <p:nvSpPr>
          <p:cNvPr id="35" name="Rectangle 34"/>
          <p:cNvSpPr/>
          <p:nvPr/>
        </p:nvSpPr>
        <p:spPr>
          <a:xfrm>
            <a:off x="6525226" y="3206176"/>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Middleware</a:t>
            </a:r>
          </a:p>
        </p:txBody>
      </p:sp>
      <p:sp>
        <p:nvSpPr>
          <p:cNvPr id="36" name="Rectangle 35"/>
          <p:cNvSpPr/>
          <p:nvPr/>
        </p:nvSpPr>
        <p:spPr>
          <a:xfrm>
            <a:off x="6525226" y="4115084"/>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Virtualization</a:t>
            </a:r>
          </a:p>
        </p:txBody>
      </p:sp>
      <p:sp>
        <p:nvSpPr>
          <p:cNvPr id="37" name="Rectangle 36"/>
          <p:cNvSpPr/>
          <p:nvPr/>
        </p:nvSpPr>
        <p:spPr>
          <a:xfrm>
            <a:off x="6525226" y="1842818"/>
            <a:ext cx="1636922"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Applications</a:t>
            </a:r>
          </a:p>
        </p:txBody>
      </p:sp>
      <p:sp>
        <p:nvSpPr>
          <p:cNvPr id="38" name="Rectangle 37"/>
          <p:cNvSpPr/>
          <p:nvPr/>
        </p:nvSpPr>
        <p:spPr>
          <a:xfrm>
            <a:off x="6525226" y="2751724"/>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Runtime</a:t>
            </a:r>
          </a:p>
        </p:txBody>
      </p:sp>
      <p:sp>
        <p:nvSpPr>
          <p:cNvPr id="39" name="Rectangle 38"/>
          <p:cNvSpPr/>
          <p:nvPr/>
        </p:nvSpPr>
        <p:spPr>
          <a:xfrm>
            <a:off x="6525226" y="2297271"/>
            <a:ext cx="1636922"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Data</a:t>
            </a:r>
          </a:p>
        </p:txBody>
      </p:sp>
      <p:sp>
        <p:nvSpPr>
          <p:cNvPr id="40" name="Rectangle 39"/>
          <p:cNvSpPr/>
          <p:nvPr/>
        </p:nvSpPr>
        <p:spPr bwMode="auto">
          <a:xfrm>
            <a:off x="9157407" y="1054191"/>
            <a:ext cx="2656959" cy="4813207"/>
          </a:xfrm>
          <a:prstGeom prst="rect">
            <a:avLst/>
          </a:prstGeom>
          <a:noFill/>
          <a:ln w="10795" cap="flat" cmpd="sng" algn="ctr">
            <a:solidFill>
              <a:srgbClr val="FFFFFF">
                <a:lumMod val="85000"/>
              </a:srgbClr>
            </a:solidFill>
            <a:prstDash val="solid"/>
            <a:headEnd type="none" w="med" len="med"/>
            <a:tailEnd type="none" w="med" len="med"/>
          </a:ln>
          <a:effectLst/>
        </p:spPr>
        <p:txBody>
          <a:bodyPr vert="horz" wrap="square" lIns="76114" tIns="38057" rIns="76114" bIns="38057" numCol="1" rtlCol="0" anchor="ctr" anchorCtr="0" compatLnSpc="1">
            <a:prstTxWarp prst="textNoShape">
              <a:avLst/>
            </a:prstTxWarp>
          </a:bodyPr>
          <a:lstStyle/>
          <a:p>
            <a:pPr marL="0" marR="0" lvl="0" indent="0" algn="ctr" defTabSz="76086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40"/>
          <p:cNvSpPr/>
          <p:nvPr/>
        </p:nvSpPr>
        <p:spPr>
          <a:xfrm>
            <a:off x="9282557" y="1215179"/>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7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Software</a:t>
            </a:r>
            <a:r>
              <a:rPr kumimoji="0" lang="en-US" sz="1998"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 </a:t>
            </a:r>
          </a:p>
          <a:p>
            <a:pPr marL="0" marR="0" lvl="1" indent="0" algn="l" defTabSz="12176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2"/>
                </a:solidFill>
                <a:effectLst/>
                <a:uLnTx/>
                <a:uFillTx/>
                <a:latin typeface="Segoe UI Light" panose="020B0502040204020203" pitchFamily="34" charset="0"/>
                <a:ea typeface="+mn-ea"/>
                <a:cs typeface="Segoe UI Light" panose="020B0502040204020203" pitchFamily="34" charset="0"/>
              </a:rPr>
              <a:t>(as a Service)</a:t>
            </a:r>
          </a:p>
        </p:txBody>
      </p:sp>
      <p:sp>
        <p:nvSpPr>
          <p:cNvPr id="42" name="Rectangle 41"/>
          <p:cNvSpPr/>
          <p:nvPr/>
        </p:nvSpPr>
        <p:spPr>
          <a:xfrm>
            <a:off x="9299203" y="5023988"/>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Storage</a:t>
            </a:r>
          </a:p>
        </p:txBody>
      </p:sp>
      <p:sp>
        <p:nvSpPr>
          <p:cNvPr id="43" name="Rectangle 42"/>
          <p:cNvSpPr/>
          <p:nvPr/>
        </p:nvSpPr>
        <p:spPr>
          <a:xfrm>
            <a:off x="9299203" y="4569533"/>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Servers</a:t>
            </a:r>
          </a:p>
        </p:txBody>
      </p:sp>
      <p:sp>
        <p:nvSpPr>
          <p:cNvPr id="44" name="Rectangle 43"/>
          <p:cNvSpPr/>
          <p:nvPr/>
        </p:nvSpPr>
        <p:spPr>
          <a:xfrm>
            <a:off x="9299203" y="5478438"/>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Networking</a:t>
            </a:r>
          </a:p>
        </p:txBody>
      </p:sp>
      <p:sp>
        <p:nvSpPr>
          <p:cNvPr id="45" name="Rectangle 44"/>
          <p:cNvSpPr/>
          <p:nvPr/>
        </p:nvSpPr>
        <p:spPr>
          <a:xfrm>
            <a:off x="9299203" y="3660628"/>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O/S</a:t>
            </a:r>
          </a:p>
        </p:txBody>
      </p:sp>
      <p:sp>
        <p:nvSpPr>
          <p:cNvPr id="46" name="Rectangle 45"/>
          <p:cNvSpPr/>
          <p:nvPr/>
        </p:nvSpPr>
        <p:spPr>
          <a:xfrm>
            <a:off x="9299203" y="3206174"/>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Middleware</a:t>
            </a:r>
          </a:p>
        </p:txBody>
      </p:sp>
      <p:sp>
        <p:nvSpPr>
          <p:cNvPr id="47" name="Rectangle 46"/>
          <p:cNvSpPr/>
          <p:nvPr/>
        </p:nvSpPr>
        <p:spPr>
          <a:xfrm>
            <a:off x="9299203" y="4115080"/>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Virtualization</a:t>
            </a:r>
          </a:p>
        </p:txBody>
      </p:sp>
      <p:sp>
        <p:nvSpPr>
          <p:cNvPr id="48" name="Rectangle 47"/>
          <p:cNvSpPr/>
          <p:nvPr/>
        </p:nvSpPr>
        <p:spPr>
          <a:xfrm>
            <a:off x="9299203" y="1842814"/>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Applications</a:t>
            </a:r>
          </a:p>
        </p:txBody>
      </p:sp>
      <p:sp>
        <p:nvSpPr>
          <p:cNvPr id="49" name="Rectangle 48"/>
          <p:cNvSpPr/>
          <p:nvPr/>
        </p:nvSpPr>
        <p:spPr>
          <a:xfrm>
            <a:off x="9299203" y="2751721"/>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Runtime</a:t>
            </a:r>
          </a:p>
        </p:txBody>
      </p:sp>
      <p:sp>
        <p:nvSpPr>
          <p:cNvPr id="50" name="Rectangle 49"/>
          <p:cNvSpPr/>
          <p:nvPr/>
        </p:nvSpPr>
        <p:spPr>
          <a:xfrm>
            <a:off x="9299203" y="2297268"/>
            <a:ext cx="1636922" cy="380694"/>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Data</a:t>
            </a:r>
          </a:p>
        </p:txBody>
      </p:sp>
      <p:sp>
        <p:nvSpPr>
          <p:cNvPr id="51" name="Rectangle 50"/>
          <p:cNvSpPr/>
          <p:nvPr/>
        </p:nvSpPr>
        <p:spPr>
          <a:xfrm>
            <a:off x="1427633" y="5016850"/>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Storage</a:t>
            </a:r>
          </a:p>
        </p:txBody>
      </p:sp>
      <p:sp>
        <p:nvSpPr>
          <p:cNvPr id="52" name="Rectangle 51"/>
          <p:cNvSpPr/>
          <p:nvPr/>
        </p:nvSpPr>
        <p:spPr>
          <a:xfrm>
            <a:off x="1427633" y="4562396"/>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Servers</a:t>
            </a:r>
          </a:p>
        </p:txBody>
      </p:sp>
      <p:sp>
        <p:nvSpPr>
          <p:cNvPr id="53" name="Rectangle 52"/>
          <p:cNvSpPr/>
          <p:nvPr/>
        </p:nvSpPr>
        <p:spPr>
          <a:xfrm>
            <a:off x="1427633" y="5471301"/>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Networking</a:t>
            </a:r>
          </a:p>
        </p:txBody>
      </p:sp>
      <p:sp>
        <p:nvSpPr>
          <p:cNvPr id="54" name="Rectangle 53"/>
          <p:cNvSpPr/>
          <p:nvPr/>
        </p:nvSpPr>
        <p:spPr>
          <a:xfrm>
            <a:off x="1427633" y="3653490"/>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O/S</a:t>
            </a:r>
          </a:p>
        </p:txBody>
      </p:sp>
      <p:sp>
        <p:nvSpPr>
          <p:cNvPr id="55" name="Rectangle 54"/>
          <p:cNvSpPr/>
          <p:nvPr/>
        </p:nvSpPr>
        <p:spPr>
          <a:xfrm>
            <a:off x="1427633" y="3199037"/>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Middleware</a:t>
            </a:r>
          </a:p>
        </p:txBody>
      </p:sp>
      <p:sp>
        <p:nvSpPr>
          <p:cNvPr id="56" name="Rectangle 55"/>
          <p:cNvSpPr/>
          <p:nvPr/>
        </p:nvSpPr>
        <p:spPr>
          <a:xfrm>
            <a:off x="1427633" y="4107943"/>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Virtualization</a:t>
            </a:r>
          </a:p>
        </p:txBody>
      </p:sp>
      <p:sp>
        <p:nvSpPr>
          <p:cNvPr id="57" name="Rectangle 56"/>
          <p:cNvSpPr/>
          <p:nvPr/>
        </p:nvSpPr>
        <p:spPr>
          <a:xfrm>
            <a:off x="1427633" y="2290131"/>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Data</a:t>
            </a:r>
          </a:p>
        </p:txBody>
      </p:sp>
      <p:sp>
        <p:nvSpPr>
          <p:cNvPr id="58" name="Rectangle 57"/>
          <p:cNvSpPr/>
          <p:nvPr/>
        </p:nvSpPr>
        <p:spPr>
          <a:xfrm>
            <a:off x="1427633" y="1835676"/>
            <a:ext cx="1636923" cy="380694"/>
          </a:xfrm>
          <a:prstGeom prst="rect">
            <a:avLst/>
          </a:prstGeom>
          <a:solidFill>
            <a:srgbClr val="68217A"/>
          </a:solidFill>
          <a:ln w="9525" cap="flat" cmpd="sng" algn="ctr">
            <a:noFill/>
            <a:prstDash val="solid"/>
          </a:ln>
          <a:effectLst/>
        </p:spPr>
        <p:txBody>
          <a:bodyPr rtlCol="0" anchor="ctr" anchorCtr="0"/>
          <a:lstStyle/>
          <a:p>
            <a:pPr marL="0" marR="0" lvl="1" indent="0" algn="ctr" defTabSz="12176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solidFill>
                <a:effectLst/>
                <a:uLnTx/>
                <a:uFillTx/>
                <a:cs typeface="Segoe UI" panose="020B0502040204020203" pitchFamily="34" charset="0"/>
              </a:rPr>
              <a:t>Applications</a:t>
            </a:r>
          </a:p>
        </p:txBody>
      </p:sp>
      <p:sp>
        <p:nvSpPr>
          <p:cNvPr id="59" name="Rectangle 58"/>
          <p:cNvSpPr/>
          <p:nvPr/>
        </p:nvSpPr>
        <p:spPr>
          <a:xfrm>
            <a:off x="1427633" y="2744585"/>
            <a:ext cx="1636923" cy="380694"/>
          </a:xfrm>
          <a:prstGeom prst="rect">
            <a:avLst/>
          </a:prstGeom>
          <a:solidFill>
            <a:srgbClr val="68217A"/>
          </a:solidFill>
          <a:ln w="9525" cap="flat" cmpd="sng" algn="ctr">
            <a:noFill/>
            <a:prstDash val="solid"/>
          </a:ln>
          <a:effectLst/>
        </p:spPr>
        <p:txBody>
          <a:bodyPr rtlCol="0" anchor="ctr" anchorCtr="0"/>
          <a:lstStyle/>
          <a:p>
            <a:pPr marL="0" marR="0" lvl="0" indent="0" algn="ctr" defTabSz="1217715"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alpha val="99000"/>
                  </a:srgbClr>
                </a:solidFill>
                <a:effectLst/>
                <a:uLnTx/>
                <a:uFillTx/>
                <a:ea typeface="Segoe UI" panose="020B0502040204020203" pitchFamily="34" charset="0"/>
                <a:cs typeface="Segoe UI" panose="020B0502040204020203" pitchFamily="34" charset="0"/>
              </a:rPr>
              <a:t>Runtime</a:t>
            </a:r>
          </a:p>
        </p:txBody>
      </p:sp>
      <p:sp>
        <p:nvSpPr>
          <p:cNvPr id="60" name="Left Brace 59"/>
          <p:cNvSpPr/>
          <p:nvPr/>
        </p:nvSpPr>
        <p:spPr>
          <a:xfrm>
            <a:off x="1178600" y="1835676"/>
            <a:ext cx="243415" cy="4016318"/>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61" name="TextBox 54"/>
          <p:cNvSpPr txBox="1"/>
          <p:nvPr/>
        </p:nvSpPr>
        <p:spPr>
          <a:xfrm rot="10800000" flipH="1">
            <a:off x="11199017" y="2809397"/>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76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Scale, resilience and </a:t>
            </a:r>
            <a:b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br>
            <a:r>
              <a:rPr kumimoji="0" lang="en-US" sz="1400" b="0" i="0" u="none" strike="noStrike" kern="1200" cap="none" spc="0" normalizeH="0" baseline="0" noProof="0" dirty="0">
                <a:ln>
                  <a:noFill/>
                </a:ln>
                <a:solidFill>
                  <a:schemeClr val="bg2"/>
                </a:solidFill>
                <a:effectLst/>
                <a:uLnTx/>
                <a:uFillTx/>
                <a:latin typeface="+mn-lt"/>
                <a:ea typeface="+mn-ea"/>
                <a:cs typeface="Segoe UI" panose="020B0502040204020203" pitchFamily="34" charset="0"/>
              </a:rPr>
              <a:t>management by vendor</a:t>
            </a:r>
          </a:p>
        </p:txBody>
      </p:sp>
      <p:sp>
        <p:nvSpPr>
          <p:cNvPr id="62" name="Left Brace 61"/>
          <p:cNvSpPr/>
          <p:nvPr/>
        </p:nvSpPr>
        <p:spPr>
          <a:xfrm flipH="1">
            <a:off x="10965724" y="1835876"/>
            <a:ext cx="243415" cy="4016318"/>
          </a:xfrm>
          <a:prstGeom prst="leftBrace">
            <a:avLst>
              <a:gd name="adj1" fmla="val 0"/>
              <a:gd name="adj2" fmla="val 50000"/>
            </a:avLst>
          </a:prstGeom>
          <a:noFill/>
          <a:ln w="19050" cap="flat" cmpd="sng" algn="ctr">
            <a:solidFill>
              <a:srgbClr val="343434">
                <a:lumMod val="50000"/>
                <a:lumOff val="50000"/>
              </a:srgbClr>
            </a:solidFill>
            <a:prstDash val="solid"/>
          </a:ln>
          <a:effectLst/>
        </p:spPr>
        <p:txBody>
          <a:bodyPr rtlCol="0" anchor="ctr"/>
          <a:lstStyle/>
          <a:p>
            <a:pPr marL="0" marR="0" lvl="0" indent="0" algn="ctr" defTabSz="1217715"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425141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normAutofit/>
          </a:bodyPr>
          <a:lstStyle/>
          <a:p>
            <a:r>
              <a:rPr lang="en-US" dirty="0">
                <a:solidFill>
                  <a:schemeClr val="bg1"/>
                </a:solidFill>
              </a:rPr>
              <a:t>Stay ahead of the curve with Cortana Intelligence Suite</a:t>
            </a:r>
          </a:p>
        </p:txBody>
      </p:sp>
      <p:grpSp>
        <p:nvGrpSpPr>
          <p:cNvPr id="104" name="Group 103"/>
          <p:cNvGrpSpPr/>
          <p:nvPr/>
        </p:nvGrpSpPr>
        <p:grpSpPr>
          <a:xfrm>
            <a:off x="7799267" y="2677229"/>
            <a:ext cx="312612" cy="182489"/>
            <a:chOff x="-4411663" y="4275138"/>
            <a:chExt cx="312738" cy="182563"/>
          </a:xfrm>
          <a:solidFill>
            <a:schemeClr val="bg2">
              <a:lumMod val="25000"/>
              <a:lumOff val="75000"/>
            </a:schemeClr>
          </a:solidFill>
        </p:grpSpPr>
        <p:sp>
          <p:nvSpPr>
            <p:cNvPr id="10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0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09" name="TextBox 108"/>
          <p:cNvSpPr txBox="1"/>
          <p:nvPr/>
        </p:nvSpPr>
        <p:spPr>
          <a:xfrm>
            <a:off x="1989974" y="1453314"/>
            <a:ext cx="1089620" cy="682947"/>
          </a:xfrm>
          <a:prstGeom prst="rect">
            <a:avLst/>
          </a:prstGeom>
          <a:noFill/>
        </p:spPr>
        <p:txBody>
          <a:bodyPr wrap="square" lIns="0" tIns="146224" rIns="182780" bIns="146224" rtlCol="0">
            <a:noAutofit/>
          </a:bodyPr>
          <a:lstStyle/>
          <a:p>
            <a:pPr defTabSz="932194">
              <a:lnSpc>
                <a:spcPct val="90000"/>
              </a:lnSpc>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Business apps</a:t>
            </a:r>
          </a:p>
        </p:txBody>
      </p:sp>
      <p:sp>
        <p:nvSpPr>
          <p:cNvPr id="110" name="TextBox 109"/>
          <p:cNvSpPr txBox="1"/>
          <p:nvPr/>
        </p:nvSpPr>
        <p:spPr>
          <a:xfrm>
            <a:off x="1942859" y="2764167"/>
            <a:ext cx="1089620" cy="682947"/>
          </a:xfrm>
          <a:prstGeom prst="rect">
            <a:avLst/>
          </a:prstGeom>
          <a:noFill/>
        </p:spPr>
        <p:txBody>
          <a:bodyPr wrap="square" lIns="0" tIns="146224" rIns="182780" bIns="146224" rtlCol="0">
            <a:no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Custom apps</a:t>
            </a:r>
          </a:p>
        </p:txBody>
      </p:sp>
      <p:sp>
        <p:nvSpPr>
          <p:cNvPr id="111" name="TextBox 110"/>
          <p:cNvSpPr txBox="1"/>
          <p:nvPr/>
        </p:nvSpPr>
        <p:spPr>
          <a:xfrm>
            <a:off x="1989972" y="3938130"/>
            <a:ext cx="1363164" cy="876768"/>
          </a:xfrm>
          <a:prstGeom prst="rect">
            <a:avLst/>
          </a:prstGeom>
          <a:noFill/>
        </p:spPr>
        <p:txBody>
          <a:bodyPr wrap="square" lIns="0" tIns="146224" rIns="182780" bIns="146224" rtlCol="0">
            <a:no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Sensors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and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devices</a:t>
            </a:r>
          </a:p>
        </p:txBody>
      </p:sp>
      <p:sp>
        <p:nvSpPr>
          <p:cNvPr id="112" name="TextBox 111"/>
          <p:cNvSpPr txBox="1"/>
          <p:nvPr/>
        </p:nvSpPr>
        <p:spPr>
          <a:xfrm>
            <a:off x="9873574" y="1550225"/>
            <a:ext cx="1089619" cy="489125"/>
          </a:xfrm>
          <a:prstGeom prst="rect">
            <a:avLst/>
          </a:prstGeom>
          <a:noFill/>
        </p:spPr>
        <p:txBody>
          <a:bodyPr wrap="square" lIns="182780" tIns="146224" rIns="182780" bIns="146224" rtlCol="0">
            <a:sp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113" name="TextBox 112"/>
          <p:cNvSpPr txBox="1"/>
          <p:nvPr/>
        </p:nvSpPr>
        <p:spPr>
          <a:xfrm>
            <a:off x="10149079" y="4182692"/>
            <a:ext cx="1603664" cy="387798"/>
          </a:xfrm>
          <a:prstGeom prst="rect">
            <a:avLst/>
          </a:prstGeom>
          <a:noFill/>
        </p:spPr>
        <p:txBody>
          <a:bodyPr wrap="square" lIns="0" tIns="0" rIns="0" bIns="0" rtlCol="0">
            <a:sp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Automated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systems</a:t>
            </a:r>
          </a:p>
        </p:txBody>
      </p:sp>
      <p:sp>
        <p:nvSpPr>
          <p:cNvPr id="116" name="Rectangle 115"/>
          <p:cNvSpPr/>
          <p:nvPr/>
        </p:nvSpPr>
        <p:spPr>
          <a:xfrm>
            <a:off x="1989973" y="5473692"/>
            <a:ext cx="933221" cy="321015"/>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Data</a:t>
            </a:r>
          </a:p>
        </p:txBody>
      </p:sp>
      <p:sp>
        <p:nvSpPr>
          <p:cNvPr id="119" name="Rectangle 118"/>
          <p:cNvSpPr/>
          <p:nvPr/>
        </p:nvSpPr>
        <p:spPr>
          <a:xfrm>
            <a:off x="5338195" y="5449596"/>
            <a:ext cx="1453924" cy="369204"/>
          </a:xfrm>
          <a:prstGeom prst="rect">
            <a:avLst/>
          </a:prstGeom>
        </p:spPr>
        <p:txBody>
          <a:bodyPr wrap="none" lIns="0" tIns="0" rIns="0" bIns="0" anchor="ctr">
            <a:spAutoFit/>
          </a:bodyPr>
          <a:lstStyle/>
          <a:p>
            <a:pPr algn="ctr" defTabSz="724725">
              <a:spcBef>
                <a:spcPct val="0"/>
              </a:spcBef>
              <a:spcAft>
                <a:spcPct val="35000"/>
              </a:spcAft>
            </a:pPr>
            <a:r>
              <a:rPr lang="en-US" sz="2399" kern="0" dirty="0">
                <a:solidFill>
                  <a:schemeClr val="bg2"/>
                </a:solidFill>
                <a:latin typeface="+mj-lt"/>
              </a:rPr>
              <a:t>Intelligence</a:t>
            </a:r>
            <a:endParaRPr lang="en-US" sz="1799" b="1" kern="0" spc="-30" dirty="0">
              <a:solidFill>
                <a:schemeClr val="bg2"/>
              </a:soli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9392437" y="1545475"/>
            <a:ext cx="488127" cy="498625"/>
            <a:chOff x="6112510" y="6954657"/>
            <a:chExt cx="1181100" cy="1206500"/>
          </a:xfrm>
          <a:solidFill>
            <a:schemeClr val="accent1"/>
          </a:solidFill>
        </p:grpSpPr>
        <p:sp>
          <p:nvSpPr>
            <p:cNvPr id="12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2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3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4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141" name="Group 140"/>
          <p:cNvGrpSpPr/>
          <p:nvPr/>
        </p:nvGrpSpPr>
        <p:grpSpPr>
          <a:xfrm>
            <a:off x="9423984" y="4050215"/>
            <a:ext cx="522078" cy="652597"/>
            <a:chOff x="2954338" y="6831013"/>
            <a:chExt cx="1041400" cy="1301750"/>
          </a:xfrm>
          <a:solidFill>
            <a:schemeClr val="accent1"/>
          </a:solidFill>
        </p:grpSpPr>
        <p:sp>
          <p:nvSpPr>
            <p:cNvPr id="14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4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44" name="Freeform 539"/>
          <p:cNvSpPr>
            <a:spLocks noChangeAspect="1"/>
          </p:cNvSpPr>
          <p:nvPr/>
        </p:nvSpPr>
        <p:spPr bwMode="auto">
          <a:xfrm>
            <a:off x="4095915" y="1984474"/>
            <a:ext cx="3938971" cy="21655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noFill/>
          </a:ln>
          <a:extLst/>
        </p:spPr>
        <p:txBody>
          <a:bodyPr vert="horz" wrap="square" lIns="91390" tIns="45695" rIns="91390" bIns="45695" numCol="1" anchor="t" anchorCtr="0" compatLnSpc="1">
            <a:prstTxWarp prst="textNoShape">
              <a:avLst/>
            </a:prstTxWarp>
          </a:bodyPr>
          <a:lstStyle/>
          <a:p>
            <a:pPr defTabSz="932194"/>
            <a:endParaRPr lang="en-US" sz="1050" kern="0" dirty="0">
              <a:solidFill>
                <a:srgbClr val="333333"/>
              </a:solidFill>
            </a:endParaRPr>
          </a:p>
        </p:txBody>
      </p:sp>
      <p:sp>
        <p:nvSpPr>
          <p:cNvPr id="145" name="TextBox 144"/>
          <p:cNvSpPr txBox="1"/>
          <p:nvPr/>
        </p:nvSpPr>
        <p:spPr>
          <a:xfrm>
            <a:off x="4696325" y="4157343"/>
            <a:ext cx="2776284" cy="572233"/>
          </a:xfrm>
          <a:prstGeom prst="rect">
            <a:avLst/>
          </a:prstGeom>
          <a:noFill/>
        </p:spPr>
        <p:txBody>
          <a:bodyPr wrap="square" lIns="182807" tIns="146246" rIns="182807" bIns="146246" rtlCol="0">
            <a:spAutoFit/>
          </a:bodyPr>
          <a:lstStyle/>
          <a:p>
            <a:pPr algn="ctr" defTabSz="896203">
              <a:lnSpc>
                <a:spcPct val="90000"/>
              </a:lnSpc>
            </a:pPr>
            <a:r>
              <a:rPr lang="en-US" sz="1999" kern="0" dirty="0">
                <a:solidFill>
                  <a:schemeClr val="bg2"/>
                </a:solidFill>
                <a:latin typeface="+mj-lt"/>
              </a:rPr>
              <a:t>Cortana Intelligence</a:t>
            </a:r>
          </a:p>
        </p:txBody>
      </p:sp>
      <p:grpSp>
        <p:nvGrpSpPr>
          <p:cNvPr id="149" name="Group 148"/>
          <p:cNvGrpSpPr/>
          <p:nvPr/>
        </p:nvGrpSpPr>
        <p:grpSpPr>
          <a:xfrm>
            <a:off x="3267146" y="5543487"/>
            <a:ext cx="1356146" cy="181425"/>
            <a:chOff x="3299791" y="5593822"/>
            <a:chExt cx="1356692" cy="181498"/>
          </a:xfrm>
          <a:solidFill>
            <a:schemeClr val="tx1">
              <a:lumMod val="85000"/>
            </a:schemeClr>
          </a:solidFill>
        </p:grpSpPr>
        <p:cxnSp>
          <p:nvCxnSpPr>
            <p:cNvPr id="150" name="Straight Connector 149"/>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rot="13500000">
              <a:off x="4445751" y="5595178"/>
              <a:ext cx="181498" cy="178786"/>
              <a:chOff x="402446" y="5872915"/>
              <a:chExt cx="292608" cy="288235"/>
            </a:xfrm>
            <a:grpFill/>
          </p:grpSpPr>
          <p:cxnSp>
            <p:nvCxnSpPr>
              <p:cNvPr id="152" name="Straight Connector 151"/>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7682824" y="5543487"/>
            <a:ext cx="1356146" cy="181425"/>
            <a:chOff x="3299791" y="5593822"/>
            <a:chExt cx="1356692" cy="181498"/>
          </a:xfrm>
          <a:solidFill>
            <a:schemeClr val="tx1">
              <a:lumMod val="85000"/>
            </a:schemeClr>
          </a:solidFill>
        </p:grpSpPr>
        <p:cxnSp>
          <p:nvCxnSpPr>
            <p:cNvPr id="155" name="Straight Connector 154"/>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rot="13500000">
              <a:off x="4445751" y="5595178"/>
              <a:ext cx="181498" cy="178786"/>
              <a:chOff x="402446" y="5872915"/>
              <a:chExt cx="292608" cy="288235"/>
            </a:xfrm>
            <a:grpFill/>
          </p:grpSpPr>
          <p:cxnSp>
            <p:nvCxnSpPr>
              <p:cNvPr id="157" name="Straight Connector 156"/>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9" name="Rectangle 158"/>
          <p:cNvSpPr/>
          <p:nvPr/>
        </p:nvSpPr>
        <p:spPr>
          <a:xfrm>
            <a:off x="9823493" y="5470308"/>
            <a:ext cx="1500003" cy="327780"/>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Action</a:t>
            </a:r>
          </a:p>
        </p:txBody>
      </p:sp>
      <p:sp>
        <p:nvSpPr>
          <p:cNvPr id="160" name="Freeform 539"/>
          <p:cNvSpPr>
            <a:spLocks noChangeAspect="1"/>
          </p:cNvSpPr>
          <p:nvPr/>
        </p:nvSpPr>
        <p:spPr bwMode="auto">
          <a:xfrm>
            <a:off x="3960368" y="1775316"/>
            <a:ext cx="801648" cy="44073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390" tIns="45695" rIns="91390" bIns="45695" numCol="1" anchor="t" anchorCtr="0" compatLnSpc="1">
            <a:prstTxWarp prst="textNoShape">
              <a:avLst/>
            </a:prstTxWarp>
          </a:bodyPr>
          <a:lstStyle/>
          <a:p>
            <a:pPr defTabSz="932194"/>
            <a:endParaRPr lang="en-US" sz="1050" kern="0" dirty="0">
              <a:solidFill>
                <a:srgbClr val="333333"/>
              </a:solidFill>
            </a:endParaRPr>
          </a:p>
        </p:txBody>
      </p:sp>
      <p:sp>
        <p:nvSpPr>
          <p:cNvPr id="161" name="Freeform 539"/>
          <p:cNvSpPr>
            <a:spLocks noChangeAspect="1"/>
          </p:cNvSpPr>
          <p:nvPr/>
        </p:nvSpPr>
        <p:spPr bwMode="auto">
          <a:xfrm>
            <a:off x="3612490" y="3947450"/>
            <a:ext cx="452773" cy="24892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390" tIns="45695" rIns="91390" bIns="45695" numCol="1" anchor="t" anchorCtr="0" compatLnSpc="1">
            <a:prstTxWarp prst="textNoShape">
              <a:avLst/>
            </a:prstTxWarp>
          </a:bodyPr>
          <a:lstStyle/>
          <a:p>
            <a:pPr defTabSz="932194"/>
            <a:endParaRPr lang="en-US" sz="1050" kern="0" dirty="0">
              <a:solidFill>
                <a:srgbClr val="333333"/>
              </a:solidFill>
            </a:endParaRPr>
          </a:p>
        </p:txBody>
      </p:sp>
      <p:sp>
        <p:nvSpPr>
          <p:cNvPr id="162" name="Freeform 539"/>
          <p:cNvSpPr>
            <a:spLocks noChangeAspect="1"/>
          </p:cNvSpPr>
          <p:nvPr/>
        </p:nvSpPr>
        <p:spPr bwMode="auto">
          <a:xfrm>
            <a:off x="6995775" y="1791972"/>
            <a:ext cx="535624" cy="29448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390" tIns="45695" rIns="91390" bIns="45695" numCol="1" anchor="t" anchorCtr="0" compatLnSpc="1">
            <a:prstTxWarp prst="textNoShape">
              <a:avLst/>
            </a:prstTxWarp>
          </a:bodyPr>
          <a:lstStyle/>
          <a:p>
            <a:pPr defTabSz="932194"/>
            <a:endParaRPr lang="en-US" sz="1050" kern="0" dirty="0">
              <a:solidFill>
                <a:srgbClr val="333333"/>
              </a:solidFill>
            </a:endParaRPr>
          </a:p>
        </p:txBody>
      </p:sp>
      <p:sp>
        <p:nvSpPr>
          <p:cNvPr id="163" name="TextBox 162"/>
          <p:cNvSpPr txBox="1"/>
          <p:nvPr/>
        </p:nvSpPr>
        <p:spPr>
          <a:xfrm>
            <a:off x="9873574" y="2839796"/>
            <a:ext cx="1089619" cy="489125"/>
          </a:xfrm>
          <a:prstGeom prst="rect">
            <a:avLst/>
          </a:prstGeom>
          <a:noFill/>
        </p:spPr>
        <p:txBody>
          <a:bodyPr wrap="square" lIns="182780" tIns="146224" rIns="182780" bIns="146224" rtlCol="0">
            <a:spAutoFit/>
          </a:bodyPr>
          <a:lstStyle/>
          <a:p>
            <a:pPr defTabSz="93219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164" name="Group 163"/>
          <p:cNvGrpSpPr/>
          <p:nvPr/>
        </p:nvGrpSpPr>
        <p:grpSpPr>
          <a:xfrm>
            <a:off x="4507925" y="2221564"/>
            <a:ext cx="3111770" cy="1725468"/>
            <a:chOff x="4508874" y="2221077"/>
            <a:chExt cx="3113022" cy="1726163"/>
          </a:xfrm>
        </p:grpSpPr>
        <p:sp>
          <p:nvSpPr>
            <p:cNvPr id="165"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78"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83"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4"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5"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6"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8"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nvGrpSpPr>
            <p:cNvPr id="200" name="Group 199"/>
            <p:cNvGrpSpPr/>
            <p:nvPr/>
          </p:nvGrpSpPr>
          <p:grpSpPr>
            <a:xfrm>
              <a:off x="5413104" y="2621197"/>
              <a:ext cx="1326042" cy="1326043"/>
              <a:chOff x="5413104" y="2598477"/>
              <a:chExt cx="1326042" cy="1326043"/>
            </a:xfrm>
          </p:grpSpPr>
          <p:sp>
            <p:nvSpPr>
              <p:cNvPr id="2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accent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8" name="Oval 207"/>
              <p:cNvSpPr/>
              <p:nvPr/>
            </p:nvSpPr>
            <p:spPr bwMode="auto">
              <a:xfrm>
                <a:off x="5413104" y="2598477"/>
                <a:ext cx="1326042" cy="1326043"/>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9" name="Group 208"/>
          <p:cNvGrpSpPr/>
          <p:nvPr/>
        </p:nvGrpSpPr>
        <p:grpSpPr>
          <a:xfrm>
            <a:off x="9320629" y="2820211"/>
            <a:ext cx="598335" cy="462820"/>
            <a:chOff x="5007615" y="2323753"/>
            <a:chExt cx="649029" cy="502032"/>
          </a:xfrm>
          <a:solidFill>
            <a:schemeClr val="accent1"/>
          </a:solidFill>
        </p:grpSpPr>
        <p:sp>
          <p:nvSpPr>
            <p:cNvPr id="210"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sp>
          <p:nvSpPr>
            <p:cNvPr id="211"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grpSp>
      <p:grpSp>
        <p:nvGrpSpPr>
          <p:cNvPr id="212" name="Group 211"/>
          <p:cNvGrpSpPr/>
          <p:nvPr/>
        </p:nvGrpSpPr>
        <p:grpSpPr>
          <a:xfrm>
            <a:off x="2840477" y="1740661"/>
            <a:ext cx="750586" cy="2730989"/>
            <a:chOff x="-4887913" y="2606675"/>
            <a:chExt cx="750888" cy="2732088"/>
          </a:xfrm>
          <a:solidFill>
            <a:schemeClr val="accent1"/>
          </a:solidFill>
        </p:grpSpPr>
        <p:sp>
          <p:nvSpPr>
            <p:cNvPr id="213"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4"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5"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16" name="Group 215"/>
          <p:cNvGrpSpPr/>
          <p:nvPr/>
        </p:nvGrpSpPr>
        <p:grpSpPr>
          <a:xfrm>
            <a:off x="3562926" y="3472040"/>
            <a:ext cx="312612" cy="182489"/>
            <a:chOff x="-4411663" y="4275138"/>
            <a:chExt cx="312738" cy="182563"/>
          </a:xfrm>
          <a:solidFill>
            <a:schemeClr val="accent1"/>
          </a:solidFill>
        </p:grpSpPr>
        <p:sp>
          <p:nvSpPr>
            <p:cNvPr id="217"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19" name="Group 218"/>
          <p:cNvGrpSpPr/>
          <p:nvPr/>
        </p:nvGrpSpPr>
        <p:grpSpPr>
          <a:xfrm>
            <a:off x="4097063" y="2637625"/>
            <a:ext cx="312612" cy="184076"/>
            <a:chOff x="-2597151" y="4195763"/>
            <a:chExt cx="312738" cy="184150"/>
          </a:xfrm>
          <a:solidFill>
            <a:schemeClr val="bg2">
              <a:lumMod val="25000"/>
              <a:lumOff val="75000"/>
            </a:schemeClr>
          </a:solidFill>
        </p:grpSpPr>
        <p:sp>
          <p:nvSpPr>
            <p:cNvPr id="220"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1"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2"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23" name="Group 222"/>
          <p:cNvGrpSpPr/>
          <p:nvPr/>
        </p:nvGrpSpPr>
        <p:grpSpPr>
          <a:xfrm>
            <a:off x="8335266" y="1740661"/>
            <a:ext cx="789983" cy="2730989"/>
            <a:chOff x="8337755" y="1739981"/>
            <a:chExt cx="790301" cy="2732088"/>
          </a:xfrm>
          <a:solidFill>
            <a:schemeClr val="accent1"/>
          </a:solidFill>
        </p:grpSpPr>
        <p:sp>
          <p:nvSpPr>
            <p:cNvPr id="224"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5"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6"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27" name="Group 226"/>
          <p:cNvGrpSpPr/>
          <p:nvPr/>
        </p:nvGrpSpPr>
        <p:grpSpPr>
          <a:xfrm>
            <a:off x="8222130" y="3424487"/>
            <a:ext cx="312612" cy="184076"/>
            <a:chOff x="-2597151" y="4195763"/>
            <a:chExt cx="312738" cy="184150"/>
          </a:xfrm>
          <a:solidFill>
            <a:schemeClr val="accent1"/>
          </a:solidFill>
        </p:grpSpPr>
        <p:sp>
          <p:nvSpPr>
            <p:cNvPr id="228"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9"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0"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pic>
        <p:nvPicPr>
          <p:cNvPr id="231" name="Picture 2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415" y="2750380"/>
            <a:ext cx="760722" cy="890095"/>
          </a:xfrm>
          <a:prstGeom prst="rect">
            <a:avLst/>
          </a:prstGeom>
        </p:spPr>
      </p:pic>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5499" y="3964279"/>
            <a:ext cx="844797" cy="988469"/>
          </a:xfrm>
          <a:prstGeom prst="rect">
            <a:avLst/>
          </a:prstGeom>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2313" y="1429605"/>
            <a:ext cx="672137" cy="786446"/>
          </a:xfrm>
          <a:prstGeom prst="rect">
            <a:avLst/>
          </a:prstGeom>
        </p:spPr>
      </p:pic>
    </p:spTree>
    <p:extLst>
      <p:ext uri="{BB962C8B-B14F-4D97-AF65-F5344CB8AC3E}">
        <p14:creationId xmlns:p14="http://schemas.microsoft.com/office/powerpoint/2010/main" val="121444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Here are some examples of how </a:t>
            </a:r>
            <a:br>
              <a:rPr lang="en-US" dirty="0"/>
            </a:br>
            <a:r>
              <a:rPr lang="en-US" dirty="0"/>
              <a:t>our customers are staying ahead </a:t>
            </a:r>
          </a:p>
        </p:txBody>
      </p:sp>
      <p:grpSp>
        <p:nvGrpSpPr>
          <p:cNvPr id="9" name="Group 8"/>
          <p:cNvGrpSpPr/>
          <p:nvPr/>
        </p:nvGrpSpPr>
        <p:grpSpPr>
          <a:xfrm>
            <a:off x="9919756" y="2683558"/>
            <a:ext cx="1915922" cy="1774083"/>
            <a:chOff x="9922882" y="2683258"/>
            <a:chExt cx="1916693" cy="1774796"/>
          </a:xfrm>
        </p:grpSpPr>
        <p:sp>
          <p:nvSpPr>
            <p:cNvPr id="52" name="Rectangle 51"/>
            <p:cNvSpPr/>
            <p:nvPr/>
          </p:nvSpPr>
          <p:spPr bwMode="auto">
            <a:xfrm>
              <a:off x="9922882" y="3977042"/>
              <a:ext cx="1916693" cy="4810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Exploring new business opportunities with </a:t>
              </a:r>
              <a:r>
                <a:rPr lang="en-US" sz="1400" b="1" kern="0" dirty="0">
                  <a:solidFill>
                    <a:schemeClr val="bg1"/>
                  </a:solidFill>
                </a:rPr>
                <a:t>data-driven services</a:t>
              </a:r>
            </a:p>
          </p:txBody>
        </p:sp>
        <p:grpSp>
          <p:nvGrpSpPr>
            <p:cNvPr id="5" name="Group 4"/>
            <p:cNvGrpSpPr/>
            <p:nvPr/>
          </p:nvGrpSpPr>
          <p:grpSpPr>
            <a:xfrm>
              <a:off x="10138840" y="2683258"/>
              <a:ext cx="1293820" cy="856568"/>
              <a:chOff x="9996890" y="2240429"/>
              <a:chExt cx="1381772" cy="914796"/>
            </a:xfrm>
          </p:grpSpPr>
          <p:sp>
            <p:nvSpPr>
              <p:cNvPr id="69" name="Line 19"/>
              <p:cNvSpPr>
                <a:spLocks noChangeShapeType="1"/>
              </p:cNvSpPr>
              <p:nvPr/>
            </p:nvSpPr>
            <p:spPr bwMode="auto">
              <a:xfrm flipV="1">
                <a:off x="10148547" y="2404029"/>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2" name="Line 22"/>
              <p:cNvSpPr>
                <a:spLocks noChangeShapeType="1"/>
              </p:cNvSpPr>
              <p:nvPr/>
            </p:nvSpPr>
            <p:spPr bwMode="auto">
              <a:xfrm>
                <a:off x="10505871" y="2404031"/>
                <a:ext cx="350073" cy="570544"/>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57" name="Oval 16"/>
              <p:cNvSpPr>
                <a:spLocks noChangeArrowheads="1"/>
              </p:cNvSpPr>
              <p:nvPr/>
            </p:nvSpPr>
            <p:spPr bwMode="auto">
              <a:xfrm>
                <a:off x="10373753" y="2240429"/>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68" name="Oval 18"/>
              <p:cNvSpPr>
                <a:spLocks noChangeArrowheads="1"/>
              </p:cNvSpPr>
              <p:nvPr/>
            </p:nvSpPr>
            <p:spPr bwMode="auto">
              <a:xfrm>
                <a:off x="9996890" y="2697453"/>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3" name="Line 19"/>
              <p:cNvSpPr>
                <a:spLocks noChangeShapeType="1"/>
              </p:cNvSpPr>
              <p:nvPr/>
            </p:nvSpPr>
            <p:spPr bwMode="auto">
              <a:xfrm flipV="1">
                <a:off x="10990642" y="2689303"/>
                <a:ext cx="249019" cy="312050"/>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56" name="Oval 15"/>
              <p:cNvSpPr>
                <a:spLocks noChangeArrowheads="1"/>
              </p:cNvSpPr>
              <p:nvPr/>
            </p:nvSpPr>
            <p:spPr bwMode="auto">
              <a:xfrm>
                <a:off x="11195782" y="2541006"/>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67" name="Oval 17"/>
              <p:cNvSpPr>
                <a:spLocks noChangeArrowheads="1"/>
              </p:cNvSpPr>
              <p:nvPr/>
            </p:nvSpPr>
            <p:spPr bwMode="auto">
              <a:xfrm>
                <a:off x="10825725" y="2972345"/>
                <a:ext cx="182880" cy="182880"/>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grpSp>
        <p:nvGrpSpPr>
          <p:cNvPr id="3" name="Group 2"/>
          <p:cNvGrpSpPr/>
          <p:nvPr/>
        </p:nvGrpSpPr>
        <p:grpSpPr>
          <a:xfrm>
            <a:off x="425235" y="2441241"/>
            <a:ext cx="1902441" cy="2559290"/>
            <a:chOff x="424542" y="2440842"/>
            <a:chExt cx="1903206" cy="2560320"/>
          </a:xfrm>
        </p:grpSpPr>
        <p:sp>
          <p:nvSpPr>
            <p:cNvPr id="47" name="Rectangle 46"/>
            <p:cNvSpPr/>
            <p:nvPr/>
          </p:nvSpPr>
          <p:spPr bwMode="auto">
            <a:xfrm>
              <a:off x="424542" y="3977041"/>
              <a:ext cx="1694329" cy="802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Improving visibility</a:t>
              </a:r>
              <a:br>
                <a:rPr lang="en-US" sz="1400" kern="0" dirty="0">
                  <a:solidFill>
                    <a:schemeClr val="bg1"/>
                  </a:solidFill>
                </a:rPr>
              </a:br>
              <a:r>
                <a:rPr lang="en-US" sz="1400" kern="0" dirty="0">
                  <a:solidFill>
                    <a:schemeClr val="bg1"/>
                  </a:solidFill>
                </a:rPr>
                <a:t>and making accurate predictions with </a:t>
              </a:r>
              <a:r>
                <a:rPr lang="en-US" sz="1400" b="1" kern="0" dirty="0">
                  <a:solidFill>
                    <a:schemeClr val="bg1"/>
                  </a:solidFill>
                </a:rPr>
                <a:t>remote monitoring</a:t>
              </a:r>
            </a:p>
            <a:p>
              <a:pPr marL="91404" indent="-91404" defTabSz="914005">
                <a:spcAft>
                  <a:spcPts val="1200"/>
                </a:spcAft>
                <a:buClr>
                  <a:srgbClr val="0078D7"/>
                </a:buClr>
                <a:buSzPct val="90000"/>
                <a:buFont typeface="Arial" panose="020B0604020202020204" pitchFamily="34" charset="0"/>
                <a:buChar char="•"/>
              </a:pPr>
              <a:endParaRPr lang="en-US" sz="1400" kern="0" dirty="0">
                <a:solidFill>
                  <a:schemeClr val="bg1"/>
                </a:solidFill>
              </a:endParaRPr>
            </a:p>
            <a:p>
              <a:pPr defTabSz="914005">
                <a:spcAft>
                  <a:spcPts val="1200"/>
                </a:spcAft>
                <a:buSzPct val="90000"/>
              </a:pPr>
              <a:endParaRPr lang="en-US" sz="1400" kern="0" dirty="0">
                <a:solidFill>
                  <a:schemeClr val="bg1"/>
                </a:solidFill>
              </a:endParaRPr>
            </a:p>
          </p:txBody>
        </p:sp>
        <p:grpSp>
          <p:nvGrpSpPr>
            <p:cNvPr id="36" name="Group 35"/>
            <p:cNvGrpSpPr/>
            <p:nvPr/>
          </p:nvGrpSpPr>
          <p:grpSpPr>
            <a:xfrm>
              <a:off x="478014" y="2556750"/>
              <a:ext cx="1111100" cy="1109584"/>
              <a:chOff x="-4075112" y="-1241425"/>
              <a:chExt cx="1162050" cy="1160463"/>
            </a:xfrm>
          </p:grpSpPr>
          <p:sp>
            <p:nvSpPr>
              <p:cNvPr id="37" name="Oval 7"/>
              <p:cNvSpPr>
                <a:spLocks noChangeArrowheads="1"/>
              </p:cNvSpPr>
              <p:nvPr/>
            </p:nvSpPr>
            <p:spPr bwMode="auto">
              <a:xfrm>
                <a:off x="-4075112" y="-1241425"/>
                <a:ext cx="744538" cy="755650"/>
              </a:xfrm>
              <a:prstGeom prst="ellipse">
                <a:avLst/>
              </a:pr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38" name="Line 8"/>
              <p:cNvSpPr>
                <a:spLocks noChangeShapeType="1"/>
              </p:cNvSpPr>
              <p:nvPr/>
            </p:nvSpPr>
            <p:spPr bwMode="auto">
              <a:xfrm>
                <a:off x="-3443287" y="-598487"/>
                <a:ext cx="112713" cy="112713"/>
              </a:xfrm>
              <a:prstGeom prst="line">
                <a:avLst/>
              </a:prstGeom>
              <a:noFill/>
              <a:ln w="349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39" name="Freeform 9"/>
              <p:cNvSpPr>
                <a:spLocks/>
              </p:cNvSpPr>
              <p:nvPr/>
            </p:nvSpPr>
            <p:spPr bwMode="auto">
              <a:xfrm>
                <a:off x="-3387725" y="-542925"/>
                <a:ext cx="474663" cy="461963"/>
              </a:xfrm>
              <a:custGeom>
                <a:avLst/>
                <a:gdLst>
                  <a:gd name="T0" fmla="*/ 299 w 299"/>
                  <a:gd name="T1" fmla="*/ 220 h 291"/>
                  <a:gd name="T2" fmla="*/ 228 w 299"/>
                  <a:gd name="T3" fmla="*/ 291 h 291"/>
                  <a:gd name="T4" fmla="*/ 0 w 299"/>
                  <a:gd name="T5" fmla="*/ 64 h 291"/>
                  <a:gd name="T6" fmla="*/ 71 w 299"/>
                  <a:gd name="T7" fmla="*/ 0 h 291"/>
                  <a:gd name="T8" fmla="*/ 299 w 299"/>
                  <a:gd name="T9" fmla="*/ 220 h 291"/>
                </a:gdLst>
                <a:ahLst/>
                <a:cxnLst>
                  <a:cxn ang="0">
                    <a:pos x="T0" y="T1"/>
                  </a:cxn>
                  <a:cxn ang="0">
                    <a:pos x="T2" y="T3"/>
                  </a:cxn>
                  <a:cxn ang="0">
                    <a:pos x="T4" y="T5"/>
                  </a:cxn>
                  <a:cxn ang="0">
                    <a:pos x="T6" y="T7"/>
                  </a:cxn>
                  <a:cxn ang="0">
                    <a:pos x="T8" y="T9"/>
                  </a:cxn>
                </a:cxnLst>
                <a:rect l="0" t="0" r="r" b="b"/>
                <a:pathLst>
                  <a:path w="299" h="291">
                    <a:moveTo>
                      <a:pt x="299" y="220"/>
                    </a:moveTo>
                    <a:lnTo>
                      <a:pt x="228" y="291"/>
                    </a:lnTo>
                    <a:lnTo>
                      <a:pt x="0" y="64"/>
                    </a:lnTo>
                    <a:lnTo>
                      <a:pt x="71" y="0"/>
                    </a:lnTo>
                    <a:lnTo>
                      <a:pt x="299" y="220"/>
                    </a:ln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cxnSp>
          <p:nvCxnSpPr>
            <p:cNvPr id="7" name="Straight Connector 6"/>
            <p:cNvCxnSpPr/>
            <p:nvPr/>
          </p:nvCxnSpPr>
          <p:spPr>
            <a:xfrm>
              <a:off x="2327748"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536470" y="2441241"/>
            <a:ext cx="2232956" cy="2559290"/>
            <a:chOff x="2536625" y="2440842"/>
            <a:chExt cx="2233855" cy="2560320"/>
          </a:xfrm>
        </p:grpSpPr>
        <p:cxnSp>
          <p:nvCxnSpPr>
            <p:cNvPr id="74" name="Straight Connector 73"/>
            <p:cNvCxnSpPr/>
            <p:nvPr/>
          </p:nvCxnSpPr>
          <p:spPr>
            <a:xfrm>
              <a:off x="4770480"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2536625" y="3977042"/>
              <a:ext cx="2024978" cy="802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Getting the right products to the right places with </a:t>
              </a:r>
              <a:r>
                <a:rPr lang="en-US" sz="1400" b="1" kern="0" dirty="0">
                  <a:solidFill>
                    <a:schemeClr val="bg1"/>
                  </a:solidFill>
                </a:rPr>
                <a:t>inventory management</a:t>
              </a:r>
            </a:p>
          </p:txBody>
        </p:sp>
        <p:grpSp>
          <p:nvGrpSpPr>
            <p:cNvPr id="33" name="Group 32"/>
            <p:cNvGrpSpPr/>
            <p:nvPr/>
          </p:nvGrpSpPr>
          <p:grpSpPr>
            <a:xfrm>
              <a:off x="3179731" y="2563043"/>
              <a:ext cx="738766" cy="1096998"/>
              <a:chOff x="-2406650" y="179388"/>
              <a:chExt cx="788988" cy="1171575"/>
            </a:xfrm>
          </p:grpSpPr>
          <p:sp>
            <p:nvSpPr>
              <p:cNvPr id="34" name="Oval 5"/>
              <p:cNvSpPr>
                <a:spLocks noChangeArrowheads="1"/>
              </p:cNvSpPr>
              <p:nvPr/>
            </p:nvSpPr>
            <p:spPr bwMode="auto">
              <a:xfrm>
                <a:off x="-2124075" y="460375"/>
                <a:ext cx="225425" cy="225425"/>
              </a:xfrm>
              <a:prstGeom prst="ellipse">
                <a:avLst/>
              </a:pr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35" name="Freeform 6"/>
              <p:cNvSpPr>
                <a:spLocks/>
              </p:cNvSpPr>
              <p:nvPr/>
            </p:nvSpPr>
            <p:spPr bwMode="auto">
              <a:xfrm>
                <a:off x="-2406650" y="179388"/>
                <a:ext cx="788988" cy="1171575"/>
              </a:xfrm>
              <a:custGeom>
                <a:avLst/>
                <a:gdLst>
                  <a:gd name="T0" fmla="*/ 70 w 70"/>
                  <a:gd name="T1" fmla="*/ 37 h 104"/>
                  <a:gd name="T2" fmla="*/ 35 w 70"/>
                  <a:gd name="T3" fmla="*/ 0 h 104"/>
                  <a:gd name="T4" fmla="*/ 0 w 70"/>
                  <a:gd name="T5" fmla="*/ 37 h 104"/>
                  <a:gd name="T6" fmla="*/ 35 w 70"/>
                  <a:gd name="T7" fmla="*/ 104 h 104"/>
                  <a:gd name="T8" fmla="*/ 70 w 70"/>
                  <a:gd name="T9" fmla="*/ 37 h 104"/>
                </a:gdLst>
                <a:ahLst/>
                <a:cxnLst>
                  <a:cxn ang="0">
                    <a:pos x="T0" y="T1"/>
                  </a:cxn>
                  <a:cxn ang="0">
                    <a:pos x="T2" y="T3"/>
                  </a:cxn>
                  <a:cxn ang="0">
                    <a:pos x="T4" y="T5"/>
                  </a:cxn>
                  <a:cxn ang="0">
                    <a:pos x="T6" y="T7"/>
                  </a:cxn>
                  <a:cxn ang="0">
                    <a:pos x="T8" y="T9"/>
                  </a:cxn>
                </a:cxnLst>
                <a:rect l="0" t="0" r="r" b="b"/>
                <a:pathLst>
                  <a:path w="70" h="104">
                    <a:moveTo>
                      <a:pt x="70" y="37"/>
                    </a:moveTo>
                    <a:cubicBezTo>
                      <a:pt x="70" y="17"/>
                      <a:pt x="54" y="0"/>
                      <a:pt x="35" y="0"/>
                    </a:cubicBezTo>
                    <a:cubicBezTo>
                      <a:pt x="16" y="0"/>
                      <a:pt x="0" y="17"/>
                      <a:pt x="0" y="37"/>
                    </a:cubicBezTo>
                    <a:cubicBezTo>
                      <a:pt x="0" y="62"/>
                      <a:pt x="35" y="104"/>
                      <a:pt x="35" y="104"/>
                    </a:cubicBezTo>
                    <a:cubicBezTo>
                      <a:pt x="35" y="104"/>
                      <a:pt x="70" y="62"/>
                      <a:pt x="70" y="37"/>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grpSp>
        <p:nvGrpSpPr>
          <p:cNvPr id="6" name="Group 5"/>
          <p:cNvGrpSpPr/>
          <p:nvPr/>
        </p:nvGrpSpPr>
        <p:grpSpPr>
          <a:xfrm>
            <a:off x="4978218" y="2441241"/>
            <a:ext cx="2200550" cy="2559290"/>
            <a:chOff x="4979357" y="2440842"/>
            <a:chExt cx="2201435" cy="2560320"/>
          </a:xfrm>
        </p:grpSpPr>
        <p:cxnSp>
          <p:nvCxnSpPr>
            <p:cNvPr id="75" name="Straight Connector 74"/>
            <p:cNvCxnSpPr/>
            <p:nvPr/>
          </p:nvCxnSpPr>
          <p:spPr>
            <a:xfrm>
              <a:off x="7180792"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4979357" y="3977041"/>
              <a:ext cx="1992558" cy="9620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Offering customers exactly what they want, when they want it, with </a:t>
              </a:r>
              <a:r>
                <a:rPr lang="en-US" sz="1400" b="1" kern="0" dirty="0">
                  <a:solidFill>
                    <a:schemeClr val="bg1"/>
                  </a:solidFill>
                </a:rPr>
                <a:t>personalization</a:t>
              </a:r>
            </a:p>
          </p:txBody>
        </p:sp>
        <p:grpSp>
          <p:nvGrpSpPr>
            <p:cNvPr id="40" name="Group 39"/>
            <p:cNvGrpSpPr/>
            <p:nvPr/>
          </p:nvGrpSpPr>
          <p:grpSpPr>
            <a:xfrm>
              <a:off x="5347610" y="2482848"/>
              <a:ext cx="1256052" cy="1171324"/>
              <a:chOff x="-1357312" y="-1714500"/>
              <a:chExt cx="1341438" cy="1250951"/>
            </a:xfrm>
          </p:grpSpPr>
          <p:sp>
            <p:nvSpPr>
              <p:cNvPr id="42" name="Freeform 11"/>
              <p:cNvSpPr>
                <a:spLocks/>
              </p:cNvSpPr>
              <p:nvPr/>
            </p:nvSpPr>
            <p:spPr bwMode="auto">
              <a:xfrm>
                <a:off x="-985837" y="-1714500"/>
                <a:ext cx="969963" cy="1239838"/>
              </a:xfrm>
              <a:custGeom>
                <a:avLst/>
                <a:gdLst>
                  <a:gd name="T0" fmla="*/ 6 w 86"/>
                  <a:gd name="T1" fmla="*/ 52 h 110"/>
                  <a:gd name="T2" fmla="*/ 24 w 86"/>
                  <a:gd name="T3" fmla="*/ 25 h 110"/>
                  <a:gd name="T4" fmla="*/ 24 w 86"/>
                  <a:gd name="T5" fmla="*/ 10 h 110"/>
                  <a:gd name="T6" fmla="*/ 31 w 86"/>
                  <a:gd name="T7" fmla="*/ 3 h 110"/>
                  <a:gd name="T8" fmla="*/ 43 w 86"/>
                  <a:gd name="T9" fmla="*/ 6 h 110"/>
                  <a:gd name="T10" fmla="*/ 50 w 86"/>
                  <a:gd name="T11" fmla="*/ 26 h 110"/>
                  <a:gd name="T12" fmla="*/ 47 w 86"/>
                  <a:gd name="T13" fmla="*/ 43 h 110"/>
                  <a:gd name="T14" fmla="*/ 76 w 86"/>
                  <a:gd name="T15" fmla="*/ 43 h 110"/>
                  <a:gd name="T16" fmla="*/ 86 w 86"/>
                  <a:gd name="T17" fmla="*/ 52 h 110"/>
                  <a:gd name="T18" fmla="*/ 78 w 86"/>
                  <a:gd name="T19" fmla="*/ 63 h 110"/>
                  <a:gd name="T20" fmla="*/ 83 w 86"/>
                  <a:gd name="T21" fmla="*/ 69 h 110"/>
                  <a:gd name="T22" fmla="*/ 76 w 86"/>
                  <a:gd name="T23" fmla="*/ 76 h 110"/>
                  <a:gd name="T24" fmla="*/ 81 w 86"/>
                  <a:gd name="T25" fmla="*/ 82 h 110"/>
                  <a:gd name="T26" fmla="*/ 75 w 86"/>
                  <a:gd name="T27" fmla="*/ 90 h 110"/>
                  <a:gd name="T28" fmla="*/ 78 w 86"/>
                  <a:gd name="T29" fmla="*/ 97 h 110"/>
                  <a:gd name="T30" fmla="*/ 63 w 86"/>
                  <a:gd name="T31" fmla="*/ 108 h 110"/>
                  <a:gd name="T32" fmla="*/ 14 w 86"/>
                  <a:gd name="T33" fmla="*/ 108 h 110"/>
                  <a:gd name="T34" fmla="*/ 0 w 86"/>
                  <a:gd name="T35" fmla="*/ 104 h 110"/>
                  <a:gd name="T36" fmla="*/ 0 w 86"/>
                  <a:gd name="T37" fmla="*/ 61 h 110"/>
                  <a:gd name="T38" fmla="*/ 6 w 86"/>
                  <a:gd name="T39"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10">
                    <a:moveTo>
                      <a:pt x="6" y="52"/>
                    </a:moveTo>
                    <a:cubicBezTo>
                      <a:pt x="6" y="52"/>
                      <a:pt x="22" y="33"/>
                      <a:pt x="24" y="25"/>
                    </a:cubicBezTo>
                    <a:cubicBezTo>
                      <a:pt x="25" y="21"/>
                      <a:pt x="24" y="10"/>
                      <a:pt x="24" y="10"/>
                    </a:cubicBezTo>
                    <a:cubicBezTo>
                      <a:pt x="24" y="10"/>
                      <a:pt x="22" y="6"/>
                      <a:pt x="31" y="3"/>
                    </a:cubicBezTo>
                    <a:cubicBezTo>
                      <a:pt x="40" y="0"/>
                      <a:pt x="43" y="6"/>
                      <a:pt x="43" y="6"/>
                    </a:cubicBezTo>
                    <a:cubicBezTo>
                      <a:pt x="43" y="6"/>
                      <a:pt x="49" y="15"/>
                      <a:pt x="50" y="26"/>
                    </a:cubicBezTo>
                    <a:cubicBezTo>
                      <a:pt x="50" y="37"/>
                      <a:pt x="47" y="43"/>
                      <a:pt x="47" y="43"/>
                    </a:cubicBezTo>
                    <a:cubicBezTo>
                      <a:pt x="76" y="43"/>
                      <a:pt x="76" y="43"/>
                      <a:pt x="76" y="43"/>
                    </a:cubicBezTo>
                    <a:cubicBezTo>
                      <a:pt x="76" y="43"/>
                      <a:pt x="85" y="43"/>
                      <a:pt x="86" y="52"/>
                    </a:cubicBezTo>
                    <a:cubicBezTo>
                      <a:pt x="86" y="61"/>
                      <a:pt x="78" y="63"/>
                      <a:pt x="78" y="63"/>
                    </a:cubicBezTo>
                    <a:cubicBezTo>
                      <a:pt x="78" y="63"/>
                      <a:pt x="83" y="65"/>
                      <a:pt x="83" y="69"/>
                    </a:cubicBezTo>
                    <a:cubicBezTo>
                      <a:pt x="83" y="74"/>
                      <a:pt x="76" y="76"/>
                      <a:pt x="76" y="76"/>
                    </a:cubicBezTo>
                    <a:cubicBezTo>
                      <a:pt x="76" y="76"/>
                      <a:pt x="81" y="79"/>
                      <a:pt x="81" y="82"/>
                    </a:cubicBezTo>
                    <a:cubicBezTo>
                      <a:pt x="81" y="88"/>
                      <a:pt x="75" y="90"/>
                      <a:pt x="75" y="90"/>
                    </a:cubicBezTo>
                    <a:cubicBezTo>
                      <a:pt x="75" y="90"/>
                      <a:pt x="78" y="91"/>
                      <a:pt x="78" y="97"/>
                    </a:cubicBezTo>
                    <a:cubicBezTo>
                      <a:pt x="78" y="103"/>
                      <a:pt x="74" y="108"/>
                      <a:pt x="63" y="108"/>
                    </a:cubicBezTo>
                    <a:cubicBezTo>
                      <a:pt x="52" y="108"/>
                      <a:pt x="19" y="110"/>
                      <a:pt x="14" y="108"/>
                    </a:cubicBezTo>
                    <a:cubicBezTo>
                      <a:pt x="0" y="104"/>
                      <a:pt x="0" y="104"/>
                      <a:pt x="0" y="104"/>
                    </a:cubicBezTo>
                    <a:cubicBezTo>
                      <a:pt x="0" y="61"/>
                      <a:pt x="0" y="61"/>
                      <a:pt x="0" y="61"/>
                    </a:cubicBezTo>
                    <a:lnTo>
                      <a:pt x="6" y="52"/>
                    </a:ln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 name="Freeform 10"/>
              <p:cNvSpPr>
                <a:spLocks/>
              </p:cNvSpPr>
              <p:nvPr/>
            </p:nvSpPr>
            <p:spPr bwMode="auto">
              <a:xfrm>
                <a:off x="-1357312" y="-1128712"/>
                <a:ext cx="360363" cy="665163"/>
              </a:xfrm>
              <a:custGeom>
                <a:avLst/>
                <a:gdLst>
                  <a:gd name="T0" fmla="*/ 24 w 32"/>
                  <a:gd name="T1" fmla="*/ 59 h 59"/>
                  <a:gd name="T2" fmla="*/ 7 w 32"/>
                  <a:gd name="T3" fmla="*/ 59 h 59"/>
                  <a:gd name="T4" fmla="*/ 0 w 32"/>
                  <a:gd name="T5" fmla="*/ 52 h 59"/>
                  <a:gd name="T6" fmla="*/ 0 w 32"/>
                  <a:gd name="T7" fmla="*/ 8 h 59"/>
                  <a:gd name="T8" fmla="*/ 7 w 32"/>
                  <a:gd name="T9" fmla="*/ 0 h 59"/>
                  <a:gd name="T10" fmla="*/ 24 w 32"/>
                  <a:gd name="T11" fmla="*/ 0 h 59"/>
                  <a:gd name="T12" fmla="*/ 32 w 32"/>
                  <a:gd name="T13" fmla="*/ 8 h 59"/>
                  <a:gd name="T14" fmla="*/ 32 w 32"/>
                  <a:gd name="T15" fmla="*/ 52 h 59"/>
                  <a:gd name="T16" fmla="*/ 24 w 32"/>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4" y="59"/>
                    </a:moveTo>
                    <a:cubicBezTo>
                      <a:pt x="7" y="59"/>
                      <a:pt x="7" y="59"/>
                      <a:pt x="7" y="59"/>
                    </a:cubicBezTo>
                    <a:cubicBezTo>
                      <a:pt x="3" y="59"/>
                      <a:pt x="0" y="56"/>
                      <a:pt x="0" y="52"/>
                    </a:cubicBezTo>
                    <a:cubicBezTo>
                      <a:pt x="0" y="8"/>
                      <a:pt x="0" y="8"/>
                      <a:pt x="0" y="8"/>
                    </a:cubicBezTo>
                    <a:cubicBezTo>
                      <a:pt x="0" y="4"/>
                      <a:pt x="3" y="0"/>
                      <a:pt x="7" y="0"/>
                    </a:cubicBezTo>
                    <a:cubicBezTo>
                      <a:pt x="24" y="0"/>
                      <a:pt x="24" y="0"/>
                      <a:pt x="24" y="0"/>
                    </a:cubicBezTo>
                    <a:cubicBezTo>
                      <a:pt x="28" y="0"/>
                      <a:pt x="32" y="4"/>
                      <a:pt x="32" y="8"/>
                    </a:cubicBezTo>
                    <a:cubicBezTo>
                      <a:pt x="32" y="52"/>
                      <a:pt x="32" y="52"/>
                      <a:pt x="32" y="52"/>
                    </a:cubicBezTo>
                    <a:cubicBezTo>
                      <a:pt x="32" y="56"/>
                      <a:pt x="28" y="59"/>
                      <a:pt x="24" y="59"/>
                    </a:cubicBezTo>
                    <a:close/>
                  </a:path>
                </a:pathLst>
              </a:custGeom>
              <a:noFill/>
              <a:ln w="3492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grpSp>
        <p:nvGrpSpPr>
          <p:cNvPr id="8" name="Group 7"/>
          <p:cNvGrpSpPr/>
          <p:nvPr/>
        </p:nvGrpSpPr>
        <p:grpSpPr>
          <a:xfrm>
            <a:off x="7387562" y="2441241"/>
            <a:ext cx="2323399" cy="2559290"/>
            <a:chOff x="7389670" y="2440842"/>
            <a:chExt cx="2324334" cy="2560320"/>
          </a:xfrm>
        </p:grpSpPr>
        <p:cxnSp>
          <p:nvCxnSpPr>
            <p:cNvPr id="76" name="Straight Connector 75"/>
            <p:cNvCxnSpPr/>
            <p:nvPr/>
          </p:nvCxnSpPr>
          <p:spPr>
            <a:xfrm>
              <a:off x="9714004" y="2440842"/>
              <a:ext cx="0" cy="256032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7389670" y="3977041"/>
              <a:ext cx="2115457" cy="7191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05">
                <a:spcAft>
                  <a:spcPts val="1200"/>
                </a:spcAft>
                <a:buSzPct val="90000"/>
              </a:pPr>
              <a:r>
                <a:rPr lang="en-US" sz="1400" kern="0" dirty="0">
                  <a:solidFill>
                    <a:schemeClr val="bg1"/>
                  </a:solidFill>
                </a:rPr>
                <a:t>Fixing problems proactively before they start with </a:t>
              </a:r>
              <a:r>
                <a:rPr lang="en-US" sz="1400" b="1" kern="0" dirty="0">
                  <a:solidFill>
                    <a:schemeClr val="bg1"/>
                  </a:solidFill>
                </a:rPr>
                <a:t>predictive maintenance</a:t>
              </a:r>
            </a:p>
          </p:txBody>
        </p:sp>
        <p:grpSp>
          <p:nvGrpSpPr>
            <p:cNvPr id="43" name="Group 42"/>
            <p:cNvGrpSpPr/>
            <p:nvPr/>
          </p:nvGrpSpPr>
          <p:grpSpPr>
            <a:xfrm>
              <a:off x="7851331" y="2514732"/>
              <a:ext cx="1192136" cy="1193620"/>
              <a:chOff x="-5133975" y="584200"/>
              <a:chExt cx="1273175" cy="1274763"/>
            </a:xfrm>
          </p:grpSpPr>
          <p:sp>
            <p:nvSpPr>
              <p:cNvPr id="44" name="Freeform 12"/>
              <p:cNvSpPr>
                <a:spLocks/>
              </p:cNvSpPr>
              <p:nvPr/>
            </p:nvSpPr>
            <p:spPr bwMode="auto">
              <a:xfrm>
                <a:off x="-5133975" y="584200"/>
                <a:ext cx="1273175" cy="1274763"/>
              </a:xfrm>
              <a:custGeom>
                <a:avLst/>
                <a:gdLst>
                  <a:gd name="T0" fmla="*/ 93 w 113"/>
                  <a:gd name="T1" fmla="*/ 20 h 113"/>
                  <a:gd name="T2" fmla="*/ 93 w 113"/>
                  <a:gd name="T3" fmla="*/ 93 h 113"/>
                  <a:gd name="T4" fmla="*/ 20 w 113"/>
                  <a:gd name="T5" fmla="*/ 93 h 113"/>
                  <a:gd name="T6" fmla="*/ 20 w 113"/>
                  <a:gd name="T7" fmla="*/ 20 h 113"/>
                  <a:gd name="T8" fmla="*/ 93 w 113"/>
                  <a:gd name="T9" fmla="*/ 20 h 113"/>
                </a:gdLst>
                <a:ahLst/>
                <a:cxnLst>
                  <a:cxn ang="0">
                    <a:pos x="T0" y="T1"/>
                  </a:cxn>
                  <a:cxn ang="0">
                    <a:pos x="T2" y="T3"/>
                  </a:cxn>
                  <a:cxn ang="0">
                    <a:pos x="T4" y="T5"/>
                  </a:cxn>
                  <a:cxn ang="0">
                    <a:pos x="T6" y="T7"/>
                  </a:cxn>
                  <a:cxn ang="0">
                    <a:pos x="T8" y="T9"/>
                  </a:cxn>
                </a:cxnLst>
                <a:rect l="0" t="0" r="r" b="b"/>
                <a:pathLst>
                  <a:path w="113" h="113">
                    <a:moveTo>
                      <a:pt x="93" y="20"/>
                    </a:moveTo>
                    <a:cubicBezTo>
                      <a:pt x="113" y="40"/>
                      <a:pt x="113" y="73"/>
                      <a:pt x="93" y="93"/>
                    </a:cubicBezTo>
                    <a:cubicBezTo>
                      <a:pt x="73" y="113"/>
                      <a:pt x="40" y="113"/>
                      <a:pt x="20" y="93"/>
                    </a:cubicBezTo>
                    <a:cubicBezTo>
                      <a:pt x="0" y="73"/>
                      <a:pt x="0" y="40"/>
                      <a:pt x="20" y="20"/>
                    </a:cubicBezTo>
                    <a:cubicBezTo>
                      <a:pt x="40" y="0"/>
                      <a:pt x="73" y="0"/>
                      <a:pt x="93" y="20"/>
                    </a:cubicBezTo>
                    <a:close/>
                  </a:path>
                </a:pathLst>
              </a:custGeom>
              <a:noFill/>
              <a:ln w="349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5" name="Line 13"/>
              <p:cNvSpPr>
                <a:spLocks noChangeShapeType="1"/>
              </p:cNvSpPr>
              <p:nvPr/>
            </p:nvSpPr>
            <p:spPr bwMode="auto">
              <a:xfrm>
                <a:off x="-4503737" y="935038"/>
                <a:ext cx="0" cy="415925"/>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6" name="Line 14"/>
              <p:cNvSpPr>
                <a:spLocks noChangeShapeType="1"/>
              </p:cNvSpPr>
              <p:nvPr/>
            </p:nvSpPr>
            <p:spPr bwMode="auto">
              <a:xfrm>
                <a:off x="-4503737" y="1430338"/>
                <a:ext cx="0" cy="68263"/>
              </a:xfrm>
              <a:prstGeom prst="line">
                <a:avLst/>
              </a:prstGeom>
              <a:noFill/>
              <a:ln w="3492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spTree>
    <p:extLst>
      <p:ext uri="{BB962C8B-B14F-4D97-AF65-F5344CB8AC3E}">
        <p14:creationId xmlns:p14="http://schemas.microsoft.com/office/powerpoint/2010/main" val="23496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7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1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397773" y="1287129"/>
            <a:ext cx="2196413" cy="4523388"/>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defTabSz="896117">
                <a:lnSpc>
                  <a:spcPct val="90000"/>
                </a:lnSpc>
              </a:pPr>
              <a:r>
                <a:rPr lang="en-US" sz="2352" kern="0" dirty="0">
                  <a:solidFill>
                    <a:srgbClr val="002050"/>
                  </a:solidFill>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117">
                <a:defRPr/>
              </a:pPr>
              <a:endParaRPr lang="en-US" sz="1764" kern="0" dirty="0">
                <a:solidFill>
                  <a:srgbClr val="FFFFFF"/>
                </a:solidFill>
                <a:latin typeface="Segoe UI"/>
              </a:endParaRPr>
            </a:p>
          </p:txBody>
        </p:sp>
        <p:sp>
          <p:nvSpPr>
            <p:cNvPr id="367" name="TextBox 366"/>
            <p:cNvSpPr txBox="1"/>
            <p:nvPr/>
          </p:nvSpPr>
          <p:spPr>
            <a:xfrm>
              <a:off x="10381650" y="1978779"/>
              <a:ext cx="1090058" cy="461622"/>
            </a:xfrm>
            <a:prstGeom prst="rect">
              <a:avLst/>
            </a:prstGeom>
            <a:noFill/>
          </p:spPr>
          <p:txBody>
            <a:bodyPr wrap="square" lIns="179212" tIns="143370" rIns="179212" bIns="143370" rtlCol="0">
              <a:spAutoFit/>
            </a:bodyPr>
            <a:lstStyle/>
            <a:p>
              <a:pPr defTabSz="913918">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defTabSz="913918">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Automated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12" tIns="143370" rIns="179212" bIns="143370" rtlCol="0">
                <a:spAutoFit/>
              </a:bodyPr>
              <a:lstStyle/>
              <a:p>
                <a:pPr defTabSz="913918">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defTabSz="913918">
                    <a:spcBef>
                      <a:spcPct val="0"/>
                    </a:spcBef>
                    <a:spcAft>
                      <a:spcPts val="588"/>
                    </a:spcAft>
                    <a:defRPr/>
                  </a:pPr>
                  <a:r>
                    <a:rPr lang="en-US" sz="1029" kern="0" dirty="0">
                      <a:solidFill>
                        <a:srgbClr val="505050"/>
                      </a:solidFill>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defTabSz="913918">
                    <a:spcBef>
                      <a:spcPct val="0"/>
                    </a:spcBef>
                    <a:spcAft>
                      <a:spcPts val="588"/>
                    </a:spcAft>
                    <a:defRPr/>
                  </a:pPr>
                  <a:r>
                    <a:rPr lang="en-US" sz="1029" kern="0" dirty="0">
                      <a:solidFill>
                        <a:srgbClr val="505050"/>
                      </a:solidFill>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defTabSz="913918">
                    <a:spcBef>
                      <a:spcPct val="0"/>
                    </a:spcBef>
                    <a:spcAft>
                      <a:spcPts val="588"/>
                    </a:spcAft>
                    <a:defRPr/>
                  </a:pPr>
                  <a:r>
                    <a:rPr lang="en-US" sz="1029" kern="0" dirty="0">
                      <a:solidFill>
                        <a:srgbClr val="505050"/>
                      </a:solidFill>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3504" y="1278164"/>
            <a:ext cx="2516599" cy="4460602"/>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spcBef>
                    <a:spcPct val="0"/>
                  </a:spcBef>
                  <a:spcAft>
                    <a:spcPct val="0"/>
                  </a:spcAft>
                  <a:defRPr/>
                </a:pPr>
                <a:endParaRPr lang="en-US" sz="3528" kern="0" dirty="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spcBef>
                    <a:spcPct val="0"/>
                  </a:spcBef>
                  <a:spcAft>
                    <a:spcPct val="0"/>
                  </a:spcAft>
                  <a:defRPr/>
                </a:pPr>
                <a:endParaRPr lang="en-US" sz="3528" kern="0" dirty="0">
                  <a:solidFill>
                    <a:srgbClr val="FFFFFF"/>
                  </a:solidFill>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defTabSz="896117"/>
              <a:r>
                <a:rPr lang="en-US" sz="1078" kern="0" dirty="0">
                  <a:solidFill>
                    <a:srgbClr val="FFFFFF"/>
                  </a:solidFill>
                  <a:cs typeface="Segoe UI Semilight" panose="020B0402040204020203" pitchFamily="34" charset="0"/>
                </a:rPr>
                <a:t>Bot </a:t>
              </a:r>
              <a:br>
                <a:rPr lang="en-US" sz="1078" kern="0" dirty="0">
                  <a:solidFill>
                    <a:srgbClr val="FFFFFF"/>
                  </a:solidFill>
                  <a:cs typeface="Segoe UI Semilight" panose="020B0402040204020203" pitchFamily="34" charset="0"/>
                </a:rPr>
              </a:br>
              <a:r>
                <a:rPr lang="en-US" sz="1078" kern="0" dirty="0">
                  <a:solidFill>
                    <a:srgbClr val="FFFFFF"/>
                  </a:solidFill>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19" tIns="44809" rIns="89619" bIns="44809" numCol="1" anchor="t" anchorCtr="0" compatLnSpc="1">
                <a:prstTxWarp prst="textNoShape">
                  <a:avLst/>
                </a:prstTxWarp>
                <a:noAutofit/>
              </a:bodyPr>
              <a:lstStyle/>
              <a:p>
                <a:pPr defTabSz="896117">
                  <a:defRPr/>
                </a:pPr>
                <a:endParaRPr lang="en-US" sz="1764" kern="0" dirty="0">
                  <a:solidFill>
                    <a:srgbClr val="FFFFFF"/>
                  </a:solidFill>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sp>
          <p:nvSpPr>
            <p:cNvPr id="402" name="Rectangle 401"/>
            <p:cNvSpPr/>
            <p:nvPr/>
          </p:nvSpPr>
          <p:spPr>
            <a:xfrm>
              <a:off x="8241821" y="5297166"/>
              <a:ext cx="1271016"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117">
                  <a:defRPr/>
                </a:pPr>
                <a:endParaRPr lang="en-US" sz="1729" kern="0" dirty="0">
                  <a:solidFill>
                    <a:srgbClr val="FFFFFF"/>
                  </a:solidFill>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913828" fontAlgn="base">
                <a:spcBef>
                  <a:spcPct val="0"/>
                </a:spcBef>
                <a:spcAft>
                  <a:spcPct val="0"/>
                </a:spcAft>
                <a:defRPr/>
              </a:pPr>
              <a:endParaRPr lang="en-US" sz="2352" kern="0" dirty="0">
                <a:solidFill>
                  <a:srgbClr val="FFFFFF"/>
                </a:solidFill>
                <a:latin typeface="Segoe UI"/>
                <a:ea typeface="Segoe UI" pitchFamily="34" charset="0"/>
                <a:cs typeface="Segoe UI" pitchFamily="34" charset="0"/>
              </a:endParaRPr>
            </a:p>
          </p:txBody>
        </p:sp>
      </p:grpSp>
      <p:grpSp>
        <p:nvGrpSpPr>
          <p:cNvPr id="416" name="Group 415"/>
          <p:cNvGrpSpPr/>
          <p:nvPr/>
        </p:nvGrpSpPr>
        <p:grpSpPr>
          <a:xfrm>
            <a:off x="1979156" y="1278164"/>
            <a:ext cx="2330098" cy="4460602"/>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defTabSz="896117">
                <a:defRPr/>
              </a:pPr>
              <a:r>
                <a:rPr lang="en-US" sz="1078" kern="0" dirty="0">
                  <a:solidFill>
                    <a:srgbClr val="FFFFFF"/>
                  </a:solidFill>
                  <a:cs typeface="Segoe UI Semilight" panose="020B0402040204020203" pitchFamily="34" charset="0"/>
                </a:rPr>
                <a:t>Event Hubs</a:t>
              </a:r>
              <a:endParaRPr lang="en-US" sz="1078" kern="0" dirty="0">
                <a:solidFill>
                  <a:srgbClr val="FFFFFF"/>
                </a:solidFill>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sp>
          <p:nvSpPr>
            <p:cNvPr id="423" name="Rectangle 422"/>
            <p:cNvSpPr/>
            <p:nvPr/>
          </p:nvSpPr>
          <p:spPr>
            <a:xfrm>
              <a:off x="2652706" y="2528227"/>
              <a:ext cx="1271016" cy="261610"/>
            </a:xfrm>
            <a:prstGeom prst="rect">
              <a:avLst/>
            </a:prstGeom>
          </p:spPr>
          <p:txBody>
            <a:bodyPr wrap="square">
              <a:spAutoFit/>
            </a:bodyPr>
            <a:lstStyle/>
            <a:p>
              <a:pPr defTabSz="896117">
                <a:defRPr/>
              </a:pPr>
              <a:r>
                <a:rPr lang="en-US" sz="1078" kern="0" dirty="0">
                  <a:solidFill>
                    <a:srgbClr val="FFFFFF"/>
                  </a:solidFill>
                  <a:cs typeface="Segoe UI Semilight" panose="020B0402040204020203" pitchFamily="34" charset="0"/>
                </a:rPr>
                <a:t>Data Factory </a:t>
              </a:r>
              <a:endParaRPr lang="en-US" sz="1078" kern="0" dirty="0">
                <a:solidFill>
                  <a:srgbClr val="FFFFFF"/>
                </a:solidFill>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913828" fontAlgn="base">
                <a:spcBef>
                  <a:spcPct val="0"/>
                </a:spcBef>
                <a:spcAft>
                  <a:spcPct val="0"/>
                </a:spcAft>
                <a:defRPr/>
              </a:pPr>
              <a:endParaRPr lang="en-US" sz="2352" kern="0" dirty="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913828" fontAlgn="base">
                <a:spcBef>
                  <a:spcPct val="0"/>
                </a:spcBef>
                <a:spcAft>
                  <a:spcPct val="0"/>
                </a:spcAft>
                <a:defRPr/>
              </a:pPr>
              <a:endParaRPr lang="en-US" sz="2352" kern="0" dirty="0">
                <a:solidFill>
                  <a:srgbClr val="FFFFFF"/>
                </a:solidFill>
                <a:latin typeface="Segoe UI"/>
                <a:ea typeface="Segoe UI" pitchFamily="34" charset="0"/>
                <a:cs typeface="Segoe UI" pitchFamily="34" charset="0"/>
              </a:endParaRPr>
            </a:p>
          </p:txBody>
        </p:sp>
      </p:grpSp>
      <p:grpSp>
        <p:nvGrpSpPr>
          <p:cNvPr id="431" name="Group 430"/>
          <p:cNvGrpSpPr/>
          <p:nvPr/>
        </p:nvGrpSpPr>
        <p:grpSpPr>
          <a:xfrm>
            <a:off x="5021054" y="1278165"/>
            <a:ext cx="2465742" cy="4552648"/>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HDInsight </a:t>
              </a:r>
            </a:p>
            <a:p>
              <a:pPr defTabSz="896117"/>
              <a:r>
                <a:rPr lang="en-US" sz="1078" kern="0" dirty="0">
                  <a:solidFill>
                    <a:srgbClr val="FFFFFF"/>
                  </a:solidFill>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algn="ctr" defTabSz="710516">
                <a:spcBef>
                  <a:spcPct val="0"/>
                </a:spcBef>
                <a:spcAft>
                  <a:spcPct val="35000"/>
                </a:spcAft>
              </a:pPr>
              <a:r>
                <a:rPr lang="en-US" sz="2352" kern="0" dirty="0">
                  <a:solidFill>
                    <a:srgbClr val="002050"/>
                  </a:solidFill>
                  <a:latin typeface="Segoe UI Light"/>
                </a:rPr>
                <a:t>Intelligence</a:t>
              </a:r>
              <a:endParaRPr lang="en-US" sz="1764" b="1" kern="0" spc="-29"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sp>
          <p:nvSpPr>
            <p:cNvPr id="438" name="Rectangle 437"/>
            <p:cNvSpPr/>
            <p:nvPr/>
          </p:nvSpPr>
          <p:spPr>
            <a:xfrm>
              <a:off x="6340519" y="2443589"/>
              <a:ext cx="1268870" cy="432594"/>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17">
                  <a:defRPr/>
                </a:pPr>
                <a:endParaRPr lang="en-US" sz="1764" dirty="0">
                  <a:solidFill>
                    <a:srgbClr val="FFFFFF"/>
                  </a:solidFill>
                  <a:latin typeface="Segoe UI"/>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17">
                  <a:defRPr/>
                </a:pPr>
                <a:endParaRPr lang="en-US" sz="1764" dirty="0">
                  <a:solidFill>
                    <a:srgbClr val="FFFFFF"/>
                  </a:solidFill>
                  <a:latin typeface="Segoe UI"/>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17">
                  <a:defRPr/>
                </a:pPr>
                <a:endParaRPr lang="en-US" sz="1764" dirty="0">
                  <a:solidFill>
                    <a:srgbClr val="FFFFFF"/>
                  </a:solidFill>
                  <a:latin typeface="Segoe UI"/>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17">
                  <a:defRPr/>
                </a:pPr>
                <a:endParaRPr lang="en-US" sz="1764" dirty="0">
                  <a:solidFill>
                    <a:srgbClr val="FFFFFF"/>
                  </a:solidFill>
                  <a:latin typeface="Segoe UI"/>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19" tIns="44809" rIns="89619" bIns="44809" numCol="1" anchor="t" anchorCtr="0" compatLnSpc="1">
              <a:prstTxWarp prst="textNoShape">
                <a:avLst/>
              </a:prstTxWarp>
            </a:bodyPr>
            <a:lstStyle/>
            <a:p>
              <a:pPr defTabSz="896117">
                <a:defRPr/>
              </a:pPr>
              <a:endParaRPr lang="en-US" sz="1568" kern="0" dirty="0">
                <a:solidFill>
                  <a:srgbClr val="FFFFFF"/>
                </a:solidFill>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19" tIns="44809" rIns="89619" bIns="44809" numCol="1" spcCol="0" rtlCol="0" fromWordArt="0" anchor="ctr" anchorCtr="0" forceAA="0" compatLnSpc="1">
              <a:prstTxWarp prst="textNoShape">
                <a:avLst/>
              </a:prstTxWarp>
              <a:noAutofit/>
            </a:bodyPr>
            <a:lstStyle/>
            <a:p>
              <a:pPr algn="ctr" defTabSz="913828" fontAlgn="base">
                <a:spcBef>
                  <a:spcPct val="0"/>
                </a:spcBef>
                <a:spcAft>
                  <a:spcPct val="0"/>
                </a:spcAft>
                <a:defRPr/>
              </a:pPr>
              <a:endParaRPr lang="en-US" sz="2352" kern="0" dirty="0">
                <a:solidFill>
                  <a:srgbClr val="FFFFFF"/>
                </a:solidFill>
                <a:latin typeface="Segoe UI"/>
                <a:ea typeface="Segoe UI" pitchFamily="34" charset="0"/>
                <a:cs typeface="Segoe UI" pitchFamily="34" charset="0"/>
              </a:endParaRPr>
            </a:p>
          </p:txBody>
        </p:sp>
      </p:grpSp>
      <p:grpSp>
        <p:nvGrpSpPr>
          <p:cNvPr id="449" name="Group 448"/>
          <p:cNvGrpSpPr/>
          <p:nvPr/>
        </p:nvGrpSpPr>
        <p:grpSpPr>
          <a:xfrm>
            <a:off x="3963261" y="1278166"/>
            <a:ext cx="1702763" cy="4104012"/>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17" tIns="89619" rIns="17917" bIns="89581" numCol="1" spcCol="1270" anchor="t" anchorCtr="0">
              <a:noAutofit/>
            </a:bodyPr>
            <a:lstStyle/>
            <a:p>
              <a:pPr algn="ctr" defTabSz="710516">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SQL Data </a:t>
              </a:r>
            </a:p>
            <a:p>
              <a:pPr defTabSz="896117"/>
              <a:r>
                <a:rPr lang="en-US" sz="1078" kern="0" dirty="0">
                  <a:solidFill>
                    <a:srgbClr val="FFFFFF"/>
                  </a:solidFill>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defTabSz="896117"/>
              <a:r>
                <a:rPr lang="en-US" sz="1078" kern="0" dirty="0">
                  <a:solidFill>
                    <a:srgbClr val="FFFFFF"/>
                  </a:solidFill>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825" fontAlgn="base">
                  <a:lnSpc>
                    <a:spcPct val="90000"/>
                  </a:lnSpc>
                  <a:spcBef>
                    <a:spcPct val="0"/>
                  </a:spcBef>
                  <a:spcAft>
                    <a:spcPct val="0"/>
                  </a:spcAft>
                  <a:defRPr/>
                </a:pPr>
                <a:endParaRPr lang="en-US" sz="230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117">
                  <a:defRPr/>
                </a:pPr>
                <a:endParaRPr lang="en-US" sz="1764" kern="0" dirty="0">
                  <a:solidFill>
                    <a:srgbClr val="FFFFFF"/>
                  </a:solidFill>
                </a:endParaRPr>
              </a:p>
            </p:txBody>
          </p:sp>
        </p:grpSp>
      </p:grpSp>
      <p:grpSp>
        <p:nvGrpSpPr>
          <p:cNvPr id="474" name="Group 473"/>
          <p:cNvGrpSpPr/>
          <p:nvPr/>
        </p:nvGrpSpPr>
        <p:grpSpPr>
          <a:xfrm>
            <a:off x="797684" y="1287128"/>
            <a:ext cx="1506921" cy="4520072"/>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370" rIns="179212" bIns="143370" rtlCol="0">
              <a:noAutofit/>
            </a:bodyPr>
            <a:lstStyle/>
            <a:p>
              <a:pPr defTabSz="913918">
                <a:lnSpc>
                  <a:spcPct val="90000"/>
                </a:lnSpc>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Data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370" rIns="179212" bIns="143370" rtlCol="0">
              <a:noAutofit/>
            </a:bodyPr>
            <a:lstStyle/>
            <a:p>
              <a:pPr defTabSz="913918">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370" rIns="179212" bIns="143370" rtlCol="0">
              <a:noAutofit/>
            </a:bodyPr>
            <a:lstStyle/>
            <a:p>
              <a:pPr defTabSz="913918">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Sensors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and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defTabSz="896117">
                <a:lnSpc>
                  <a:spcPct val="90000"/>
                </a:lnSpc>
              </a:pPr>
              <a:r>
                <a:rPr lang="en-US" sz="2352" kern="0" dirty="0">
                  <a:solidFill>
                    <a:srgbClr val="002050"/>
                  </a:solidFill>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117">
                  <a:defRPr/>
                </a:pPr>
                <a:endParaRPr lang="en-US" sz="1764" kern="0" dirty="0">
                  <a:solidFill>
                    <a:srgbClr val="FFFFFF"/>
                  </a:solidFill>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792" y="2906704"/>
            <a:ext cx="724675" cy="847918"/>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673" y="4481446"/>
            <a:ext cx="703012" cy="822572"/>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809" y="1477807"/>
            <a:ext cx="640288" cy="749180"/>
          </a:xfrm>
          <a:prstGeom prst="rect">
            <a:avLst/>
          </a:prstGeom>
        </p:spPr>
      </p:pic>
    </p:spTree>
    <p:extLst>
      <p:ext uri="{BB962C8B-B14F-4D97-AF65-F5344CB8AC3E}">
        <p14:creationId xmlns:p14="http://schemas.microsoft.com/office/powerpoint/2010/main" val="122351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6"/>
                                        </p:tgtEl>
                                        <p:attrNameLst>
                                          <p:attrName>style.visibility</p:attrName>
                                        </p:attrNameLst>
                                      </p:cBhvr>
                                      <p:to>
                                        <p:strVal val="visible"/>
                                      </p:to>
                                    </p:set>
                                    <p:animEffect transition="in" filter="fade">
                                      <p:cBhvr>
                                        <p:cTn id="11" dur="500"/>
                                        <p:tgtEl>
                                          <p:spTgt spid="4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9"/>
                                        </p:tgtEl>
                                        <p:attrNameLst>
                                          <p:attrName>style.visibility</p:attrName>
                                        </p:attrNameLst>
                                      </p:cBhvr>
                                      <p:to>
                                        <p:strVal val="visible"/>
                                      </p:to>
                                    </p:set>
                                    <p:animEffect transition="in" filter="fade">
                                      <p:cBhvr>
                                        <p:cTn id="15" dur="500"/>
                                        <p:tgtEl>
                                          <p:spTgt spid="4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1"/>
                                        </p:tgtEl>
                                        <p:attrNameLst>
                                          <p:attrName>style.visibility</p:attrName>
                                        </p:attrNameLst>
                                      </p:cBhvr>
                                      <p:to>
                                        <p:strVal val="visible"/>
                                      </p:to>
                                    </p:set>
                                    <p:animEffect transition="in" filter="fade">
                                      <p:cBhvr>
                                        <p:cTn id="19" dur="500"/>
                                        <p:tgtEl>
                                          <p:spTgt spid="4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1"/>
                                        </p:tgtEl>
                                        <p:attrNameLst>
                                          <p:attrName>style.visibility</p:attrName>
                                        </p:attrNameLst>
                                      </p:cBhvr>
                                      <p:to>
                                        <p:strVal val="visible"/>
                                      </p:to>
                                    </p:set>
                                    <p:animEffect transition="in" filter="fade">
                                      <p:cBhvr>
                                        <p:cTn id="23" dur="500"/>
                                        <p:tgtEl>
                                          <p:spTgt spid="39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4"/>
                                        </p:tgtEl>
                                        <p:attrNameLst>
                                          <p:attrName>style.visibility</p:attrName>
                                        </p:attrNameLst>
                                      </p:cBhvr>
                                      <p:to>
                                        <p:strVal val="visible"/>
                                      </p:to>
                                    </p:set>
                                    <p:animEffect transition="in" filter="fade">
                                      <p:cBhvr>
                                        <p:cTn id="27"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Information Management</a:t>
            </a:r>
          </a:p>
        </p:txBody>
      </p:sp>
      <p:grpSp>
        <p:nvGrpSpPr>
          <p:cNvPr id="2" name="Group 1"/>
          <p:cNvGrpSpPr/>
          <p:nvPr/>
        </p:nvGrpSpPr>
        <p:grpSpPr>
          <a:xfrm>
            <a:off x="244440" y="1641540"/>
            <a:ext cx="3803129" cy="4207151"/>
            <a:chOff x="249407" y="1649551"/>
            <a:chExt cx="3880400" cy="4292631"/>
          </a:xfrm>
        </p:grpSpPr>
        <p:sp>
          <p:nvSpPr>
            <p:cNvPr id="130" name="TextBox 129"/>
            <p:cNvSpPr txBox="1"/>
            <p:nvPr/>
          </p:nvSpPr>
          <p:spPr>
            <a:xfrm>
              <a:off x="1164202" y="1958379"/>
              <a:ext cx="528754" cy="323165"/>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143" name="TextBox 142"/>
            <p:cNvSpPr txBox="1"/>
            <p:nvPr/>
          </p:nvSpPr>
          <p:spPr>
            <a:xfrm>
              <a:off x="1164202" y="3351045"/>
              <a:ext cx="528754" cy="161583"/>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150" name="TextBox 149"/>
            <p:cNvSpPr txBox="1"/>
            <p:nvPr/>
          </p:nvSpPr>
          <p:spPr>
            <a:xfrm>
              <a:off x="1164202" y="4768746"/>
              <a:ext cx="735728" cy="32316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51" name="TextBox 150"/>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grpSp>
          <p:nvGrpSpPr>
            <p:cNvPr id="152" name="Group 151"/>
            <p:cNvGrpSpPr/>
            <p:nvPr/>
          </p:nvGrpSpPr>
          <p:grpSpPr>
            <a:xfrm>
              <a:off x="1776319" y="1668481"/>
              <a:ext cx="308472" cy="3830198"/>
              <a:chOff x="1810439" y="1858178"/>
              <a:chExt cx="308472" cy="3830198"/>
            </a:xfrm>
            <a:solidFill>
              <a:srgbClr val="0078D7"/>
            </a:solidFill>
          </p:grpSpPr>
          <p:sp>
            <p:nvSpPr>
              <p:cNvPr id="153" name="Freeform 152"/>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dirty="0">
                  <a:solidFill>
                    <a:sysClr val="windowText" lastClr="000000"/>
                  </a:solidFill>
                </a:endParaRPr>
              </a:p>
            </p:txBody>
          </p:sp>
          <p:cxnSp>
            <p:nvCxnSpPr>
              <p:cNvPr id="154" name="Straight Connector 153"/>
              <p:cNvCxnSpPr/>
              <p:nvPr/>
            </p:nvCxnSpPr>
            <p:spPr>
              <a:xfrm>
                <a:off x="1810439" y="3639239"/>
                <a:ext cx="308472" cy="0"/>
              </a:xfrm>
              <a:prstGeom prst="line">
                <a:avLst/>
              </a:prstGeom>
              <a:grpFill/>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9" name="Rectangle 68"/>
            <p:cNvSpPr/>
            <p:nvPr/>
          </p:nvSpPr>
          <p:spPr>
            <a:xfrm>
              <a:off x="2833488" y="4199155"/>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70" name="Rectangle 69"/>
            <p:cNvSpPr/>
            <p:nvPr/>
          </p:nvSpPr>
          <p:spPr>
            <a:xfrm>
              <a:off x="2833488" y="3390244"/>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71" name="Group 70"/>
            <p:cNvGrpSpPr/>
            <p:nvPr/>
          </p:nvGrpSpPr>
          <p:grpSpPr>
            <a:xfrm>
              <a:off x="2512312" y="3346955"/>
              <a:ext cx="280471" cy="298350"/>
              <a:chOff x="3232150" y="382588"/>
              <a:chExt cx="5727700" cy="6092825"/>
            </a:xfrm>
            <a:solidFill>
              <a:schemeClr val="tx1"/>
            </a:solidFill>
          </p:grpSpPr>
          <p:sp>
            <p:nvSpPr>
              <p:cNvPr id="7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75" name="Rectangle 74"/>
            <p:cNvSpPr/>
            <p:nvPr/>
          </p:nvSpPr>
          <p:spPr>
            <a:xfrm>
              <a:off x="2833488"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76" name="Freeform 75"/>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77" name="Freeform 76"/>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47" name="Picture 4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317678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2788E-6 -1.87472E-6 L -0.18331 -1.87472E-6 " pathEditMode="relative" rAng="0" ptsTypes="AA">
                                      <p:cBhvr>
                                        <p:cTn id="6" dur="2000" fill="hold"/>
                                        <p:tgtEl>
                                          <p:spTgt spid="2"/>
                                        </p:tgtEl>
                                        <p:attrNameLst>
                                          <p:attrName>ppt_x</p:attrName>
                                          <p:attrName>ppt_y</p:attrName>
                                        </p:attrNameLst>
                                      </p:cBhvr>
                                      <p:rCtr x="-916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6" name="Rectangle 305"/>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Compose and orchestrate data services at scale</a:t>
            </a:r>
          </a:p>
        </p:txBody>
      </p:sp>
      <p:grpSp>
        <p:nvGrpSpPr>
          <p:cNvPr id="3" name="Group 2"/>
          <p:cNvGrpSpPr/>
          <p:nvPr/>
        </p:nvGrpSpPr>
        <p:grpSpPr>
          <a:xfrm>
            <a:off x="10921768" y="1526763"/>
            <a:ext cx="7226579" cy="2805438"/>
            <a:chOff x="8333265" y="1782586"/>
            <a:chExt cx="7373407" cy="2862438"/>
          </a:xfrm>
          <a:solidFill>
            <a:srgbClr val="0078D7"/>
          </a:solidFill>
        </p:grpSpPr>
        <p:cxnSp>
          <p:nvCxnSpPr>
            <p:cNvPr id="571" name="Straight Connector 570"/>
            <p:cNvCxnSpPr>
              <a:stCxn id="715" idx="6"/>
              <a:endCxn id="574" idx="2"/>
            </p:cNvCxnSpPr>
            <p:nvPr/>
          </p:nvCxnSpPr>
          <p:spPr>
            <a:xfrm>
              <a:off x="9662441"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a:stCxn id="588" idx="6"/>
              <a:endCxn id="630" idx="2"/>
            </p:cNvCxnSpPr>
            <p:nvPr/>
          </p:nvCxnSpPr>
          <p:spPr>
            <a:xfrm>
              <a:off x="12658057" y="3393670"/>
              <a:ext cx="168631"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73" name="Group 572"/>
            <p:cNvGrpSpPr/>
            <p:nvPr/>
          </p:nvGrpSpPr>
          <p:grpSpPr>
            <a:xfrm>
              <a:off x="9831073" y="2729082"/>
              <a:ext cx="1329176" cy="1329176"/>
              <a:chOff x="6330582" y="2729082"/>
              <a:chExt cx="1329176" cy="1329176"/>
            </a:xfrm>
            <a:grpFill/>
          </p:grpSpPr>
          <p:sp>
            <p:nvSpPr>
              <p:cNvPr id="574" name="Oval 573"/>
              <p:cNvSpPr/>
              <p:nvPr/>
            </p:nvSpPr>
            <p:spPr bwMode="auto">
              <a:xfrm>
                <a:off x="6330582"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5811" numCol="1" rtlCol="0" anchor="t" anchorCtr="0" compatLnSpc="1">
                <a:prstTxWarp prst="textNoShape">
                  <a:avLst/>
                </a:prstTxWarp>
              </a:bodyPr>
              <a:lstStyle/>
              <a:p>
                <a:pPr algn="ctr" defTabSz="913916" fontAlgn="base">
                  <a:spcBef>
                    <a:spcPct val="0"/>
                  </a:spcBef>
                  <a:spcAft>
                    <a:spcPct val="0"/>
                  </a:spcAft>
                  <a:defRPr/>
                </a:pPr>
                <a:r>
                  <a:rPr lang="en-US" sz="1176" kern="0" dirty="0">
                    <a:solidFill>
                      <a:schemeClr val="accent2">
                        <a:lumMod val="75000"/>
                      </a:schemeClr>
                    </a:solidFill>
                  </a:rPr>
                  <a:t>PREPARE</a:t>
                </a:r>
              </a:p>
            </p:txBody>
          </p:sp>
          <p:sp>
            <p:nvSpPr>
              <p:cNvPr id="575" name="Freeform 574"/>
              <p:cNvSpPr>
                <a:spLocks/>
              </p:cNvSpPr>
              <p:nvPr/>
            </p:nvSpPr>
            <p:spPr bwMode="auto">
              <a:xfrm>
                <a:off x="6539636" y="3209358"/>
                <a:ext cx="268592" cy="346642"/>
              </a:xfrm>
              <a:custGeom>
                <a:avLst/>
                <a:gdLst>
                  <a:gd name="connsiteX0" fmla="*/ 134296 w 268592"/>
                  <a:gd name="connsiteY0" fmla="*/ 12674 h 346642"/>
                  <a:gd name="connsiteX1" fmla="*/ 10863 w 268592"/>
                  <a:gd name="connsiteY1" fmla="*/ 61971 h 346642"/>
                  <a:gd name="connsiteX2" fmla="*/ 134296 w 268592"/>
                  <a:gd name="connsiteY2" fmla="*/ 111268 h 346642"/>
                  <a:gd name="connsiteX3" fmla="*/ 257730 w 268592"/>
                  <a:gd name="connsiteY3" fmla="*/ 61971 h 346642"/>
                  <a:gd name="connsiteX4" fmla="*/ 134296 w 268592"/>
                  <a:gd name="connsiteY4" fmla="*/ 12674 h 346642"/>
                  <a:gd name="connsiteX5" fmla="*/ 134296 w 268592"/>
                  <a:gd name="connsiteY5" fmla="*/ 0 h 346642"/>
                  <a:gd name="connsiteX6" fmla="*/ 227250 w 268592"/>
                  <a:gd name="connsiteY6" fmla="*/ 16693 h 346642"/>
                  <a:gd name="connsiteX7" fmla="*/ 268592 w 268592"/>
                  <a:gd name="connsiteY7" fmla="*/ 61731 h 346642"/>
                  <a:gd name="connsiteX8" fmla="*/ 268199 w 268592"/>
                  <a:gd name="connsiteY8" fmla="*/ 65510 h 346642"/>
                  <a:gd name="connsiteX9" fmla="*/ 268592 w 268592"/>
                  <a:gd name="connsiteY9" fmla="*/ 65510 h 346642"/>
                  <a:gd name="connsiteX10" fmla="*/ 268592 w 268592"/>
                  <a:gd name="connsiteY10" fmla="*/ 221257 h 346642"/>
                  <a:gd name="connsiteX11" fmla="*/ 258196 w 268592"/>
                  <a:gd name="connsiteY11" fmla="*/ 221257 h 346642"/>
                  <a:gd name="connsiteX12" fmla="*/ 258196 w 268592"/>
                  <a:gd name="connsiteY12" fmla="*/ 129929 h 346642"/>
                  <a:gd name="connsiteX13" fmla="*/ 257730 w 268592"/>
                  <a:gd name="connsiteY13" fmla="*/ 129929 h 346642"/>
                  <a:gd name="connsiteX14" fmla="*/ 257730 w 268592"/>
                  <a:gd name="connsiteY14" fmla="*/ 86865 h 346642"/>
                  <a:gd name="connsiteX15" fmla="*/ 252087 w 268592"/>
                  <a:gd name="connsiteY15" fmla="*/ 92264 h 346642"/>
                  <a:gd name="connsiteX16" fmla="*/ 227250 w 268592"/>
                  <a:gd name="connsiteY16" fmla="*/ 107085 h 346642"/>
                  <a:gd name="connsiteX17" fmla="*/ 134296 w 268592"/>
                  <a:gd name="connsiteY17" fmla="*/ 123777 h 346642"/>
                  <a:gd name="connsiteX18" fmla="*/ 41343 w 268592"/>
                  <a:gd name="connsiteY18" fmla="*/ 107085 h 346642"/>
                  <a:gd name="connsiteX19" fmla="*/ 16506 w 268592"/>
                  <a:gd name="connsiteY19" fmla="*/ 92264 h 346642"/>
                  <a:gd name="connsiteX20" fmla="*/ 10863 w 268592"/>
                  <a:gd name="connsiteY20" fmla="*/ 86865 h 346642"/>
                  <a:gd name="connsiteX21" fmla="*/ 10863 w 268592"/>
                  <a:gd name="connsiteY21" fmla="*/ 129929 h 346642"/>
                  <a:gd name="connsiteX22" fmla="*/ 10632 w 268592"/>
                  <a:gd name="connsiteY22" fmla="*/ 129929 h 346642"/>
                  <a:gd name="connsiteX23" fmla="*/ 10632 w 268592"/>
                  <a:gd name="connsiteY23" fmla="*/ 280560 h 346642"/>
                  <a:gd name="connsiteX24" fmla="*/ 10863 w 268592"/>
                  <a:gd name="connsiteY24" fmla="*/ 280560 h 346642"/>
                  <a:gd name="connsiteX25" fmla="*/ 10863 w 268592"/>
                  <a:gd name="connsiteY25" fmla="*/ 284918 h 346642"/>
                  <a:gd name="connsiteX26" fmla="*/ 10809 w 268592"/>
                  <a:gd name="connsiteY26" fmla="*/ 284918 h 346642"/>
                  <a:gd name="connsiteX27" fmla="*/ 134296 w 268592"/>
                  <a:gd name="connsiteY27" fmla="*/ 334045 h 346642"/>
                  <a:gd name="connsiteX28" fmla="*/ 248711 w 268592"/>
                  <a:gd name="connsiteY28" fmla="*/ 302426 h 346642"/>
                  <a:gd name="connsiteX29" fmla="*/ 249655 w 268592"/>
                  <a:gd name="connsiteY29" fmla="*/ 300604 h 346642"/>
                  <a:gd name="connsiteX30" fmla="*/ 261884 w 268592"/>
                  <a:gd name="connsiteY30" fmla="*/ 300604 h 346642"/>
                  <a:gd name="connsiteX31" fmla="*/ 257953 w 268592"/>
                  <a:gd name="connsiteY31" fmla="*/ 309797 h 346642"/>
                  <a:gd name="connsiteX32" fmla="*/ 227250 w 268592"/>
                  <a:gd name="connsiteY32" fmla="*/ 329952 h 346642"/>
                  <a:gd name="connsiteX33" fmla="*/ 134296 w 268592"/>
                  <a:gd name="connsiteY33" fmla="*/ 346642 h 346642"/>
                  <a:gd name="connsiteX34" fmla="*/ 41343 w 268592"/>
                  <a:gd name="connsiteY34" fmla="*/ 329952 h 346642"/>
                  <a:gd name="connsiteX35" fmla="*/ 0 w 268592"/>
                  <a:gd name="connsiteY35" fmla="*/ 284918 h 346642"/>
                  <a:gd name="connsiteX36" fmla="*/ 0 w 268592"/>
                  <a:gd name="connsiteY36" fmla="*/ 212166 h 346642"/>
                  <a:gd name="connsiteX37" fmla="*/ 0 w 268592"/>
                  <a:gd name="connsiteY37" fmla="*/ 132995 h 346642"/>
                  <a:gd name="connsiteX38" fmla="*/ 0 w 268592"/>
                  <a:gd name="connsiteY38" fmla="*/ 65510 h 346642"/>
                  <a:gd name="connsiteX39" fmla="*/ 393 w 268592"/>
                  <a:gd name="connsiteY39" fmla="*/ 65510 h 346642"/>
                  <a:gd name="connsiteX40" fmla="*/ 0 w 268592"/>
                  <a:gd name="connsiteY40" fmla="*/ 61731 h 346642"/>
                  <a:gd name="connsiteX41" fmla="*/ 41343 w 268592"/>
                  <a:gd name="connsiteY41" fmla="*/ 16693 h 346642"/>
                  <a:gd name="connsiteX42" fmla="*/ 134296 w 268592"/>
                  <a:gd name="connsiteY42" fmla="*/ 0 h 34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8592" h="346642">
                    <a:moveTo>
                      <a:pt x="134296" y="12674"/>
                    </a:moveTo>
                    <a:cubicBezTo>
                      <a:pt x="66126" y="12674"/>
                      <a:pt x="10863" y="34745"/>
                      <a:pt x="10863" y="61971"/>
                    </a:cubicBezTo>
                    <a:cubicBezTo>
                      <a:pt x="10863" y="89197"/>
                      <a:pt x="66126" y="111268"/>
                      <a:pt x="134296" y="111268"/>
                    </a:cubicBezTo>
                    <a:cubicBezTo>
                      <a:pt x="202467" y="111268"/>
                      <a:pt x="257730" y="89197"/>
                      <a:pt x="257730" y="61971"/>
                    </a:cubicBezTo>
                    <a:cubicBezTo>
                      <a:pt x="257730" y="34745"/>
                      <a:pt x="202467" y="12674"/>
                      <a:pt x="134296" y="12674"/>
                    </a:cubicBezTo>
                    <a:close/>
                    <a:moveTo>
                      <a:pt x="134296" y="0"/>
                    </a:moveTo>
                    <a:cubicBezTo>
                      <a:pt x="169424" y="0"/>
                      <a:pt x="202390" y="5984"/>
                      <a:pt x="227250" y="16693"/>
                    </a:cubicBezTo>
                    <a:cubicBezTo>
                      <a:pt x="254001" y="28031"/>
                      <a:pt x="268592" y="44094"/>
                      <a:pt x="268592" y="61731"/>
                    </a:cubicBezTo>
                    <a:lnTo>
                      <a:pt x="268199" y="65510"/>
                    </a:lnTo>
                    <a:lnTo>
                      <a:pt x="268592" y="65510"/>
                    </a:lnTo>
                    <a:lnTo>
                      <a:pt x="268592" y="221257"/>
                    </a:lnTo>
                    <a:lnTo>
                      <a:pt x="258196" y="221257"/>
                    </a:lnTo>
                    <a:lnTo>
                      <a:pt x="258196" y="129929"/>
                    </a:lnTo>
                    <a:lnTo>
                      <a:pt x="257730" y="129929"/>
                    </a:lnTo>
                    <a:lnTo>
                      <a:pt x="257730" y="86865"/>
                    </a:lnTo>
                    <a:lnTo>
                      <a:pt x="252087" y="92264"/>
                    </a:lnTo>
                    <a:cubicBezTo>
                      <a:pt x="245603" y="97725"/>
                      <a:pt x="237281" y="102715"/>
                      <a:pt x="227250" y="107085"/>
                    </a:cubicBezTo>
                    <a:cubicBezTo>
                      <a:pt x="202390" y="117793"/>
                      <a:pt x="169424" y="123777"/>
                      <a:pt x="134296" y="123777"/>
                    </a:cubicBezTo>
                    <a:cubicBezTo>
                      <a:pt x="99168" y="123777"/>
                      <a:pt x="66203" y="117793"/>
                      <a:pt x="41343" y="107085"/>
                    </a:cubicBezTo>
                    <a:cubicBezTo>
                      <a:pt x="31311" y="102715"/>
                      <a:pt x="22990" y="97725"/>
                      <a:pt x="16506" y="92264"/>
                    </a:cubicBezTo>
                    <a:lnTo>
                      <a:pt x="10863" y="86865"/>
                    </a:lnTo>
                    <a:lnTo>
                      <a:pt x="10863" y="129929"/>
                    </a:lnTo>
                    <a:lnTo>
                      <a:pt x="10632" y="129929"/>
                    </a:lnTo>
                    <a:lnTo>
                      <a:pt x="10632" y="280560"/>
                    </a:lnTo>
                    <a:lnTo>
                      <a:pt x="10863" y="280560"/>
                    </a:lnTo>
                    <a:lnTo>
                      <a:pt x="10863" y="284918"/>
                    </a:lnTo>
                    <a:lnTo>
                      <a:pt x="10809" y="284918"/>
                    </a:lnTo>
                    <a:cubicBezTo>
                      <a:pt x="10809" y="308222"/>
                      <a:pt x="61609" y="334045"/>
                      <a:pt x="134296" y="334045"/>
                    </a:cubicBezTo>
                    <a:cubicBezTo>
                      <a:pt x="188812" y="334045"/>
                      <a:pt x="231016" y="319520"/>
                      <a:pt x="248711" y="302426"/>
                    </a:cubicBezTo>
                    <a:lnTo>
                      <a:pt x="249655" y="300604"/>
                    </a:lnTo>
                    <a:lnTo>
                      <a:pt x="261884" y="300604"/>
                    </a:lnTo>
                    <a:lnTo>
                      <a:pt x="257953" y="309797"/>
                    </a:lnTo>
                    <a:cubicBezTo>
                      <a:pt x="250961" y="317434"/>
                      <a:pt x="240625" y="324283"/>
                      <a:pt x="227250" y="329952"/>
                    </a:cubicBezTo>
                    <a:cubicBezTo>
                      <a:pt x="202390" y="340659"/>
                      <a:pt x="169424" y="346642"/>
                      <a:pt x="134296" y="346642"/>
                    </a:cubicBezTo>
                    <a:cubicBezTo>
                      <a:pt x="99168" y="346642"/>
                      <a:pt x="66203" y="340659"/>
                      <a:pt x="41343" y="329952"/>
                    </a:cubicBezTo>
                    <a:cubicBezTo>
                      <a:pt x="14592" y="318615"/>
                      <a:pt x="0" y="302554"/>
                      <a:pt x="0" y="284918"/>
                    </a:cubicBezTo>
                    <a:lnTo>
                      <a:pt x="0" y="212166"/>
                    </a:lnTo>
                    <a:lnTo>
                      <a:pt x="0" y="132995"/>
                    </a:lnTo>
                    <a:lnTo>
                      <a:pt x="0" y="65510"/>
                    </a:lnTo>
                    <a:lnTo>
                      <a:pt x="393" y="65510"/>
                    </a:lnTo>
                    <a:lnTo>
                      <a:pt x="0" y="61731"/>
                    </a:lnTo>
                    <a:cubicBezTo>
                      <a:pt x="0" y="44094"/>
                      <a:pt x="14592" y="28031"/>
                      <a:pt x="41343" y="16693"/>
                    </a:cubicBezTo>
                    <a:cubicBezTo>
                      <a:pt x="66203" y="5984"/>
                      <a:pt x="99168" y="0"/>
                      <a:pt x="13429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endParaRPr lang="en-US" sz="686" kern="0" dirty="0">
                  <a:solidFill>
                    <a:schemeClr val="accent2">
                      <a:lumMod val="75000"/>
                    </a:schemeClr>
                  </a:solidFill>
                </a:endParaRPr>
              </a:p>
            </p:txBody>
          </p:sp>
          <p:sp>
            <p:nvSpPr>
              <p:cNvPr id="576" name="Freeform 575"/>
              <p:cNvSpPr>
                <a:spLocks noChangeArrowheads="1"/>
              </p:cNvSpPr>
              <p:nvPr/>
            </p:nvSpPr>
            <p:spPr bwMode="auto">
              <a:xfrm flipH="1">
                <a:off x="7083210" y="3221555"/>
                <a:ext cx="359782" cy="302695"/>
              </a:xfrm>
              <a:custGeom>
                <a:avLst/>
                <a:gdLst>
                  <a:gd name="connsiteX0" fmla="*/ 179965 w 359782"/>
                  <a:gd name="connsiteY0" fmla="*/ 201781 h 302695"/>
                  <a:gd name="connsiteX1" fmla="*/ 144234 w 359782"/>
                  <a:gd name="connsiteY1" fmla="*/ 216559 h 302695"/>
                  <a:gd name="connsiteX2" fmla="*/ 140431 w 359782"/>
                  <a:gd name="connsiteY2" fmla="*/ 225728 h 302695"/>
                  <a:gd name="connsiteX3" fmla="*/ 151884 w 359782"/>
                  <a:gd name="connsiteY3" fmla="*/ 225728 h 302695"/>
                  <a:gd name="connsiteX4" fmla="*/ 152336 w 359782"/>
                  <a:gd name="connsiteY4" fmla="*/ 224640 h 302695"/>
                  <a:gd name="connsiteX5" fmla="*/ 180040 w 359782"/>
                  <a:gd name="connsiteY5" fmla="*/ 213208 h 302695"/>
                  <a:gd name="connsiteX6" fmla="*/ 219218 w 359782"/>
                  <a:gd name="connsiteY6" fmla="*/ 252238 h 302695"/>
                  <a:gd name="connsiteX7" fmla="*/ 180040 w 359782"/>
                  <a:gd name="connsiteY7" fmla="*/ 291268 h 302695"/>
                  <a:gd name="connsiteX8" fmla="*/ 179736 w 359782"/>
                  <a:gd name="connsiteY8" fmla="*/ 291143 h 302695"/>
                  <a:gd name="connsiteX9" fmla="*/ 179736 w 359782"/>
                  <a:gd name="connsiteY9" fmla="*/ 302649 h 302695"/>
                  <a:gd name="connsiteX10" fmla="*/ 179965 w 359782"/>
                  <a:gd name="connsiteY10" fmla="*/ 302695 h 302695"/>
                  <a:gd name="connsiteX11" fmla="*/ 230497 w 359782"/>
                  <a:gd name="connsiteY11" fmla="*/ 252238 h 302695"/>
                  <a:gd name="connsiteX12" fmla="*/ 179965 w 359782"/>
                  <a:gd name="connsiteY12" fmla="*/ 201781 h 302695"/>
                  <a:gd name="connsiteX13" fmla="*/ 179933 w 359782"/>
                  <a:gd name="connsiteY13" fmla="*/ 134440 h 302695"/>
                  <a:gd name="connsiteX14" fmla="*/ 96831 w 359782"/>
                  <a:gd name="connsiteY14" fmla="*/ 168824 h 302695"/>
                  <a:gd name="connsiteX15" fmla="*/ 96831 w 359782"/>
                  <a:gd name="connsiteY15" fmla="*/ 177082 h 302695"/>
                  <a:gd name="connsiteX16" fmla="*/ 100807 w 359782"/>
                  <a:gd name="connsiteY16" fmla="*/ 178506 h 302695"/>
                  <a:gd name="connsiteX17" fmla="*/ 104783 w 359782"/>
                  <a:gd name="connsiteY17" fmla="*/ 177082 h 302695"/>
                  <a:gd name="connsiteX18" fmla="*/ 255013 w 359782"/>
                  <a:gd name="connsiteY18" fmla="*/ 177082 h 302695"/>
                  <a:gd name="connsiteX19" fmla="*/ 263248 w 359782"/>
                  <a:gd name="connsiteY19" fmla="*/ 177082 h 302695"/>
                  <a:gd name="connsiteX20" fmla="*/ 263248 w 359782"/>
                  <a:gd name="connsiteY20" fmla="*/ 168824 h 302695"/>
                  <a:gd name="connsiteX21" fmla="*/ 179933 w 359782"/>
                  <a:gd name="connsiteY21" fmla="*/ 134440 h 302695"/>
                  <a:gd name="connsiteX22" fmla="*/ 179966 w 359782"/>
                  <a:gd name="connsiteY22" fmla="*/ 67031 h 302695"/>
                  <a:gd name="connsiteX23" fmla="*/ 49342 w 359782"/>
                  <a:gd name="connsiteY23" fmla="*/ 121348 h 302695"/>
                  <a:gd name="connsiteX24" fmla="*/ 49342 w 359782"/>
                  <a:gd name="connsiteY24" fmla="*/ 129311 h 302695"/>
                  <a:gd name="connsiteX25" fmla="*/ 53317 w 359782"/>
                  <a:gd name="connsiteY25" fmla="*/ 131017 h 302695"/>
                  <a:gd name="connsiteX26" fmla="*/ 57293 w 359782"/>
                  <a:gd name="connsiteY26" fmla="*/ 129311 h 302695"/>
                  <a:gd name="connsiteX27" fmla="*/ 179966 w 359782"/>
                  <a:gd name="connsiteY27" fmla="*/ 78406 h 302695"/>
                  <a:gd name="connsiteX28" fmla="*/ 302638 w 359782"/>
                  <a:gd name="connsiteY28" fmla="*/ 129311 h 302695"/>
                  <a:gd name="connsiteX29" fmla="*/ 310589 w 359782"/>
                  <a:gd name="connsiteY29" fmla="*/ 129311 h 302695"/>
                  <a:gd name="connsiteX30" fmla="*/ 310589 w 359782"/>
                  <a:gd name="connsiteY30" fmla="*/ 121348 h 302695"/>
                  <a:gd name="connsiteX31" fmla="*/ 179966 w 359782"/>
                  <a:gd name="connsiteY31" fmla="*/ 67031 h 302695"/>
                  <a:gd name="connsiteX32" fmla="*/ 180033 w 359782"/>
                  <a:gd name="connsiteY32" fmla="*/ 0 h 302695"/>
                  <a:gd name="connsiteX33" fmla="*/ 1704 w 359782"/>
                  <a:gd name="connsiteY33" fmla="*/ 73869 h 302695"/>
                  <a:gd name="connsiteX34" fmla="*/ 1704 w 359782"/>
                  <a:gd name="connsiteY34" fmla="*/ 81824 h 302695"/>
                  <a:gd name="connsiteX35" fmla="*/ 9655 w 359782"/>
                  <a:gd name="connsiteY35" fmla="*/ 81824 h 302695"/>
                  <a:gd name="connsiteX36" fmla="*/ 350128 w 359782"/>
                  <a:gd name="connsiteY36" fmla="*/ 81824 h 302695"/>
                  <a:gd name="connsiteX37" fmla="*/ 354103 w 359782"/>
                  <a:gd name="connsiteY37" fmla="*/ 83529 h 302695"/>
                  <a:gd name="connsiteX38" fmla="*/ 358079 w 359782"/>
                  <a:gd name="connsiteY38" fmla="*/ 81824 h 302695"/>
                  <a:gd name="connsiteX39" fmla="*/ 358079 w 359782"/>
                  <a:gd name="connsiteY39" fmla="*/ 73869 h 302695"/>
                  <a:gd name="connsiteX40" fmla="*/ 180033 w 359782"/>
                  <a:gd name="connsiteY40" fmla="*/ 0 h 30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59782" h="302695">
                    <a:moveTo>
                      <a:pt x="179965" y="201781"/>
                    </a:moveTo>
                    <a:cubicBezTo>
                      <a:pt x="166011" y="201781"/>
                      <a:pt x="153379" y="207428"/>
                      <a:pt x="144234" y="216559"/>
                    </a:cubicBezTo>
                    <a:lnTo>
                      <a:pt x="140431" y="225728"/>
                    </a:lnTo>
                    <a:lnTo>
                      <a:pt x="151884" y="225728"/>
                    </a:lnTo>
                    <a:lnTo>
                      <a:pt x="152336" y="224640"/>
                    </a:lnTo>
                    <a:cubicBezTo>
                      <a:pt x="159426" y="217576"/>
                      <a:pt x="169221" y="213208"/>
                      <a:pt x="180040" y="213208"/>
                    </a:cubicBezTo>
                    <a:cubicBezTo>
                      <a:pt x="201677" y="213208"/>
                      <a:pt x="219218" y="230682"/>
                      <a:pt x="219218" y="252238"/>
                    </a:cubicBezTo>
                    <a:cubicBezTo>
                      <a:pt x="219218" y="273794"/>
                      <a:pt x="201677" y="291268"/>
                      <a:pt x="180040" y="291268"/>
                    </a:cubicBezTo>
                    <a:lnTo>
                      <a:pt x="179736" y="291143"/>
                    </a:lnTo>
                    <a:lnTo>
                      <a:pt x="179736" y="302649"/>
                    </a:lnTo>
                    <a:lnTo>
                      <a:pt x="179965" y="302695"/>
                    </a:lnTo>
                    <a:cubicBezTo>
                      <a:pt x="207873" y="302695"/>
                      <a:pt x="230497" y="280105"/>
                      <a:pt x="230497" y="252238"/>
                    </a:cubicBezTo>
                    <a:cubicBezTo>
                      <a:pt x="230497" y="224371"/>
                      <a:pt x="207873" y="201781"/>
                      <a:pt x="179965" y="201781"/>
                    </a:cubicBezTo>
                    <a:close/>
                    <a:moveTo>
                      <a:pt x="179933" y="134440"/>
                    </a:moveTo>
                    <a:cubicBezTo>
                      <a:pt x="149795" y="134440"/>
                      <a:pt x="119692" y="145901"/>
                      <a:pt x="96831" y="168824"/>
                    </a:cubicBezTo>
                    <a:cubicBezTo>
                      <a:pt x="94559" y="171102"/>
                      <a:pt x="94559" y="174804"/>
                      <a:pt x="96831" y="177082"/>
                    </a:cubicBezTo>
                    <a:cubicBezTo>
                      <a:pt x="97967" y="177936"/>
                      <a:pt x="99387" y="178506"/>
                      <a:pt x="100807" y="178506"/>
                    </a:cubicBezTo>
                    <a:cubicBezTo>
                      <a:pt x="102227" y="178506"/>
                      <a:pt x="103647" y="177936"/>
                      <a:pt x="104783" y="177082"/>
                    </a:cubicBezTo>
                    <a:cubicBezTo>
                      <a:pt x="146245" y="135508"/>
                      <a:pt x="213834" y="135508"/>
                      <a:pt x="255013" y="177082"/>
                    </a:cubicBezTo>
                    <a:cubicBezTo>
                      <a:pt x="257285" y="179075"/>
                      <a:pt x="260976" y="179075"/>
                      <a:pt x="263248" y="177082"/>
                    </a:cubicBezTo>
                    <a:cubicBezTo>
                      <a:pt x="265520" y="174804"/>
                      <a:pt x="265520" y="171102"/>
                      <a:pt x="263248" y="168824"/>
                    </a:cubicBezTo>
                    <a:cubicBezTo>
                      <a:pt x="240245" y="145901"/>
                      <a:pt x="210071" y="134440"/>
                      <a:pt x="179933" y="134440"/>
                    </a:cubicBezTo>
                    <a:close/>
                    <a:moveTo>
                      <a:pt x="179966" y="67031"/>
                    </a:moveTo>
                    <a:cubicBezTo>
                      <a:pt x="130556" y="67031"/>
                      <a:pt x="83985" y="86369"/>
                      <a:pt x="49342" y="121348"/>
                    </a:cubicBezTo>
                    <a:cubicBezTo>
                      <a:pt x="47070" y="123623"/>
                      <a:pt x="47070" y="127036"/>
                      <a:pt x="49342" y="129311"/>
                    </a:cubicBezTo>
                    <a:cubicBezTo>
                      <a:pt x="50194" y="130449"/>
                      <a:pt x="51897" y="131017"/>
                      <a:pt x="53317" y="131017"/>
                    </a:cubicBezTo>
                    <a:cubicBezTo>
                      <a:pt x="54737" y="131017"/>
                      <a:pt x="56157" y="130449"/>
                      <a:pt x="57293" y="129311"/>
                    </a:cubicBezTo>
                    <a:cubicBezTo>
                      <a:pt x="89949" y="96607"/>
                      <a:pt x="133679" y="78406"/>
                      <a:pt x="179966" y="78406"/>
                    </a:cubicBezTo>
                    <a:cubicBezTo>
                      <a:pt x="226252" y="78406"/>
                      <a:pt x="269698" y="96607"/>
                      <a:pt x="302638" y="129311"/>
                    </a:cubicBezTo>
                    <a:cubicBezTo>
                      <a:pt x="304910" y="131586"/>
                      <a:pt x="308318" y="131586"/>
                      <a:pt x="310589" y="129311"/>
                    </a:cubicBezTo>
                    <a:cubicBezTo>
                      <a:pt x="312861" y="127036"/>
                      <a:pt x="312861" y="123623"/>
                      <a:pt x="310589" y="121348"/>
                    </a:cubicBezTo>
                    <a:cubicBezTo>
                      <a:pt x="275662" y="86369"/>
                      <a:pt x="229375" y="67031"/>
                      <a:pt x="179966" y="67031"/>
                    </a:cubicBezTo>
                    <a:close/>
                    <a:moveTo>
                      <a:pt x="180033" y="0"/>
                    </a:moveTo>
                    <a:cubicBezTo>
                      <a:pt x="112734" y="0"/>
                      <a:pt x="49410" y="26138"/>
                      <a:pt x="1704" y="73869"/>
                    </a:cubicBezTo>
                    <a:cubicBezTo>
                      <a:pt x="-568" y="75858"/>
                      <a:pt x="-568" y="79551"/>
                      <a:pt x="1704" y="81824"/>
                    </a:cubicBezTo>
                    <a:cubicBezTo>
                      <a:pt x="3976" y="84097"/>
                      <a:pt x="7667" y="84097"/>
                      <a:pt x="9655" y="81824"/>
                    </a:cubicBezTo>
                    <a:cubicBezTo>
                      <a:pt x="103647" y="-12217"/>
                      <a:pt x="256420" y="-11933"/>
                      <a:pt x="350128" y="81824"/>
                    </a:cubicBezTo>
                    <a:cubicBezTo>
                      <a:pt x="351263" y="82961"/>
                      <a:pt x="352683" y="83529"/>
                      <a:pt x="354103" y="83529"/>
                    </a:cubicBezTo>
                    <a:cubicBezTo>
                      <a:pt x="355523" y="83529"/>
                      <a:pt x="356943" y="82961"/>
                      <a:pt x="358079" y="81824"/>
                    </a:cubicBezTo>
                    <a:cubicBezTo>
                      <a:pt x="360350" y="79551"/>
                      <a:pt x="360350" y="76142"/>
                      <a:pt x="358079" y="73869"/>
                    </a:cubicBezTo>
                    <a:cubicBezTo>
                      <a:pt x="310657" y="26138"/>
                      <a:pt x="247333" y="0"/>
                      <a:pt x="180033"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sp>
            <p:nvSpPr>
              <p:cNvPr id="577" name="Freeform 576"/>
              <p:cNvSpPr>
                <a:spLocks/>
              </p:cNvSpPr>
              <p:nvPr/>
            </p:nvSpPr>
            <p:spPr bwMode="auto">
              <a:xfrm>
                <a:off x="6763784" y="3678867"/>
                <a:ext cx="325481" cy="190824"/>
              </a:xfrm>
              <a:custGeom>
                <a:avLst/>
                <a:gdLst>
                  <a:gd name="connsiteX0" fmla="*/ 141535 w 325481"/>
                  <a:gd name="connsiteY0" fmla="*/ 0 h 190824"/>
                  <a:gd name="connsiteX1" fmla="*/ 217726 w 325481"/>
                  <a:gd name="connsiteY1" fmla="*/ 50621 h 190824"/>
                  <a:gd name="connsiteX2" fmla="*/ 217726 w 325481"/>
                  <a:gd name="connsiteY2" fmla="*/ 51152 h 190824"/>
                  <a:gd name="connsiteX3" fmla="*/ 219048 w 325481"/>
                  <a:gd name="connsiteY3" fmla="*/ 54597 h 190824"/>
                  <a:gd name="connsiteX4" fmla="*/ 237038 w 325481"/>
                  <a:gd name="connsiteY4" fmla="*/ 51947 h 190824"/>
                  <a:gd name="connsiteX5" fmla="*/ 277646 w 325481"/>
                  <a:gd name="connsiteY5" fmla="*/ 66523 h 190824"/>
                  <a:gd name="connsiteX6" fmla="*/ 294713 w 325481"/>
                  <a:gd name="connsiteY6" fmla="*/ 94648 h 190824"/>
                  <a:gd name="connsiteX7" fmla="*/ 283124 w 325481"/>
                  <a:gd name="connsiteY7" fmla="*/ 94648 h 190824"/>
                  <a:gd name="connsiteX8" fmla="*/ 270834 w 325481"/>
                  <a:gd name="connsiteY8" fmla="*/ 74651 h 190824"/>
                  <a:gd name="connsiteX9" fmla="*/ 236970 w 325481"/>
                  <a:gd name="connsiteY9" fmla="*/ 62566 h 190824"/>
                  <a:gd name="connsiteX10" fmla="*/ 221097 w 325481"/>
                  <a:gd name="connsiteY10" fmla="*/ 64950 h 190824"/>
                  <a:gd name="connsiteX11" fmla="*/ 217393 w 325481"/>
                  <a:gd name="connsiteY11" fmla="*/ 66274 h 190824"/>
                  <a:gd name="connsiteX12" fmla="*/ 213160 w 325481"/>
                  <a:gd name="connsiteY12" fmla="*/ 66274 h 190824"/>
                  <a:gd name="connsiteX13" fmla="*/ 210515 w 325481"/>
                  <a:gd name="connsiteY13" fmla="*/ 63096 h 190824"/>
                  <a:gd name="connsiteX14" fmla="*/ 207869 w 325481"/>
                  <a:gd name="connsiteY14" fmla="*/ 54354 h 190824"/>
                  <a:gd name="connsiteX15" fmla="*/ 141465 w 325481"/>
                  <a:gd name="connsiteY15" fmla="*/ 10648 h 190824"/>
                  <a:gd name="connsiteX16" fmla="*/ 75061 w 325481"/>
                  <a:gd name="connsiteY16" fmla="*/ 54354 h 190824"/>
                  <a:gd name="connsiteX17" fmla="*/ 71093 w 325481"/>
                  <a:gd name="connsiteY17" fmla="*/ 67069 h 190824"/>
                  <a:gd name="connsiteX18" fmla="*/ 65802 w 325481"/>
                  <a:gd name="connsiteY18" fmla="*/ 70778 h 190824"/>
                  <a:gd name="connsiteX19" fmla="*/ 65273 w 325481"/>
                  <a:gd name="connsiteY19" fmla="*/ 70778 h 190824"/>
                  <a:gd name="connsiteX20" fmla="*/ 10509 w 325481"/>
                  <a:gd name="connsiteY20" fmla="*/ 125610 h 190824"/>
                  <a:gd name="connsiteX21" fmla="*/ 59717 w 325481"/>
                  <a:gd name="connsiteY21" fmla="*/ 179912 h 190824"/>
                  <a:gd name="connsiteX22" fmla="*/ 64479 w 325481"/>
                  <a:gd name="connsiteY22" fmla="*/ 180177 h 190824"/>
                  <a:gd name="connsiteX23" fmla="*/ 65008 w 325481"/>
                  <a:gd name="connsiteY23" fmla="*/ 180177 h 190824"/>
                  <a:gd name="connsiteX24" fmla="*/ 291205 w 325481"/>
                  <a:gd name="connsiteY24" fmla="*/ 180177 h 190824"/>
                  <a:gd name="connsiteX25" fmla="*/ 291734 w 325481"/>
                  <a:gd name="connsiteY25" fmla="*/ 180177 h 190824"/>
                  <a:gd name="connsiteX26" fmla="*/ 298083 w 325481"/>
                  <a:gd name="connsiteY26" fmla="*/ 179647 h 190824"/>
                  <a:gd name="connsiteX27" fmla="*/ 307210 w 325481"/>
                  <a:gd name="connsiteY27" fmla="*/ 173995 h 190824"/>
                  <a:gd name="connsiteX28" fmla="*/ 325481 w 325481"/>
                  <a:gd name="connsiteY28" fmla="*/ 173995 h 190824"/>
                  <a:gd name="connsiteX29" fmla="*/ 325233 w 325481"/>
                  <a:gd name="connsiteY29" fmla="*/ 174690 h 190824"/>
                  <a:gd name="connsiteX30" fmla="*/ 300001 w 325481"/>
                  <a:gd name="connsiteY30" fmla="*/ 190029 h 190824"/>
                  <a:gd name="connsiteX31" fmla="*/ 299472 w 325481"/>
                  <a:gd name="connsiteY31" fmla="*/ 190029 h 190824"/>
                  <a:gd name="connsiteX32" fmla="*/ 293916 w 325481"/>
                  <a:gd name="connsiteY32" fmla="*/ 190559 h 190824"/>
                  <a:gd name="connsiteX33" fmla="*/ 292329 w 325481"/>
                  <a:gd name="connsiteY33" fmla="*/ 190824 h 190824"/>
                  <a:gd name="connsiteX34" fmla="*/ 64286 w 325481"/>
                  <a:gd name="connsiteY34" fmla="*/ 190824 h 190824"/>
                  <a:gd name="connsiteX35" fmla="*/ 62963 w 325481"/>
                  <a:gd name="connsiteY35" fmla="*/ 190824 h 190824"/>
                  <a:gd name="connsiteX36" fmla="*/ 58995 w 325481"/>
                  <a:gd name="connsiteY36" fmla="*/ 190559 h 190824"/>
                  <a:gd name="connsiteX37" fmla="*/ 58731 w 325481"/>
                  <a:gd name="connsiteY37" fmla="*/ 190559 h 190824"/>
                  <a:gd name="connsiteX38" fmla="*/ 0 w 325481"/>
                  <a:gd name="connsiteY38" fmla="*/ 125626 h 190824"/>
                  <a:gd name="connsiteX39" fmla="*/ 62434 w 325481"/>
                  <a:gd name="connsiteY39" fmla="*/ 60163 h 190824"/>
                  <a:gd name="connsiteX40" fmla="*/ 65080 w 325481"/>
                  <a:gd name="connsiteY40" fmla="*/ 51152 h 190824"/>
                  <a:gd name="connsiteX41" fmla="*/ 65344 w 325481"/>
                  <a:gd name="connsiteY41" fmla="*/ 50621 h 190824"/>
                  <a:gd name="connsiteX42" fmla="*/ 141535 w 325481"/>
                  <a:gd name="connsiteY42" fmla="*/ 0 h 19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5481" h="190824">
                    <a:moveTo>
                      <a:pt x="141535" y="0"/>
                    </a:moveTo>
                    <a:cubicBezTo>
                      <a:pt x="174868" y="0"/>
                      <a:pt x="204763" y="19878"/>
                      <a:pt x="217726" y="50621"/>
                    </a:cubicBezTo>
                    <a:cubicBezTo>
                      <a:pt x="217726" y="50621"/>
                      <a:pt x="217726" y="50887"/>
                      <a:pt x="217726" y="51152"/>
                    </a:cubicBezTo>
                    <a:cubicBezTo>
                      <a:pt x="219048" y="54597"/>
                      <a:pt x="219048" y="54597"/>
                      <a:pt x="219048" y="54597"/>
                    </a:cubicBezTo>
                    <a:cubicBezTo>
                      <a:pt x="224868" y="52742"/>
                      <a:pt x="230953" y="51947"/>
                      <a:pt x="237038" y="51947"/>
                    </a:cubicBezTo>
                    <a:cubicBezTo>
                      <a:pt x="252249" y="51947"/>
                      <a:pt x="266469" y="57380"/>
                      <a:pt x="277646" y="66523"/>
                    </a:cubicBezTo>
                    <a:lnTo>
                      <a:pt x="294713" y="94648"/>
                    </a:lnTo>
                    <a:lnTo>
                      <a:pt x="283124" y="94648"/>
                    </a:lnTo>
                    <a:lnTo>
                      <a:pt x="270834" y="74651"/>
                    </a:lnTo>
                    <a:cubicBezTo>
                      <a:pt x="261508" y="67069"/>
                      <a:pt x="249669" y="62566"/>
                      <a:pt x="236970" y="62566"/>
                    </a:cubicBezTo>
                    <a:cubicBezTo>
                      <a:pt x="231679" y="62566"/>
                      <a:pt x="226124" y="63361"/>
                      <a:pt x="221097" y="64950"/>
                    </a:cubicBezTo>
                    <a:cubicBezTo>
                      <a:pt x="217393" y="66274"/>
                      <a:pt x="217393" y="66274"/>
                      <a:pt x="217393" y="66274"/>
                    </a:cubicBezTo>
                    <a:cubicBezTo>
                      <a:pt x="215806" y="66804"/>
                      <a:pt x="214483" y="66804"/>
                      <a:pt x="213160" y="66274"/>
                    </a:cubicBezTo>
                    <a:cubicBezTo>
                      <a:pt x="211838" y="65480"/>
                      <a:pt x="210779" y="64420"/>
                      <a:pt x="210515" y="63096"/>
                    </a:cubicBezTo>
                    <a:cubicBezTo>
                      <a:pt x="207869" y="54354"/>
                      <a:pt x="207869" y="54354"/>
                      <a:pt x="207869" y="54354"/>
                    </a:cubicBezTo>
                    <a:cubicBezTo>
                      <a:pt x="196493" y="27865"/>
                      <a:pt x="170302" y="10648"/>
                      <a:pt x="141465" y="10648"/>
                    </a:cubicBezTo>
                    <a:cubicBezTo>
                      <a:pt x="112629" y="10648"/>
                      <a:pt x="86437" y="27865"/>
                      <a:pt x="75061" y="54354"/>
                    </a:cubicBezTo>
                    <a:cubicBezTo>
                      <a:pt x="71093" y="67069"/>
                      <a:pt x="71093" y="67069"/>
                      <a:pt x="71093" y="67069"/>
                    </a:cubicBezTo>
                    <a:cubicBezTo>
                      <a:pt x="70564" y="69453"/>
                      <a:pt x="68183" y="71042"/>
                      <a:pt x="65802" y="70778"/>
                    </a:cubicBezTo>
                    <a:cubicBezTo>
                      <a:pt x="65273" y="70778"/>
                      <a:pt x="65273" y="70778"/>
                      <a:pt x="65273" y="70778"/>
                    </a:cubicBezTo>
                    <a:cubicBezTo>
                      <a:pt x="35113" y="70778"/>
                      <a:pt x="10509" y="95412"/>
                      <a:pt x="10509" y="125610"/>
                    </a:cubicBezTo>
                    <a:cubicBezTo>
                      <a:pt x="10509" y="153688"/>
                      <a:pt x="31674" y="176998"/>
                      <a:pt x="59717" y="179912"/>
                    </a:cubicBezTo>
                    <a:cubicBezTo>
                      <a:pt x="64479" y="180177"/>
                      <a:pt x="64479" y="180177"/>
                      <a:pt x="64479" y="180177"/>
                    </a:cubicBezTo>
                    <a:cubicBezTo>
                      <a:pt x="64479" y="180177"/>
                      <a:pt x="64744" y="180177"/>
                      <a:pt x="65008" y="180177"/>
                    </a:cubicBezTo>
                    <a:cubicBezTo>
                      <a:pt x="291205" y="180177"/>
                      <a:pt x="291205" y="180177"/>
                      <a:pt x="291205" y="180177"/>
                    </a:cubicBezTo>
                    <a:cubicBezTo>
                      <a:pt x="291469" y="180177"/>
                      <a:pt x="291469" y="180177"/>
                      <a:pt x="291734" y="180177"/>
                    </a:cubicBezTo>
                    <a:cubicBezTo>
                      <a:pt x="298083" y="179647"/>
                      <a:pt x="298083" y="179647"/>
                      <a:pt x="298083" y="179647"/>
                    </a:cubicBezTo>
                    <a:lnTo>
                      <a:pt x="307210" y="173995"/>
                    </a:lnTo>
                    <a:lnTo>
                      <a:pt x="325481" y="173995"/>
                    </a:lnTo>
                    <a:lnTo>
                      <a:pt x="325233" y="174690"/>
                    </a:lnTo>
                    <a:cubicBezTo>
                      <a:pt x="318983" y="182343"/>
                      <a:pt x="310186" y="187909"/>
                      <a:pt x="300001" y="190029"/>
                    </a:cubicBezTo>
                    <a:cubicBezTo>
                      <a:pt x="300001" y="190029"/>
                      <a:pt x="299736" y="190029"/>
                      <a:pt x="299472" y="190029"/>
                    </a:cubicBezTo>
                    <a:cubicBezTo>
                      <a:pt x="293916" y="190559"/>
                      <a:pt x="293916" y="190559"/>
                      <a:pt x="293916" y="190559"/>
                    </a:cubicBezTo>
                    <a:cubicBezTo>
                      <a:pt x="293387" y="190824"/>
                      <a:pt x="292858" y="190824"/>
                      <a:pt x="292329" y="190824"/>
                    </a:cubicBezTo>
                    <a:cubicBezTo>
                      <a:pt x="64286" y="190824"/>
                      <a:pt x="64286" y="190824"/>
                      <a:pt x="64286" y="190824"/>
                    </a:cubicBezTo>
                    <a:cubicBezTo>
                      <a:pt x="63757" y="190824"/>
                      <a:pt x="63492" y="190824"/>
                      <a:pt x="62963" y="190824"/>
                    </a:cubicBezTo>
                    <a:cubicBezTo>
                      <a:pt x="58995" y="190559"/>
                      <a:pt x="58995" y="190559"/>
                      <a:pt x="58995" y="190559"/>
                    </a:cubicBezTo>
                    <a:cubicBezTo>
                      <a:pt x="58995" y="190559"/>
                      <a:pt x="58995" y="190559"/>
                      <a:pt x="58731" y="190559"/>
                    </a:cubicBezTo>
                    <a:cubicBezTo>
                      <a:pt x="25397" y="187114"/>
                      <a:pt x="0" y="159285"/>
                      <a:pt x="0" y="125626"/>
                    </a:cubicBezTo>
                    <a:cubicBezTo>
                      <a:pt x="0" y="90642"/>
                      <a:pt x="27778" y="62018"/>
                      <a:pt x="62434" y="60163"/>
                    </a:cubicBezTo>
                    <a:cubicBezTo>
                      <a:pt x="65080" y="51152"/>
                      <a:pt x="65080" y="51152"/>
                      <a:pt x="65080" y="51152"/>
                    </a:cubicBezTo>
                    <a:cubicBezTo>
                      <a:pt x="65344" y="50887"/>
                      <a:pt x="65344" y="50621"/>
                      <a:pt x="65344" y="50621"/>
                    </a:cubicBezTo>
                    <a:cubicBezTo>
                      <a:pt x="78307" y="19878"/>
                      <a:pt x="108202" y="0"/>
                      <a:pt x="141535"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grpSp>
            <p:nvGrpSpPr>
              <p:cNvPr id="578" name="Group 577"/>
              <p:cNvGrpSpPr/>
              <p:nvPr/>
            </p:nvGrpSpPr>
            <p:grpSpPr>
              <a:xfrm>
                <a:off x="6770791" y="3423638"/>
                <a:ext cx="166584" cy="78932"/>
                <a:chOff x="6265966" y="3966563"/>
                <a:chExt cx="937472" cy="444202"/>
              </a:xfrm>
              <a:grpFill/>
            </p:grpSpPr>
            <p:sp>
              <p:nvSpPr>
                <p:cNvPr id="585" name="Rectangle 584"/>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86" name="Rectangle 585"/>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579" name="Group 578"/>
              <p:cNvGrpSpPr/>
              <p:nvPr/>
            </p:nvGrpSpPr>
            <p:grpSpPr>
              <a:xfrm>
                <a:off x="7039873" y="3766538"/>
                <a:ext cx="166584" cy="78932"/>
                <a:chOff x="6265966" y="3966563"/>
                <a:chExt cx="937472" cy="444202"/>
              </a:xfrm>
              <a:grpFill/>
            </p:grpSpPr>
            <p:sp>
              <p:nvSpPr>
                <p:cNvPr id="583" name="Rectangle 582"/>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84" name="Rectangle 583"/>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580" name="Group 579"/>
              <p:cNvGrpSpPr/>
              <p:nvPr/>
            </p:nvGrpSpPr>
            <p:grpSpPr>
              <a:xfrm>
                <a:off x="7277998" y="3440306"/>
                <a:ext cx="166584" cy="78932"/>
                <a:chOff x="6265966" y="3966563"/>
                <a:chExt cx="937472" cy="444202"/>
              </a:xfrm>
              <a:grpFill/>
            </p:grpSpPr>
            <p:sp>
              <p:nvSpPr>
                <p:cNvPr id="581" name="Rectangle 580"/>
                <p:cNvSpPr/>
                <p:nvPr/>
              </p:nvSpPr>
              <p:spPr bwMode="auto">
                <a:xfrm rot="2990979">
                  <a:off x="6084049" y="4148480"/>
                  <a:ext cx="444202"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82" name="Rectangle 581"/>
                <p:cNvSpPr/>
                <p:nvPr/>
              </p:nvSpPr>
              <p:spPr bwMode="auto">
                <a:xfrm rot="19191831">
                  <a:off x="6289038" y="4019160"/>
                  <a:ext cx="914400" cy="803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nvGrpSpPr>
            <p:cNvPr id="587" name="Group 586"/>
            <p:cNvGrpSpPr/>
            <p:nvPr/>
          </p:nvGrpSpPr>
          <p:grpSpPr>
            <a:xfrm>
              <a:off x="11328881" y="2729082"/>
              <a:ext cx="1329176" cy="1329176"/>
              <a:chOff x="7853491" y="2729082"/>
              <a:chExt cx="1329176" cy="1329176"/>
            </a:xfrm>
            <a:grpFill/>
          </p:grpSpPr>
          <p:sp>
            <p:nvSpPr>
              <p:cNvPr id="588" name="Oval 587"/>
              <p:cNvSpPr/>
              <p:nvPr/>
            </p:nvSpPr>
            <p:spPr bwMode="auto">
              <a:xfrm>
                <a:off x="7853491"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89619" rIns="0" bIns="985811" numCol="1" rtlCol="0" anchor="t" anchorCtr="0" compatLnSpc="1">
                <a:prstTxWarp prst="textNoShape">
                  <a:avLst/>
                </a:prstTxWarp>
              </a:bodyPr>
              <a:lstStyle/>
              <a:p>
                <a:pPr algn="ctr" defTabSz="913916" fontAlgn="base">
                  <a:spcBef>
                    <a:spcPct val="0"/>
                  </a:spcBef>
                  <a:spcAft>
                    <a:spcPct val="0"/>
                  </a:spcAft>
                  <a:defRPr/>
                </a:pPr>
                <a:r>
                  <a:rPr lang="en-US" sz="1176" kern="0" dirty="0">
                    <a:solidFill>
                      <a:schemeClr val="accent2">
                        <a:lumMod val="75000"/>
                      </a:schemeClr>
                    </a:solidFill>
                  </a:rPr>
                  <a:t>TRANSFORM &amp; ANALYZE</a:t>
                </a:r>
              </a:p>
            </p:txBody>
          </p:sp>
          <p:sp>
            <p:nvSpPr>
              <p:cNvPr id="589" name="Freeform 588"/>
              <p:cNvSpPr/>
              <p:nvPr/>
            </p:nvSpPr>
            <p:spPr bwMode="auto">
              <a:xfrm>
                <a:off x="8237254" y="3735127"/>
                <a:ext cx="194753" cy="216927"/>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spcBef>
                    <a:spcPct val="0"/>
                  </a:spcBef>
                  <a:spcAft>
                    <a:spcPct val="0"/>
                  </a:spcAft>
                  <a:defRPr/>
                </a:pPr>
                <a:endParaRPr lang="en-US" sz="1960" kern="0" dirty="0" err="1">
                  <a:solidFill>
                    <a:schemeClr val="accent2">
                      <a:lumMod val="75000"/>
                    </a:schemeClr>
                  </a:solidFill>
                  <a:ea typeface="Segoe UI" pitchFamily="34" charset="0"/>
                  <a:cs typeface="Segoe UI" pitchFamily="34" charset="0"/>
                </a:endParaRPr>
              </a:p>
            </p:txBody>
          </p:sp>
          <p:grpSp>
            <p:nvGrpSpPr>
              <p:cNvPr id="590" name="Group 589"/>
              <p:cNvGrpSpPr/>
              <p:nvPr/>
            </p:nvGrpSpPr>
            <p:grpSpPr>
              <a:xfrm>
                <a:off x="7985542" y="3325887"/>
                <a:ext cx="1065075" cy="341257"/>
                <a:chOff x="8007488" y="3207777"/>
                <a:chExt cx="1065075" cy="341257"/>
              </a:xfrm>
              <a:grpFill/>
            </p:grpSpPr>
            <p:sp>
              <p:nvSpPr>
                <p:cNvPr id="607" name="Freeform 606"/>
                <p:cNvSpPr/>
                <p:nvPr/>
              </p:nvSpPr>
              <p:spPr bwMode="auto">
                <a:xfrm>
                  <a:off x="8166808" y="3207777"/>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8" name="Freeform 607"/>
                <p:cNvSpPr/>
                <p:nvPr/>
              </p:nvSpPr>
              <p:spPr bwMode="auto">
                <a:xfrm>
                  <a:off x="8007488" y="3292650"/>
                  <a:ext cx="96013" cy="96013"/>
                </a:xfrm>
                <a:custGeom>
                  <a:avLst/>
                  <a:gdLst>
                    <a:gd name="connsiteX0" fmla="*/ 457200 w 914400"/>
                    <a:gd name="connsiteY0" fmla="*/ 45244 h 914400"/>
                    <a:gd name="connsiteX1" fmla="*/ 45244 w 914400"/>
                    <a:gd name="connsiteY1" fmla="*/ 457200 h 914400"/>
                    <a:gd name="connsiteX2" fmla="*/ 457200 w 914400"/>
                    <a:gd name="connsiteY2" fmla="*/ 869156 h 914400"/>
                    <a:gd name="connsiteX3" fmla="*/ 869156 w 914400"/>
                    <a:gd name="connsiteY3" fmla="*/ 457200 h 914400"/>
                    <a:gd name="connsiteX4" fmla="*/ 457200 w 914400"/>
                    <a:gd name="connsiteY4" fmla="*/ 45244 h 914400"/>
                    <a:gd name="connsiteX5" fmla="*/ 457200 w 914400"/>
                    <a:gd name="connsiteY5" fmla="*/ 0 h 914400"/>
                    <a:gd name="connsiteX6" fmla="*/ 914400 w 914400"/>
                    <a:gd name="connsiteY6" fmla="*/ 457200 h 914400"/>
                    <a:gd name="connsiteX7" fmla="*/ 457200 w 914400"/>
                    <a:gd name="connsiteY7" fmla="*/ 914400 h 914400"/>
                    <a:gd name="connsiteX8" fmla="*/ 0 w 914400"/>
                    <a:gd name="connsiteY8" fmla="*/ 457200 h 914400"/>
                    <a:gd name="connsiteX9" fmla="*/ 457200 w 914400"/>
                    <a:gd name="connsiteY9"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4400" h="914400">
                      <a:moveTo>
                        <a:pt x="457200" y="45244"/>
                      </a:moveTo>
                      <a:cubicBezTo>
                        <a:pt x="229683" y="45244"/>
                        <a:pt x="45244" y="229683"/>
                        <a:pt x="45244" y="457200"/>
                      </a:cubicBezTo>
                      <a:cubicBezTo>
                        <a:pt x="45244" y="684717"/>
                        <a:pt x="229683" y="869156"/>
                        <a:pt x="457200" y="869156"/>
                      </a:cubicBezTo>
                      <a:cubicBezTo>
                        <a:pt x="684717" y="869156"/>
                        <a:pt x="869156" y="684717"/>
                        <a:pt x="869156" y="457200"/>
                      </a:cubicBezTo>
                      <a:cubicBezTo>
                        <a:pt x="869156" y="229683"/>
                        <a:pt x="684717" y="45244"/>
                        <a:pt x="457200" y="45244"/>
                      </a:cubicBezTo>
                      <a:close/>
                      <a:moveTo>
                        <a:pt x="457200" y="0"/>
                      </a:moveTo>
                      <a:cubicBezTo>
                        <a:pt x="709705" y="0"/>
                        <a:pt x="914400" y="204695"/>
                        <a:pt x="914400" y="457200"/>
                      </a:cubicBezTo>
                      <a:cubicBezTo>
                        <a:pt x="914400" y="709705"/>
                        <a:pt x="709705" y="914400"/>
                        <a:pt x="457200" y="914400"/>
                      </a:cubicBezTo>
                      <a:cubicBezTo>
                        <a:pt x="204695" y="914400"/>
                        <a:pt x="0" y="709705"/>
                        <a:pt x="0" y="457200"/>
                      </a:cubicBezTo>
                      <a:cubicBezTo>
                        <a:pt x="0" y="204695"/>
                        <a:pt x="204695" y="0"/>
                        <a:pt x="457200"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9" name="Freeform 608"/>
                <p:cNvSpPr/>
                <p:nvPr/>
              </p:nvSpPr>
              <p:spPr bwMode="auto">
                <a:xfrm rot="2897313">
                  <a:off x="8162046" y="3386372"/>
                  <a:ext cx="91927" cy="91927"/>
                </a:xfrm>
                <a:custGeom>
                  <a:avLst/>
                  <a:gdLst>
                    <a:gd name="connsiteX0" fmla="*/ 61913 w 914400"/>
                    <a:gd name="connsiteY0" fmla="*/ 61913 h 914400"/>
                    <a:gd name="connsiteX1" fmla="*/ 61913 w 914400"/>
                    <a:gd name="connsiteY1" fmla="*/ 852488 h 914400"/>
                    <a:gd name="connsiteX2" fmla="*/ 852488 w 914400"/>
                    <a:gd name="connsiteY2" fmla="*/ 852488 h 914400"/>
                    <a:gd name="connsiteX3" fmla="*/ 852488 w 914400"/>
                    <a:gd name="connsiteY3" fmla="*/ 61913 h 914400"/>
                    <a:gd name="connsiteX4" fmla="*/ 0 w 914400"/>
                    <a:gd name="connsiteY4" fmla="*/ 0 h 914400"/>
                    <a:gd name="connsiteX5" fmla="*/ 914400 w 914400"/>
                    <a:gd name="connsiteY5" fmla="*/ 0 h 914400"/>
                    <a:gd name="connsiteX6" fmla="*/ 914400 w 914400"/>
                    <a:gd name="connsiteY6" fmla="*/ 914400 h 914400"/>
                    <a:gd name="connsiteX7" fmla="*/ 0 w 914400"/>
                    <a:gd name="connsiteY7" fmla="*/ 9144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 h="914400">
                      <a:moveTo>
                        <a:pt x="61913" y="61913"/>
                      </a:moveTo>
                      <a:lnTo>
                        <a:pt x="61913" y="852488"/>
                      </a:lnTo>
                      <a:lnTo>
                        <a:pt x="852488" y="852488"/>
                      </a:lnTo>
                      <a:lnTo>
                        <a:pt x="852488" y="61913"/>
                      </a:lnTo>
                      <a:close/>
                      <a:moveTo>
                        <a:pt x="0" y="0"/>
                      </a:moveTo>
                      <a:lnTo>
                        <a:pt x="914400" y="0"/>
                      </a:lnTo>
                      <a:lnTo>
                        <a:pt x="914400" y="914400"/>
                      </a:lnTo>
                      <a:lnTo>
                        <a:pt x="0" y="91440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nvGrpSpPr>
                <p:cNvPr id="610" name="Group 609"/>
                <p:cNvGrpSpPr/>
                <p:nvPr/>
              </p:nvGrpSpPr>
              <p:grpSpPr>
                <a:xfrm>
                  <a:off x="8099516" y="3245644"/>
                  <a:ext cx="594427" cy="188119"/>
                  <a:chOff x="8099517" y="3245644"/>
                  <a:chExt cx="668721" cy="188119"/>
                </a:xfrm>
                <a:grpFill/>
              </p:grpSpPr>
              <p:cxnSp>
                <p:nvCxnSpPr>
                  <p:cNvPr id="623" name="Straight Connector 622"/>
                  <p:cNvCxnSpPr/>
                  <p:nvPr/>
                </p:nvCxnSpPr>
                <p:spPr>
                  <a:xfrm>
                    <a:off x="8099517" y="3338901"/>
                    <a:ext cx="623002" cy="0"/>
                  </a:xfrm>
                  <a:prstGeom prst="line">
                    <a:avLst/>
                  </a:prstGeom>
                  <a:grp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24" name="Freeform 623"/>
                  <p:cNvSpPr/>
                  <p:nvPr/>
                </p:nvSpPr>
                <p:spPr bwMode="auto">
                  <a:xfrm>
                    <a:off x="8279607" y="3245644"/>
                    <a:ext cx="442912" cy="523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defRPr/>
                    </a:pPr>
                    <a:endParaRPr lang="en-US" sz="1764" kern="0">
                      <a:solidFill>
                        <a:schemeClr val="accent2">
                          <a:lumMod val="75000"/>
                        </a:schemeClr>
                      </a:solidFill>
                    </a:endParaRPr>
                  </a:p>
                </p:txBody>
              </p:sp>
              <p:sp>
                <p:nvSpPr>
                  <p:cNvPr id="625" name="Freeform 624"/>
                  <p:cNvSpPr/>
                  <p:nvPr/>
                </p:nvSpPr>
                <p:spPr bwMode="auto">
                  <a:xfrm flipV="1">
                    <a:off x="8279607" y="3388044"/>
                    <a:ext cx="442912" cy="45719"/>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21494" h="76200">
                        <a:moveTo>
                          <a:pt x="0" y="0"/>
                        </a:moveTo>
                        <a:lnTo>
                          <a:pt x="285750" y="0"/>
                        </a:lnTo>
                        <a:lnTo>
                          <a:pt x="285750" y="76200"/>
                        </a:lnTo>
                        <a:lnTo>
                          <a:pt x="521494" y="76200"/>
                        </a:lnTo>
                      </a:path>
                    </a:pathLst>
                  </a:custGeom>
                  <a:noFill/>
                  <a:ln w="3175">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defRPr/>
                    </a:pPr>
                    <a:endParaRPr lang="en-US" sz="1764" kern="0">
                      <a:solidFill>
                        <a:schemeClr val="accent2">
                          <a:lumMod val="75000"/>
                        </a:schemeClr>
                      </a:solidFill>
                    </a:endParaRPr>
                  </a:p>
                </p:txBody>
              </p:sp>
              <p:sp>
                <p:nvSpPr>
                  <p:cNvPr id="626" name="Isosceles Triangle 625"/>
                  <p:cNvSpPr/>
                  <p:nvPr/>
                </p:nvSpPr>
                <p:spPr bwMode="auto">
                  <a:xfrm rot="5400000">
                    <a:off x="8722519" y="327147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7" name="Isosceles Triangle 626"/>
                  <p:cNvSpPr/>
                  <p:nvPr/>
                </p:nvSpPr>
                <p:spPr bwMode="auto">
                  <a:xfrm rot="5400000">
                    <a:off x="8722519" y="3319095"/>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8" name="Isosceles Triangle 627"/>
                  <p:cNvSpPr/>
                  <p:nvPr/>
                </p:nvSpPr>
                <p:spPr bwMode="auto">
                  <a:xfrm rot="5400000">
                    <a:off x="8722519" y="3366720"/>
                    <a:ext cx="45719" cy="45719"/>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611" name="Group 610"/>
                <p:cNvGrpSpPr/>
                <p:nvPr/>
              </p:nvGrpSpPr>
              <p:grpSpPr>
                <a:xfrm>
                  <a:off x="8705850" y="3246154"/>
                  <a:ext cx="188119" cy="181932"/>
                  <a:chOff x="6107906" y="3893854"/>
                  <a:chExt cx="260177" cy="181932"/>
                </a:xfrm>
                <a:grpFill/>
              </p:grpSpPr>
              <p:sp>
                <p:nvSpPr>
                  <p:cNvPr id="617" name="Freeform 616"/>
                  <p:cNvSpPr/>
                  <p:nvPr/>
                </p:nvSpPr>
                <p:spPr bwMode="auto">
                  <a:xfrm>
                    <a:off x="6107906" y="3893854"/>
                    <a:ext cx="260177" cy="18193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nvGrpSpPr>
                  <p:cNvPr id="618" name="Group 617"/>
                  <p:cNvGrpSpPr/>
                  <p:nvPr/>
                </p:nvGrpSpPr>
                <p:grpSpPr>
                  <a:xfrm>
                    <a:off x="6132036" y="3939103"/>
                    <a:ext cx="215584" cy="123793"/>
                    <a:chOff x="6417785" y="4091503"/>
                    <a:chExt cx="1997553" cy="1147034"/>
                  </a:xfrm>
                  <a:grpFill/>
                </p:grpSpPr>
                <p:sp>
                  <p:nvSpPr>
                    <p:cNvPr id="619" name="Freeform 618"/>
                    <p:cNvSpPr/>
                    <p:nvPr/>
                  </p:nvSpPr>
                  <p:spPr bwMode="auto">
                    <a:xfrm>
                      <a:off x="6417785" y="4091503"/>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0" name="Freeform 619"/>
                    <p:cNvSpPr/>
                    <p:nvPr/>
                  </p:nvSpPr>
                  <p:spPr bwMode="auto">
                    <a:xfrm>
                      <a:off x="6417785" y="4386778"/>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1" name="Freeform 620"/>
                    <p:cNvSpPr/>
                    <p:nvPr/>
                  </p:nvSpPr>
                  <p:spPr bwMode="auto">
                    <a:xfrm>
                      <a:off x="6417785" y="4679671"/>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22" name="Freeform 621"/>
                    <p:cNvSpPr/>
                    <p:nvPr/>
                  </p:nvSpPr>
                  <p:spPr bwMode="auto">
                    <a:xfrm>
                      <a:off x="6417785" y="4972565"/>
                      <a:ext cx="1997553" cy="265972"/>
                    </a:xfrm>
                    <a:custGeom>
                      <a:avLst/>
                      <a:gdLst>
                        <a:gd name="connsiteX0" fmla="*/ 107464 w 1997553"/>
                        <a:gd name="connsiteY0" fmla="*/ 22625 h 265972"/>
                        <a:gd name="connsiteX1" fmla="*/ 107464 w 1997553"/>
                        <a:gd name="connsiteY1" fmla="*/ 23297 h 265972"/>
                        <a:gd name="connsiteX2" fmla="*/ 30641 w 1997553"/>
                        <a:gd name="connsiteY2" fmla="*/ 23297 h 265972"/>
                        <a:gd name="connsiteX3" fmla="*/ 30641 w 1997553"/>
                        <a:gd name="connsiteY3" fmla="*/ 244753 h 265972"/>
                        <a:gd name="connsiteX4" fmla="*/ 329241 w 1997553"/>
                        <a:gd name="connsiteY4" fmla="*/ 244753 h 265972"/>
                        <a:gd name="connsiteX5" fmla="*/ 329241 w 1997553"/>
                        <a:gd name="connsiteY5" fmla="*/ 243347 h 265972"/>
                        <a:gd name="connsiteX6" fmla="*/ 1673703 w 1997553"/>
                        <a:gd name="connsiteY6" fmla="*/ 243347 h 265972"/>
                        <a:gd name="connsiteX7" fmla="*/ 1673703 w 1997553"/>
                        <a:gd name="connsiteY7" fmla="*/ 244753 h 265972"/>
                        <a:gd name="connsiteX8" fmla="*/ 1972303 w 1997553"/>
                        <a:gd name="connsiteY8" fmla="*/ 244753 h 265972"/>
                        <a:gd name="connsiteX9" fmla="*/ 1972303 w 1997553"/>
                        <a:gd name="connsiteY9" fmla="*/ 23297 h 265972"/>
                        <a:gd name="connsiteX10" fmla="*/ 1890090 w 1997553"/>
                        <a:gd name="connsiteY10" fmla="*/ 23297 h 265972"/>
                        <a:gd name="connsiteX11" fmla="*/ 1890090 w 1997553"/>
                        <a:gd name="connsiteY11" fmla="*/ 22625 h 265972"/>
                        <a:gd name="connsiteX12" fmla="*/ 0 w 1997553"/>
                        <a:gd name="connsiteY12" fmla="*/ 0 h 265972"/>
                        <a:gd name="connsiteX13" fmla="*/ 1997553 w 1997553"/>
                        <a:gd name="connsiteY13" fmla="*/ 0 h 265972"/>
                        <a:gd name="connsiteX14" fmla="*/ 1997553 w 1997553"/>
                        <a:gd name="connsiteY14" fmla="*/ 265972 h 265972"/>
                        <a:gd name="connsiteX15" fmla="*/ 0 w 1997553"/>
                        <a:gd name="connsiteY15" fmla="*/ 265972 h 26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7553" h="265972">
                          <a:moveTo>
                            <a:pt x="107464" y="22625"/>
                          </a:moveTo>
                          <a:lnTo>
                            <a:pt x="107464" y="23297"/>
                          </a:lnTo>
                          <a:lnTo>
                            <a:pt x="30641" y="23297"/>
                          </a:lnTo>
                          <a:lnTo>
                            <a:pt x="30641" y="244753"/>
                          </a:lnTo>
                          <a:lnTo>
                            <a:pt x="329241" y="244753"/>
                          </a:lnTo>
                          <a:lnTo>
                            <a:pt x="329241" y="243347"/>
                          </a:lnTo>
                          <a:lnTo>
                            <a:pt x="1673703" y="243347"/>
                          </a:lnTo>
                          <a:lnTo>
                            <a:pt x="1673703" y="244753"/>
                          </a:lnTo>
                          <a:lnTo>
                            <a:pt x="1972303" y="244753"/>
                          </a:lnTo>
                          <a:lnTo>
                            <a:pt x="1972303" y="23297"/>
                          </a:lnTo>
                          <a:lnTo>
                            <a:pt x="1890090" y="23297"/>
                          </a:lnTo>
                          <a:lnTo>
                            <a:pt x="1890090" y="22625"/>
                          </a:lnTo>
                          <a:close/>
                          <a:moveTo>
                            <a:pt x="0" y="0"/>
                          </a:moveTo>
                          <a:lnTo>
                            <a:pt x="1997553" y="0"/>
                          </a:lnTo>
                          <a:lnTo>
                            <a:pt x="1997553" y="265972"/>
                          </a:lnTo>
                          <a:lnTo>
                            <a:pt x="0" y="26597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nvGrpSpPr>
                <p:cNvPr id="612" name="Group 611"/>
                <p:cNvGrpSpPr/>
                <p:nvPr/>
              </p:nvGrpSpPr>
              <p:grpSpPr>
                <a:xfrm>
                  <a:off x="8942871" y="3419465"/>
                  <a:ext cx="129692" cy="129569"/>
                  <a:chOff x="4432300" y="1766888"/>
                  <a:chExt cx="3324225" cy="3321050"/>
                </a:xfrm>
                <a:grpFill/>
              </p:grpSpPr>
              <p:sp>
                <p:nvSpPr>
                  <p:cNvPr id="615" name="Freeform 614"/>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chemeClr val="accent2">
                          <a:lumMod val="75000"/>
                        </a:schemeClr>
                      </a:solidFill>
                    </a:endParaRPr>
                  </a:p>
                </p:txBody>
              </p:sp>
              <p:sp>
                <p:nvSpPr>
                  <p:cNvPr id="616" name="Freeform 615"/>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chemeClr val="accent2">
                          <a:lumMod val="75000"/>
                        </a:schemeClr>
                      </a:solidFill>
                    </a:endParaRPr>
                  </a:p>
                </p:txBody>
              </p:sp>
            </p:grpSp>
            <p:sp>
              <p:nvSpPr>
                <p:cNvPr id="613" name="Freeform 612"/>
                <p:cNvSpPr/>
                <p:nvPr/>
              </p:nvSpPr>
              <p:spPr bwMode="auto">
                <a:xfrm>
                  <a:off x="8888251" y="3309938"/>
                  <a:ext cx="129698" cy="103187"/>
                </a:xfrm>
                <a:custGeom>
                  <a:avLst/>
                  <a:gdLst>
                    <a:gd name="connsiteX0" fmla="*/ 0 w 521494"/>
                    <a:gd name="connsiteY0" fmla="*/ 0 h 76200"/>
                    <a:gd name="connsiteX1" fmla="*/ 285750 w 521494"/>
                    <a:gd name="connsiteY1" fmla="*/ 0 h 76200"/>
                    <a:gd name="connsiteX2" fmla="*/ 285750 w 521494"/>
                    <a:gd name="connsiteY2" fmla="*/ 76200 h 76200"/>
                    <a:gd name="connsiteX3" fmla="*/ 521494 w 521494"/>
                    <a:gd name="connsiteY3" fmla="*/ 76200 h 76200"/>
                    <a:gd name="connsiteX0" fmla="*/ 0 w 285750"/>
                    <a:gd name="connsiteY0" fmla="*/ 0 h 76200"/>
                    <a:gd name="connsiteX1" fmla="*/ 285750 w 285750"/>
                    <a:gd name="connsiteY1" fmla="*/ 0 h 76200"/>
                    <a:gd name="connsiteX2" fmla="*/ 285750 w 285750"/>
                    <a:gd name="connsiteY2" fmla="*/ 76200 h 76200"/>
                  </a:gdLst>
                  <a:ahLst/>
                  <a:cxnLst>
                    <a:cxn ang="0">
                      <a:pos x="connsiteX0" y="connsiteY0"/>
                    </a:cxn>
                    <a:cxn ang="0">
                      <a:pos x="connsiteX1" y="connsiteY1"/>
                    </a:cxn>
                    <a:cxn ang="0">
                      <a:pos x="connsiteX2" y="connsiteY2"/>
                    </a:cxn>
                  </a:cxnLst>
                  <a:rect l="l" t="t" r="r" b="b"/>
                  <a:pathLst>
                    <a:path w="285750" h="76200">
                      <a:moveTo>
                        <a:pt x="0" y="0"/>
                      </a:moveTo>
                      <a:lnTo>
                        <a:pt x="285750" y="0"/>
                      </a:lnTo>
                      <a:lnTo>
                        <a:pt x="285750" y="76200"/>
                      </a:lnTo>
                    </a:path>
                  </a:pathLst>
                </a:custGeom>
                <a:grpFill/>
                <a:ln w="31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defRPr/>
                  </a:pPr>
                  <a:endParaRPr lang="en-US" sz="1764" kern="0">
                    <a:solidFill>
                      <a:schemeClr val="accent2">
                        <a:lumMod val="75000"/>
                      </a:schemeClr>
                    </a:solidFill>
                  </a:endParaRPr>
                </a:p>
              </p:txBody>
            </p:sp>
            <p:sp>
              <p:nvSpPr>
                <p:cNvPr id="614" name="Isosceles Triangle 613"/>
                <p:cNvSpPr/>
                <p:nvPr/>
              </p:nvSpPr>
              <p:spPr bwMode="auto">
                <a:xfrm rot="10800000">
                  <a:off x="8996046" y="3376404"/>
                  <a:ext cx="45719" cy="4064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cxnSp>
            <p:nvCxnSpPr>
              <p:cNvPr id="591" name="Straight Connector 590"/>
              <p:cNvCxnSpPr/>
              <p:nvPr/>
            </p:nvCxnSpPr>
            <p:spPr>
              <a:xfrm>
                <a:off x="7971476" y="3692366"/>
                <a:ext cx="1093206" cy="0"/>
              </a:xfrm>
              <a:prstGeom prst="line">
                <a:avLst/>
              </a:prstGeom>
              <a:grpFill/>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2" name="Group 591"/>
              <p:cNvGrpSpPr/>
              <p:nvPr/>
            </p:nvGrpSpPr>
            <p:grpSpPr>
              <a:xfrm>
                <a:off x="8620696" y="3720983"/>
                <a:ext cx="218503" cy="245406"/>
                <a:chOff x="3104286" y="1336108"/>
                <a:chExt cx="4649064" cy="5221480"/>
              </a:xfrm>
              <a:grpFill/>
            </p:grpSpPr>
            <p:sp>
              <p:nvSpPr>
                <p:cNvPr id="593" name="Freeform 592"/>
                <p:cNvSpPr>
                  <a:spLocks/>
                </p:cNvSpPr>
                <p:nvPr/>
              </p:nvSpPr>
              <p:spPr bwMode="auto">
                <a:xfrm>
                  <a:off x="3104286" y="1336108"/>
                  <a:ext cx="4045814" cy="5221480"/>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endParaRPr lang="en-US" sz="686" kern="0" dirty="0">
                    <a:solidFill>
                      <a:schemeClr val="accent2">
                        <a:lumMod val="75000"/>
                      </a:schemeClr>
                    </a:solidFill>
                  </a:endParaRPr>
                </a:p>
              </p:txBody>
            </p:sp>
            <p:grpSp>
              <p:nvGrpSpPr>
                <p:cNvPr id="594" name="Group 593"/>
                <p:cNvGrpSpPr/>
                <p:nvPr/>
              </p:nvGrpSpPr>
              <p:grpSpPr>
                <a:xfrm>
                  <a:off x="3248025" y="3081906"/>
                  <a:ext cx="4505325" cy="2741835"/>
                  <a:chOff x="3248025" y="3081906"/>
                  <a:chExt cx="4505325" cy="2741835"/>
                </a:xfrm>
                <a:grpFill/>
              </p:grpSpPr>
              <p:grpSp>
                <p:nvGrpSpPr>
                  <p:cNvPr id="595" name="Group 594"/>
                  <p:cNvGrpSpPr/>
                  <p:nvPr/>
                </p:nvGrpSpPr>
                <p:grpSpPr>
                  <a:xfrm>
                    <a:off x="3248025" y="3081906"/>
                    <a:ext cx="3993352" cy="2741835"/>
                    <a:chOff x="3248025" y="3081906"/>
                    <a:chExt cx="3993352" cy="2741835"/>
                  </a:xfrm>
                  <a:grpFill/>
                </p:grpSpPr>
                <p:sp>
                  <p:nvSpPr>
                    <p:cNvPr id="597" name="Rectangle 596"/>
                    <p:cNvSpPr/>
                    <p:nvPr/>
                  </p:nvSpPr>
                  <p:spPr bwMode="auto">
                    <a:xfrm>
                      <a:off x="3248025" y="4695824"/>
                      <a:ext cx="1416050"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98" name="Rectangle 597"/>
                    <p:cNvSpPr/>
                    <p:nvPr/>
                  </p:nvSpPr>
                  <p:spPr bwMode="auto">
                    <a:xfrm>
                      <a:off x="3644899" y="5003799"/>
                      <a:ext cx="261302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599" name="Rectangle 598"/>
                    <p:cNvSpPr/>
                    <p:nvPr/>
                  </p:nvSpPr>
                  <p:spPr bwMode="auto">
                    <a:xfrm>
                      <a:off x="3595689" y="3446461"/>
                      <a:ext cx="266223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0" name="Rectangle 599"/>
                    <p:cNvSpPr/>
                    <p:nvPr/>
                  </p:nvSpPr>
                  <p:spPr bwMode="auto">
                    <a:xfrm>
                      <a:off x="3591716" y="3789361"/>
                      <a:ext cx="364966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1" name="Rectangle 600"/>
                    <p:cNvSpPr/>
                    <p:nvPr/>
                  </p:nvSpPr>
                  <p:spPr bwMode="auto">
                    <a:xfrm rot="16200000">
                      <a:off x="3924698" y="4486669"/>
                      <a:ext cx="2521742"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2" name="Rectangle 601"/>
                    <p:cNvSpPr/>
                    <p:nvPr/>
                  </p:nvSpPr>
                  <p:spPr bwMode="auto">
                    <a:xfrm rot="16200000">
                      <a:off x="5334002" y="4225130"/>
                      <a:ext cx="170973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3" name="Rectangle 602"/>
                    <p:cNvSpPr/>
                    <p:nvPr/>
                  </p:nvSpPr>
                  <p:spPr bwMode="auto">
                    <a:xfrm rot="16200000">
                      <a:off x="4082259" y="5183185"/>
                      <a:ext cx="1127126"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4" name="Rectangle 603"/>
                    <p:cNvSpPr/>
                    <p:nvPr/>
                  </p:nvSpPr>
                  <p:spPr bwMode="auto">
                    <a:xfrm>
                      <a:off x="4569621" y="5670548"/>
                      <a:ext cx="692149"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5" name="Rectangle 604"/>
                    <p:cNvSpPr/>
                    <p:nvPr/>
                  </p:nvSpPr>
                  <p:spPr bwMode="auto">
                    <a:xfrm rot="18627450">
                      <a:off x="3310979" y="4132943"/>
                      <a:ext cx="2254475"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06" name="Rectangle 605"/>
                    <p:cNvSpPr/>
                    <p:nvPr/>
                  </p:nvSpPr>
                  <p:spPr bwMode="auto">
                    <a:xfrm rot="5400000">
                      <a:off x="3425426" y="3623071"/>
                      <a:ext cx="484981" cy="15240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sp>
                <p:nvSpPr>
                  <p:cNvPr id="596" name="Isosceles Triangle 595"/>
                  <p:cNvSpPr/>
                  <p:nvPr/>
                </p:nvSpPr>
                <p:spPr bwMode="auto">
                  <a:xfrm rot="5400000">
                    <a:off x="7156450" y="3606800"/>
                    <a:ext cx="679450" cy="514350"/>
                  </a:xfrm>
                  <a:prstGeom prst="triangl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grpSp>
          <p:nvGrpSpPr>
            <p:cNvPr id="629" name="Group 628"/>
            <p:cNvGrpSpPr/>
            <p:nvPr/>
          </p:nvGrpSpPr>
          <p:grpSpPr>
            <a:xfrm>
              <a:off x="12826688" y="2729082"/>
              <a:ext cx="1329176" cy="1329176"/>
              <a:chOff x="9376400" y="2729082"/>
              <a:chExt cx="1329176" cy="1329176"/>
            </a:xfrm>
            <a:grpFill/>
          </p:grpSpPr>
          <p:sp>
            <p:nvSpPr>
              <p:cNvPr id="630" name="Oval 629"/>
              <p:cNvSpPr/>
              <p:nvPr/>
            </p:nvSpPr>
            <p:spPr bwMode="auto">
              <a:xfrm>
                <a:off x="9376400" y="2729082"/>
                <a:ext cx="1329176" cy="1329176"/>
              </a:xfrm>
              <a:prstGeom prst="ellipse">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5811" numCol="1" rtlCol="0" anchor="t" anchorCtr="0" compatLnSpc="1">
                <a:prstTxWarp prst="textNoShape">
                  <a:avLst/>
                </a:prstTxWarp>
              </a:bodyPr>
              <a:lstStyle/>
              <a:p>
                <a:pPr algn="ctr" defTabSz="913916" fontAlgn="base">
                  <a:spcBef>
                    <a:spcPct val="0"/>
                  </a:spcBef>
                  <a:spcAft>
                    <a:spcPct val="0"/>
                  </a:spcAft>
                  <a:defRPr/>
                </a:pPr>
                <a:r>
                  <a:rPr lang="en-US" sz="1176" kern="0" dirty="0">
                    <a:solidFill>
                      <a:schemeClr val="accent2">
                        <a:lumMod val="75000"/>
                      </a:schemeClr>
                    </a:solidFill>
                  </a:rPr>
                  <a:t>PUBLISH</a:t>
                </a:r>
              </a:p>
            </p:txBody>
          </p:sp>
          <p:sp>
            <p:nvSpPr>
              <p:cNvPr id="631" name="Freeform 630"/>
              <p:cNvSpPr>
                <a:spLocks/>
              </p:cNvSpPr>
              <p:nvPr/>
            </p:nvSpPr>
            <p:spPr bwMode="auto">
              <a:xfrm>
                <a:off x="9610344" y="3142917"/>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sp>
            <p:nvSpPr>
              <p:cNvPr id="632" name="Freeform 631"/>
              <p:cNvSpPr>
                <a:spLocks/>
              </p:cNvSpPr>
              <p:nvPr/>
            </p:nvSpPr>
            <p:spPr bwMode="auto">
              <a:xfrm>
                <a:off x="9594132" y="3405504"/>
                <a:ext cx="305928" cy="425452"/>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chemeClr val="accent2">
                      <a:lumMod val="75000"/>
                    </a:schemeClr>
                  </a:solidFill>
                </a:endParaRPr>
              </a:p>
            </p:txBody>
          </p:sp>
          <p:sp>
            <p:nvSpPr>
              <p:cNvPr id="633" name="Freeform 632"/>
              <p:cNvSpPr>
                <a:spLocks/>
              </p:cNvSpPr>
              <p:nvPr/>
            </p:nvSpPr>
            <p:spPr bwMode="auto">
              <a:xfrm>
                <a:off x="10266448" y="311086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r>
                  <a:rPr lang="en-US" sz="686" kern="0" dirty="0">
                    <a:solidFill>
                      <a:schemeClr val="accent2">
                        <a:lumMod val="75000"/>
                      </a:schemeClr>
                    </a:solidFill>
                  </a:rPr>
                  <a:t>SQL</a:t>
                </a:r>
              </a:p>
            </p:txBody>
          </p:sp>
          <p:grpSp>
            <p:nvGrpSpPr>
              <p:cNvPr id="634" name="Group 633"/>
              <p:cNvGrpSpPr/>
              <p:nvPr/>
            </p:nvGrpSpPr>
            <p:grpSpPr>
              <a:xfrm>
                <a:off x="10223148" y="3471118"/>
                <a:ext cx="322531" cy="225534"/>
                <a:chOff x="1182255" y="2216727"/>
                <a:chExt cx="5006109" cy="3500582"/>
              </a:xfrm>
              <a:grpFill/>
            </p:grpSpPr>
            <p:sp>
              <p:nvSpPr>
                <p:cNvPr id="636" name="Freeform 635"/>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nvGrpSpPr>
                <p:cNvPr id="637" name="Group 636"/>
                <p:cNvGrpSpPr/>
                <p:nvPr/>
              </p:nvGrpSpPr>
              <p:grpSpPr>
                <a:xfrm>
                  <a:off x="1371600" y="2904099"/>
                  <a:ext cx="4622800" cy="2628550"/>
                  <a:chOff x="1371600" y="3272399"/>
                  <a:chExt cx="4622800" cy="2628550"/>
                </a:xfrm>
                <a:grpFill/>
              </p:grpSpPr>
              <p:grpSp>
                <p:nvGrpSpPr>
                  <p:cNvPr id="638" name="Group 637"/>
                  <p:cNvGrpSpPr/>
                  <p:nvPr/>
                </p:nvGrpSpPr>
                <p:grpSpPr>
                  <a:xfrm>
                    <a:off x="1371600" y="3272399"/>
                    <a:ext cx="4622800" cy="609250"/>
                    <a:chOff x="1403350" y="3272399"/>
                    <a:chExt cx="4216400" cy="609250"/>
                  </a:xfrm>
                  <a:grpFill/>
                </p:grpSpPr>
                <p:sp>
                  <p:nvSpPr>
                    <p:cNvPr id="654" name="Freeform 65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5" name="Freeform 65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6" name="Freeform 65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7" name="Freeform 65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639" name="Group 638"/>
                  <p:cNvGrpSpPr/>
                  <p:nvPr/>
                </p:nvGrpSpPr>
                <p:grpSpPr>
                  <a:xfrm>
                    <a:off x="1371600" y="3945499"/>
                    <a:ext cx="4622800" cy="609250"/>
                    <a:chOff x="1403350" y="3272399"/>
                    <a:chExt cx="4216400" cy="609250"/>
                  </a:xfrm>
                  <a:grpFill/>
                </p:grpSpPr>
                <p:sp>
                  <p:nvSpPr>
                    <p:cNvPr id="650" name="Freeform 64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1" name="Freeform 65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2" name="Freeform 65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53" name="Freeform 65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640" name="Group 639"/>
                  <p:cNvGrpSpPr/>
                  <p:nvPr/>
                </p:nvGrpSpPr>
                <p:grpSpPr>
                  <a:xfrm>
                    <a:off x="1371600" y="4618599"/>
                    <a:ext cx="4622800" cy="609250"/>
                    <a:chOff x="1403350" y="3272399"/>
                    <a:chExt cx="4216400" cy="609250"/>
                  </a:xfrm>
                  <a:grpFill/>
                </p:grpSpPr>
                <p:sp>
                  <p:nvSpPr>
                    <p:cNvPr id="646" name="Freeform 6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7" name="Freeform 6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8" name="Freeform 6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9" name="Freeform 6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641" name="Group 640"/>
                  <p:cNvGrpSpPr/>
                  <p:nvPr/>
                </p:nvGrpSpPr>
                <p:grpSpPr>
                  <a:xfrm>
                    <a:off x="1371600" y="5291699"/>
                    <a:ext cx="4622800" cy="609250"/>
                    <a:chOff x="1403350" y="3272399"/>
                    <a:chExt cx="4216400" cy="609250"/>
                  </a:xfrm>
                  <a:grpFill/>
                </p:grpSpPr>
                <p:sp>
                  <p:nvSpPr>
                    <p:cNvPr id="642" name="Freeform 6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3" name="Freeform 6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4" name="Freeform 6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45" name="Freeform 6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sp>
            <p:nvSpPr>
              <p:cNvPr id="635" name="Freeform 634"/>
              <p:cNvSpPr>
                <a:spLocks/>
              </p:cNvSpPr>
              <p:nvPr/>
            </p:nvSpPr>
            <p:spPr bwMode="auto">
              <a:xfrm>
                <a:off x="9983618" y="3695432"/>
                <a:ext cx="174159" cy="24474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endParaRPr lang="en-US" sz="686" kern="0" dirty="0">
                  <a:solidFill>
                    <a:schemeClr val="accent2">
                      <a:lumMod val="75000"/>
                    </a:schemeClr>
                  </a:solidFill>
                </a:endParaRPr>
              </a:p>
            </p:txBody>
          </p:sp>
        </p:grpSp>
        <p:grpSp>
          <p:nvGrpSpPr>
            <p:cNvPr id="662" name="Group 661"/>
            <p:cNvGrpSpPr/>
            <p:nvPr/>
          </p:nvGrpSpPr>
          <p:grpSpPr>
            <a:xfrm>
              <a:off x="15107216" y="1916113"/>
              <a:ext cx="453941" cy="552320"/>
              <a:chOff x="2256871" y="3439507"/>
              <a:chExt cx="340270" cy="414014"/>
            </a:xfrm>
            <a:grpFill/>
          </p:grpSpPr>
          <p:sp>
            <p:nvSpPr>
              <p:cNvPr id="663" name="Freeform 662"/>
              <p:cNvSpPr>
                <a:spLocks/>
              </p:cNvSpPr>
              <p:nvPr/>
            </p:nvSpPr>
            <p:spPr bwMode="auto">
              <a:xfrm>
                <a:off x="2256871" y="3439507"/>
                <a:ext cx="230395" cy="285134"/>
              </a:xfrm>
              <a:custGeom>
                <a:avLst/>
                <a:gdLst>
                  <a:gd name="connsiteX0" fmla="*/ 269926 w 295991"/>
                  <a:gd name="connsiteY0" fmla="*/ 150095 h 366315"/>
                  <a:gd name="connsiteX1" fmla="*/ 269926 w 295991"/>
                  <a:gd name="connsiteY1" fmla="*/ 159187 h 366315"/>
                  <a:gd name="connsiteX2" fmla="*/ 269926 w 295991"/>
                  <a:gd name="connsiteY2" fmla="*/ 176510 h 366315"/>
                  <a:gd name="connsiteX3" fmla="*/ 271783 w 295991"/>
                  <a:gd name="connsiteY3" fmla="*/ 176510 h 366315"/>
                  <a:gd name="connsiteX4" fmla="*/ 278265 w 295991"/>
                  <a:gd name="connsiteY4" fmla="*/ 176510 h 366315"/>
                  <a:gd name="connsiteX5" fmla="*/ 282589 w 295991"/>
                  <a:gd name="connsiteY5" fmla="*/ 176510 h 366315"/>
                  <a:gd name="connsiteX6" fmla="*/ 282589 w 295991"/>
                  <a:gd name="connsiteY6" fmla="*/ 165634 h 366315"/>
                  <a:gd name="connsiteX7" fmla="*/ 282589 w 295991"/>
                  <a:gd name="connsiteY7" fmla="*/ 150095 h 366315"/>
                  <a:gd name="connsiteX8" fmla="*/ 280664 w 295991"/>
                  <a:gd name="connsiteY8" fmla="*/ 150095 h 366315"/>
                  <a:gd name="connsiteX9" fmla="*/ 274182 w 295991"/>
                  <a:gd name="connsiteY9" fmla="*/ 150095 h 366315"/>
                  <a:gd name="connsiteX10" fmla="*/ 269926 w 295991"/>
                  <a:gd name="connsiteY10" fmla="*/ 109860 h 366315"/>
                  <a:gd name="connsiteX11" fmla="*/ 269926 w 295991"/>
                  <a:gd name="connsiteY11" fmla="*/ 129465 h 366315"/>
                  <a:gd name="connsiteX12" fmla="*/ 269926 w 295991"/>
                  <a:gd name="connsiteY12" fmla="*/ 136625 h 366315"/>
                  <a:gd name="connsiteX13" fmla="*/ 271783 w 295991"/>
                  <a:gd name="connsiteY13" fmla="*/ 136625 h 366315"/>
                  <a:gd name="connsiteX14" fmla="*/ 278265 w 295991"/>
                  <a:gd name="connsiteY14" fmla="*/ 136625 h 366315"/>
                  <a:gd name="connsiteX15" fmla="*/ 282589 w 295991"/>
                  <a:gd name="connsiteY15" fmla="*/ 136625 h 366315"/>
                  <a:gd name="connsiteX16" fmla="*/ 282589 w 295991"/>
                  <a:gd name="connsiteY16" fmla="*/ 125371 h 366315"/>
                  <a:gd name="connsiteX17" fmla="*/ 282589 w 295991"/>
                  <a:gd name="connsiteY17" fmla="*/ 115635 h 366315"/>
                  <a:gd name="connsiteX18" fmla="*/ 282589 w 295991"/>
                  <a:gd name="connsiteY18" fmla="*/ 109860 h 366315"/>
                  <a:gd name="connsiteX19" fmla="*/ 280664 w 295991"/>
                  <a:gd name="connsiteY19" fmla="*/ 109860 h 366315"/>
                  <a:gd name="connsiteX20" fmla="*/ 274182 w 295991"/>
                  <a:gd name="connsiteY20" fmla="*/ 109860 h 366315"/>
                  <a:gd name="connsiteX21" fmla="*/ 121755 w 295991"/>
                  <a:gd name="connsiteY21" fmla="*/ 91142 h 366315"/>
                  <a:gd name="connsiteX22" fmla="*/ 121755 w 295991"/>
                  <a:gd name="connsiteY22" fmla="*/ 108460 h 366315"/>
                  <a:gd name="connsiteX23" fmla="*/ 199427 w 295991"/>
                  <a:gd name="connsiteY23" fmla="*/ 108460 h 366315"/>
                  <a:gd name="connsiteX24" fmla="*/ 199427 w 295991"/>
                  <a:gd name="connsiteY24" fmla="*/ 91142 h 366315"/>
                  <a:gd name="connsiteX25" fmla="*/ 114991 w 295991"/>
                  <a:gd name="connsiteY25" fmla="*/ 77672 h 366315"/>
                  <a:gd name="connsiteX26" fmla="*/ 206191 w 295991"/>
                  <a:gd name="connsiteY26" fmla="*/ 77672 h 366315"/>
                  <a:gd name="connsiteX27" fmla="*/ 212897 w 295991"/>
                  <a:gd name="connsiteY27" fmla="*/ 84377 h 366315"/>
                  <a:gd name="connsiteX28" fmla="*/ 212897 w 295991"/>
                  <a:gd name="connsiteY28" fmla="*/ 115224 h 366315"/>
                  <a:gd name="connsiteX29" fmla="*/ 206191 w 295991"/>
                  <a:gd name="connsiteY29" fmla="*/ 121930 h 366315"/>
                  <a:gd name="connsiteX30" fmla="*/ 114991 w 295991"/>
                  <a:gd name="connsiteY30" fmla="*/ 121930 h 366315"/>
                  <a:gd name="connsiteX31" fmla="*/ 108285 w 295991"/>
                  <a:gd name="connsiteY31" fmla="*/ 115224 h 366315"/>
                  <a:gd name="connsiteX32" fmla="*/ 108285 w 295991"/>
                  <a:gd name="connsiteY32" fmla="*/ 84377 h 366315"/>
                  <a:gd name="connsiteX33" fmla="*/ 114991 w 295991"/>
                  <a:gd name="connsiteY33" fmla="*/ 77672 h 366315"/>
                  <a:gd name="connsiteX34" fmla="*/ 269926 w 295991"/>
                  <a:gd name="connsiteY34" fmla="*/ 70064 h 366315"/>
                  <a:gd name="connsiteX35" fmla="*/ 269926 w 295991"/>
                  <a:gd name="connsiteY35" fmla="*/ 96390 h 366315"/>
                  <a:gd name="connsiteX36" fmla="*/ 271783 w 295991"/>
                  <a:gd name="connsiteY36" fmla="*/ 96390 h 366315"/>
                  <a:gd name="connsiteX37" fmla="*/ 278265 w 295991"/>
                  <a:gd name="connsiteY37" fmla="*/ 96390 h 366315"/>
                  <a:gd name="connsiteX38" fmla="*/ 282589 w 295991"/>
                  <a:gd name="connsiteY38" fmla="*/ 96390 h 366315"/>
                  <a:gd name="connsiteX39" fmla="*/ 282589 w 295991"/>
                  <a:gd name="connsiteY39" fmla="*/ 93397 h 366315"/>
                  <a:gd name="connsiteX40" fmla="*/ 282589 w 295991"/>
                  <a:gd name="connsiteY40" fmla="*/ 70064 h 366315"/>
                  <a:gd name="connsiteX41" fmla="*/ 271355 w 295991"/>
                  <a:gd name="connsiteY41" fmla="*/ 70064 h 366315"/>
                  <a:gd name="connsiteX42" fmla="*/ 17030 w 295991"/>
                  <a:gd name="connsiteY42" fmla="*/ 0 h 366315"/>
                  <a:gd name="connsiteX43" fmla="*/ 263218 w 295991"/>
                  <a:gd name="connsiteY43" fmla="*/ 0 h 366315"/>
                  <a:gd name="connsiteX44" fmla="*/ 269926 w 295991"/>
                  <a:gd name="connsiteY44" fmla="*/ 6697 h 366315"/>
                  <a:gd name="connsiteX45" fmla="*/ 269926 w 295991"/>
                  <a:gd name="connsiteY45" fmla="*/ 38760 h 366315"/>
                  <a:gd name="connsiteX46" fmla="*/ 269926 w 295991"/>
                  <a:gd name="connsiteY46" fmla="*/ 56679 h 366315"/>
                  <a:gd name="connsiteX47" fmla="*/ 271783 w 295991"/>
                  <a:gd name="connsiteY47" fmla="*/ 56679 h 366315"/>
                  <a:gd name="connsiteX48" fmla="*/ 289290 w 295991"/>
                  <a:gd name="connsiteY48" fmla="*/ 56679 h 366315"/>
                  <a:gd name="connsiteX49" fmla="*/ 295991 w 295991"/>
                  <a:gd name="connsiteY49" fmla="*/ 63372 h 366315"/>
                  <a:gd name="connsiteX50" fmla="*/ 295991 w 295991"/>
                  <a:gd name="connsiteY50" fmla="*/ 85169 h 366315"/>
                  <a:gd name="connsiteX51" fmla="*/ 295991 w 295991"/>
                  <a:gd name="connsiteY51" fmla="*/ 103125 h 366315"/>
                  <a:gd name="connsiteX52" fmla="*/ 295991 w 295991"/>
                  <a:gd name="connsiteY52" fmla="*/ 105604 h 366315"/>
                  <a:gd name="connsiteX53" fmla="*/ 295991 w 295991"/>
                  <a:gd name="connsiteY53" fmla="*/ 142565 h 366315"/>
                  <a:gd name="connsiteX54" fmla="*/ 295991 w 295991"/>
                  <a:gd name="connsiteY54" fmla="*/ 143360 h 366315"/>
                  <a:gd name="connsiteX55" fmla="*/ 295991 w 295991"/>
                  <a:gd name="connsiteY55" fmla="*/ 159178 h 366315"/>
                  <a:gd name="connsiteX56" fmla="*/ 295991 w 295991"/>
                  <a:gd name="connsiteY56" fmla="*/ 183158 h 366315"/>
                  <a:gd name="connsiteX57" fmla="*/ 295991 w 295991"/>
                  <a:gd name="connsiteY57" fmla="*/ 184546 h 366315"/>
                  <a:gd name="connsiteX58" fmla="*/ 295991 w 295991"/>
                  <a:gd name="connsiteY58" fmla="*/ 205448 h 366315"/>
                  <a:gd name="connsiteX59" fmla="*/ 295991 w 295991"/>
                  <a:gd name="connsiteY59" fmla="*/ 216438 h 366315"/>
                  <a:gd name="connsiteX60" fmla="*/ 282589 w 295991"/>
                  <a:gd name="connsiteY60" fmla="*/ 216438 h 366315"/>
                  <a:gd name="connsiteX61" fmla="*/ 282589 w 295991"/>
                  <a:gd name="connsiteY61" fmla="*/ 213840 h 366315"/>
                  <a:gd name="connsiteX62" fmla="*/ 282589 w 295991"/>
                  <a:gd name="connsiteY62" fmla="*/ 191573 h 366315"/>
                  <a:gd name="connsiteX63" fmla="*/ 282589 w 295991"/>
                  <a:gd name="connsiteY63" fmla="*/ 189805 h 366315"/>
                  <a:gd name="connsiteX64" fmla="*/ 280664 w 295991"/>
                  <a:gd name="connsiteY64" fmla="*/ 189805 h 366315"/>
                  <a:gd name="connsiteX65" fmla="*/ 274182 w 295991"/>
                  <a:gd name="connsiteY65" fmla="*/ 189805 h 366315"/>
                  <a:gd name="connsiteX66" fmla="*/ 269926 w 295991"/>
                  <a:gd name="connsiteY66" fmla="*/ 189805 h 366315"/>
                  <a:gd name="connsiteX67" fmla="*/ 269926 w 295991"/>
                  <a:gd name="connsiteY67" fmla="*/ 198792 h 366315"/>
                  <a:gd name="connsiteX68" fmla="*/ 269926 w 295991"/>
                  <a:gd name="connsiteY68" fmla="*/ 216438 h 366315"/>
                  <a:gd name="connsiteX69" fmla="*/ 256456 w 295991"/>
                  <a:gd name="connsiteY69" fmla="*/ 216438 h 366315"/>
                  <a:gd name="connsiteX70" fmla="*/ 256456 w 295991"/>
                  <a:gd name="connsiteY70" fmla="*/ 183158 h 366315"/>
                  <a:gd name="connsiteX71" fmla="*/ 256456 w 295991"/>
                  <a:gd name="connsiteY71" fmla="*/ 143360 h 366315"/>
                  <a:gd name="connsiteX72" fmla="*/ 256456 w 295991"/>
                  <a:gd name="connsiteY72" fmla="*/ 103125 h 366315"/>
                  <a:gd name="connsiteX73" fmla="*/ 256456 w 295991"/>
                  <a:gd name="connsiteY73" fmla="*/ 63372 h 366315"/>
                  <a:gd name="connsiteX74" fmla="*/ 256456 w 295991"/>
                  <a:gd name="connsiteY74" fmla="*/ 13470 h 366315"/>
                  <a:gd name="connsiteX75" fmla="*/ 23791 w 295991"/>
                  <a:gd name="connsiteY75" fmla="*/ 13470 h 366315"/>
                  <a:gd name="connsiteX76" fmla="*/ 23791 w 295991"/>
                  <a:gd name="connsiteY76" fmla="*/ 53006 h 366315"/>
                  <a:gd name="connsiteX77" fmla="*/ 25744 w 295991"/>
                  <a:gd name="connsiteY77" fmla="*/ 53006 h 366315"/>
                  <a:gd name="connsiteX78" fmla="*/ 28465 w 295991"/>
                  <a:gd name="connsiteY78" fmla="*/ 53006 h 366315"/>
                  <a:gd name="connsiteX79" fmla="*/ 35162 w 295991"/>
                  <a:gd name="connsiteY79" fmla="*/ 59653 h 366315"/>
                  <a:gd name="connsiteX80" fmla="*/ 28465 w 295991"/>
                  <a:gd name="connsiteY80" fmla="*/ 66301 h 366315"/>
                  <a:gd name="connsiteX81" fmla="*/ 23791 w 295991"/>
                  <a:gd name="connsiteY81" fmla="*/ 66301 h 366315"/>
                  <a:gd name="connsiteX82" fmla="*/ 23791 w 295991"/>
                  <a:gd name="connsiteY82" fmla="*/ 88168 h 366315"/>
                  <a:gd name="connsiteX83" fmla="*/ 25744 w 295991"/>
                  <a:gd name="connsiteY83" fmla="*/ 88168 h 366315"/>
                  <a:gd name="connsiteX84" fmla="*/ 28465 w 295991"/>
                  <a:gd name="connsiteY84" fmla="*/ 88168 h 366315"/>
                  <a:gd name="connsiteX85" fmla="*/ 35162 w 295991"/>
                  <a:gd name="connsiteY85" fmla="*/ 94815 h 366315"/>
                  <a:gd name="connsiteX86" fmla="*/ 28465 w 295991"/>
                  <a:gd name="connsiteY86" fmla="*/ 101463 h 366315"/>
                  <a:gd name="connsiteX87" fmla="*/ 23791 w 295991"/>
                  <a:gd name="connsiteY87" fmla="*/ 101463 h 366315"/>
                  <a:gd name="connsiteX88" fmla="*/ 23791 w 295991"/>
                  <a:gd name="connsiteY88" fmla="*/ 123155 h 366315"/>
                  <a:gd name="connsiteX89" fmla="*/ 25744 w 295991"/>
                  <a:gd name="connsiteY89" fmla="*/ 123155 h 366315"/>
                  <a:gd name="connsiteX90" fmla="*/ 28465 w 295991"/>
                  <a:gd name="connsiteY90" fmla="*/ 123155 h 366315"/>
                  <a:gd name="connsiteX91" fmla="*/ 35162 w 295991"/>
                  <a:gd name="connsiteY91" fmla="*/ 129890 h 366315"/>
                  <a:gd name="connsiteX92" fmla="*/ 28465 w 295991"/>
                  <a:gd name="connsiteY92" fmla="*/ 136625 h 366315"/>
                  <a:gd name="connsiteX93" fmla="*/ 23791 w 295991"/>
                  <a:gd name="connsiteY93" fmla="*/ 136625 h 366315"/>
                  <a:gd name="connsiteX94" fmla="*/ 23791 w 295991"/>
                  <a:gd name="connsiteY94" fmla="*/ 158142 h 366315"/>
                  <a:gd name="connsiteX95" fmla="*/ 25744 w 295991"/>
                  <a:gd name="connsiteY95" fmla="*/ 158142 h 366315"/>
                  <a:gd name="connsiteX96" fmla="*/ 28465 w 295991"/>
                  <a:gd name="connsiteY96" fmla="*/ 158142 h 366315"/>
                  <a:gd name="connsiteX97" fmla="*/ 35162 w 295991"/>
                  <a:gd name="connsiteY97" fmla="*/ 164789 h 366315"/>
                  <a:gd name="connsiteX98" fmla="*/ 28465 w 295991"/>
                  <a:gd name="connsiteY98" fmla="*/ 171437 h 366315"/>
                  <a:gd name="connsiteX99" fmla="*/ 23791 w 295991"/>
                  <a:gd name="connsiteY99" fmla="*/ 171437 h 366315"/>
                  <a:gd name="connsiteX100" fmla="*/ 23791 w 295991"/>
                  <a:gd name="connsiteY100" fmla="*/ 193304 h 366315"/>
                  <a:gd name="connsiteX101" fmla="*/ 25744 w 295991"/>
                  <a:gd name="connsiteY101" fmla="*/ 193304 h 366315"/>
                  <a:gd name="connsiteX102" fmla="*/ 28465 w 295991"/>
                  <a:gd name="connsiteY102" fmla="*/ 193304 h 366315"/>
                  <a:gd name="connsiteX103" fmla="*/ 35162 w 295991"/>
                  <a:gd name="connsiteY103" fmla="*/ 199951 h 366315"/>
                  <a:gd name="connsiteX104" fmla="*/ 28465 w 295991"/>
                  <a:gd name="connsiteY104" fmla="*/ 206599 h 366315"/>
                  <a:gd name="connsiteX105" fmla="*/ 23791 w 295991"/>
                  <a:gd name="connsiteY105" fmla="*/ 206599 h 366315"/>
                  <a:gd name="connsiteX106" fmla="*/ 23791 w 295991"/>
                  <a:gd name="connsiteY106" fmla="*/ 228116 h 366315"/>
                  <a:gd name="connsiteX107" fmla="*/ 25744 w 295991"/>
                  <a:gd name="connsiteY107" fmla="*/ 228116 h 366315"/>
                  <a:gd name="connsiteX108" fmla="*/ 28465 w 295991"/>
                  <a:gd name="connsiteY108" fmla="*/ 228116 h 366315"/>
                  <a:gd name="connsiteX109" fmla="*/ 35162 w 295991"/>
                  <a:gd name="connsiteY109" fmla="*/ 234764 h 366315"/>
                  <a:gd name="connsiteX110" fmla="*/ 28465 w 295991"/>
                  <a:gd name="connsiteY110" fmla="*/ 241411 h 366315"/>
                  <a:gd name="connsiteX111" fmla="*/ 23791 w 295991"/>
                  <a:gd name="connsiteY111" fmla="*/ 241411 h 366315"/>
                  <a:gd name="connsiteX112" fmla="*/ 23791 w 295991"/>
                  <a:gd name="connsiteY112" fmla="*/ 263278 h 366315"/>
                  <a:gd name="connsiteX113" fmla="*/ 25744 w 295991"/>
                  <a:gd name="connsiteY113" fmla="*/ 263278 h 366315"/>
                  <a:gd name="connsiteX114" fmla="*/ 28465 w 295991"/>
                  <a:gd name="connsiteY114" fmla="*/ 263278 h 366315"/>
                  <a:gd name="connsiteX115" fmla="*/ 35162 w 295991"/>
                  <a:gd name="connsiteY115" fmla="*/ 269926 h 366315"/>
                  <a:gd name="connsiteX116" fmla="*/ 28465 w 295991"/>
                  <a:gd name="connsiteY116" fmla="*/ 276573 h 366315"/>
                  <a:gd name="connsiteX117" fmla="*/ 23791 w 295991"/>
                  <a:gd name="connsiteY117" fmla="*/ 276573 h 366315"/>
                  <a:gd name="connsiteX118" fmla="*/ 23791 w 295991"/>
                  <a:gd name="connsiteY118" fmla="*/ 298090 h 366315"/>
                  <a:gd name="connsiteX119" fmla="*/ 25744 w 295991"/>
                  <a:gd name="connsiteY119" fmla="*/ 298090 h 366315"/>
                  <a:gd name="connsiteX120" fmla="*/ 28465 w 295991"/>
                  <a:gd name="connsiteY120" fmla="*/ 298090 h 366315"/>
                  <a:gd name="connsiteX121" fmla="*/ 35162 w 295991"/>
                  <a:gd name="connsiteY121" fmla="*/ 304738 h 366315"/>
                  <a:gd name="connsiteX122" fmla="*/ 28465 w 295991"/>
                  <a:gd name="connsiteY122" fmla="*/ 311385 h 366315"/>
                  <a:gd name="connsiteX123" fmla="*/ 23791 w 295991"/>
                  <a:gd name="connsiteY123" fmla="*/ 311385 h 366315"/>
                  <a:gd name="connsiteX124" fmla="*/ 23791 w 295991"/>
                  <a:gd name="connsiteY124" fmla="*/ 352845 h 366315"/>
                  <a:gd name="connsiteX125" fmla="*/ 171599 w 295991"/>
                  <a:gd name="connsiteY125" fmla="*/ 352845 h 366315"/>
                  <a:gd name="connsiteX126" fmla="*/ 171599 w 295991"/>
                  <a:gd name="connsiteY126" fmla="*/ 366315 h 366315"/>
                  <a:gd name="connsiteX127" fmla="*/ 120890 w 295991"/>
                  <a:gd name="connsiteY127" fmla="*/ 366315 h 366315"/>
                  <a:gd name="connsiteX128" fmla="*/ 17030 w 295991"/>
                  <a:gd name="connsiteY128" fmla="*/ 366315 h 366315"/>
                  <a:gd name="connsiteX129" fmla="*/ 10321 w 295991"/>
                  <a:gd name="connsiteY129" fmla="*/ 359618 h 366315"/>
                  <a:gd name="connsiteX130" fmla="*/ 10321 w 295991"/>
                  <a:gd name="connsiteY130" fmla="*/ 327555 h 366315"/>
                  <a:gd name="connsiteX131" fmla="*/ 10321 w 295991"/>
                  <a:gd name="connsiteY131" fmla="*/ 311385 h 366315"/>
                  <a:gd name="connsiteX132" fmla="*/ 9419 w 295991"/>
                  <a:gd name="connsiteY132" fmla="*/ 311385 h 366315"/>
                  <a:gd name="connsiteX133" fmla="*/ 6698 w 295991"/>
                  <a:gd name="connsiteY133" fmla="*/ 311385 h 366315"/>
                  <a:gd name="connsiteX134" fmla="*/ 0 w 295991"/>
                  <a:gd name="connsiteY134" fmla="*/ 304738 h 366315"/>
                  <a:gd name="connsiteX135" fmla="*/ 6698 w 295991"/>
                  <a:gd name="connsiteY135" fmla="*/ 298090 h 366315"/>
                  <a:gd name="connsiteX136" fmla="*/ 10321 w 295991"/>
                  <a:gd name="connsiteY136" fmla="*/ 298090 h 366315"/>
                  <a:gd name="connsiteX137" fmla="*/ 10321 w 295991"/>
                  <a:gd name="connsiteY137" fmla="*/ 297495 h 366315"/>
                  <a:gd name="connsiteX138" fmla="*/ 10321 w 295991"/>
                  <a:gd name="connsiteY138" fmla="*/ 276573 h 366315"/>
                  <a:gd name="connsiteX139" fmla="*/ 9419 w 295991"/>
                  <a:gd name="connsiteY139" fmla="*/ 276573 h 366315"/>
                  <a:gd name="connsiteX140" fmla="*/ 6698 w 295991"/>
                  <a:gd name="connsiteY140" fmla="*/ 276573 h 366315"/>
                  <a:gd name="connsiteX141" fmla="*/ 0 w 295991"/>
                  <a:gd name="connsiteY141" fmla="*/ 269926 h 366315"/>
                  <a:gd name="connsiteX142" fmla="*/ 6698 w 295991"/>
                  <a:gd name="connsiteY142" fmla="*/ 263278 h 366315"/>
                  <a:gd name="connsiteX143" fmla="*/ 10321 w 295991"/>
                  <a:gd name="connsiteY143" fmla="*/ 263278 h 366315"/>
                  <a:gd name="connsiteX144" fmla="*/ 10321 w 295991"/>
                  <a:gd name="connsiteY144" fmla="*/ 243127 h 366315"/>
                  <a:gd name="connsiteX145" fmla="*/ 10321 w 295991"/>
                  <a:gd name="connsiteY145" fmla="*/ 241411 h 366315"/>
                  <a:gd name="connsiteX146" fmla="*/ 9419 w 295991"/>
                  <a:gd name="connsiteY146" fmla="*/ 241411 h 366315"/>
                  <a:gd name="connsiteX147" fmla="*/ 6698 w 295991"/>
                  <a:gd name="connsiteY147" fmla="*/ 241411 h 366315"/>
                  <a:gd name="connsiteX148" fmla="*/ 0 w 295991"/>
                  <a:gd name="connsiteY148" fmla="*/ 234764 h 366315"/>
                  <a:gd name="connsiteX149" fmla="*/ 6698 w 295991"/>
                  <a:gd name="connsiteY149" fmla="*/ 228116 h 366315"/>
                  <a:gd name="connsiteX150" fmla="*/ 10321 w 295991"/>
                  <a:gd name="connsiteY150" fmla="*/ 228116 h 366315"/>
                  <a:gd name="connsiteX151" fmla="*/ 10321 w 295991"/>
                  <a:gd name="connsiteY151" fmla="*/ 213306 h 366315"/>
                  <a:gd name="connsiteX152" fmla="*/ 10321 w 295991"/>
                  <a:gd name="connsiteY152" fmla="*/ 206599 h 366315"/>
                  <a:gd name="connsiteX153" fmla="*/ 9419 w 295991"/>
                  <a:gd name="connsiteY153" fmla="*/ 206599 h 366315"/>
                  <a:gd name="connsiteX154" fmla="*/ 6698 w 295991"/>
                  <a:gd name="connsiteY154" fmla="*/ 206599 h 366315"/>
                  <a:gd name="connsiteX155" fmla="*/ 0 w 295991"/>
                  <a:gd name="connsiteY155" fmla="*/ 199951 h 366315"/>
                  <a:gd name="connsiteX156" fmla="*/ 6698 w 295991"/>
                  <a:gd name="connsiteY156" fmla="*/ 193304 h 366315"/>
                  <a:gd name="connsiteX157" fmla="*/ 10321 w 295991"/>
                  <a:gd name="connsiteY157" fmla="*/ 193304 h 366315"/>
                  <a:gd name="connsiteX158" fmla="*/ 10321 w 295991"/>
                  <a:gd name="connsiteY158" fmla="*/ 186105 h 366315"/>
                  <a:gd name="connsiteX159" fmla="*/ 10321 w 295991"/>
                  <a:gd name="connsiteY159" fmla="*/ 171437 h 366315"/>
                  <a:gd name="connsiteX160" fmla="*/ 9419 w 295991"/>
                  <a:gd name="connsiteY160" fmla="*/ 171437 h 366315"/>
                  <a:gd name="connsiteX161" fmla="*/ 6698 w 295991"/>
                  <a:gd name="connsiteY161" fmla="*/ 171437 h 366315"/>
                  <a:gd name="connsiteX162" fmla="*/ 0 w 295991"/>
                  <a:gd name="connsiteY162" fmla="*/ 164789 h 366315"/>
                  <a:gd name="connsiteX163" fmla="*/ 6698 w 295991"/>
                  <a:gd name="connsiteY163" fmla="*/ 158142 h 366315"/>
                  <a:gd name="connsiteX164" fmla="*/ 10321 w 295991"/>
                  <a:gd name="connsiteY164" fmla="*/ 158142 h 366315"/>
                  <a:gd name="connsiteX165" fmla="*/ 10321 w 295991"/>
                  <a:gd name="connsiteY165" fmla="*/ 139079 h 366315"/>
                  <a:gd name="connsiteX166" fmla="*/ 10321 w 295991"/>
                  <a:gd name="connsiteY166" fmla="*/ 136625 h 366315"/>
                  <a:gd name="connsiteX167" fmla="*/ 9419 w 295991"/>
                  <a:gd name="connsiteY167" fmla="*/ 136625 h 366315"/>
                  <a:gd name="connsiteX168" fmla="*/ 6698 w 295991"/>
                  <a:gd name="connsiteY168" fmla="*/ 136625 h 366315"/>
                  <a:gd name="connsiteX169" fmla="*/ 0 w 295991"/>
                  <a:gd name="connsiteY169" fmla="*/ 129890 h 366315"/>
                  <a:gd name="connsiteX170" fmla="*/ 6698 w 295991"/>
                  <a:gd name="connsiteY170" fmla="*/ 123155 h 366315"/>
                  <a:gd name="connsiteX171" fmla="*/ 10321 w 295991"/>
                  <a:gd name="connsiteY171" fmla="*/ 123155 h 366315"/>
                  <a:gd name="connsiteX172" fmla="*/ 10321 w 295991"/>
                  <a:gd name="connsiteY172" fmla="*/ 112806 h 366315"/>
                  <a:gd name="connsiteX173" fmla="*/ 10321 w 295991"/>
                  <a:gd name="connsiteY173" fmla="*/ 101463 h 366315"/>
                  <a:gd name="connsiteX174" fmla="*/ 9419 w 295991"/>
                  <a:gd name="connsiteY174" fmla="*/ 101463 h 366315"/>
                  <a:gd name="connsiteX175" fmla="*/ 6698 w 295991"/>
                  <a:gd name="connsiteY175" fmla="*/ 101463 h 366315"/>
                  <a:gd name="connsiteX176" fmla="*/ 0 w 295991"/>
                  <a:gd name="connsiteY176" fmla="*/ 94815 h 366315"/>
                  <a:gd name="connsiteX177" fmla="*/ 6698 w 295991"/>
                  <a:gd name="connsiteY177" fmla="*/ 88168 h 366315"/>
                  <a:gd name="connsiteX178" fmla="*/ 10321 w 295991"/>
                  <a:gd name="connsiteY178" fmla="*/ 88168 h 366315"/>
                  <a:gd name="connsiteX179" fmla="*/ 10321 w 295991"/>
                  <a:gd name="connsiteY179" fmla="*/ 83525 h 366315"/>
                  <a:gd name="connsiteX180" fmla="*/ 10321 w 295991"/>
                  <a:gd name="connsiteY180" fmla="*/ 66301 h 366315"/>
                  <a:gd name="connsiteX181" fmla="*/ 9419 w 295991"/>
                  <a:gd name="connsiteY181" fmla="*/ 66301 h 366315"/>
                  <a:gd name="connsiteX182" fmla="*/ 6698 w 295991"/>
                  <a:gd name="connsiteY182" fmla="*/ 66301 h 366315"/>
                  <a:gd name="connsiteX183" fmla="*/ 0 w 295991"/>
                  <a:gd name="connsiteY183" fmla="*/ 59653 h 366315"/>
                  <a:gd name="connsiteX184" fmla="*/ 6698 w 295991"/>
                  <a:gd name="connsiteY184" fmla="*/ 53006 h 366315"/>
                  <a:gd name="connsiteX185" fmla="*/ 10321 w 295991"/>
                  <a:gd name="connsiteY185" fmla="*/ 53006 h 366315"/>
                  <a:gd name="connsiteX186" fmla="*/ 10321 w 295991"/>
                  <a:gd name="connsiteY186" fmla="*/ 48776 h 366315"/>
                  <a:gd name="connsiteX187" fmla="*/ 10321 w 295991"/>
                  <a:gd name="connsiteY187" fmla="*/ 6697 h 366315"/>
                  <a:gd name="connsiteX188" fmla="*/ 17030 w 295991"/>
                  <a:gd name="connsiteY188" fmla="*/ 0 h 36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295991" h="366315">
                    <a:moveTo>
                      <a:pt x="269926" y="150095"/>
                    </a:moveTo>
                    <a:lnTo>
                      <a:pt x="269926" y="159187"/>
                    </a:lnTo>
                    <a:lnTo>
                      <a:pt x="269926" y="176510"/>
                    </a:lnTo>
                    <a:lnTo>
                      <a:pt x="271783" y="176510"/>
                    </a:lnTo>
                    <a:cubicBezTo>
                      <a:pt x="274284" y="176510"/>
                      <a:pt x="276428" y="176510"/>
                      <a:pt x="278265" y="176510"/>
                    </a:cubicBezTo>
                    <a:lnTo>
                      <a:pt x="282589" y="176510"/>
                    </a:lnTo>
                    <a:lnTo>
                      <a:pt x="282589" y="165634"/>
                    </a:lnTo>
                    <a:lnTo>
                      <a:pt x="282589" y="150095"/>
                    </a:lnTo>
                    <a:lnTo>
                      <a:pt x="280664" y="150095"/>
                    </a:lnTo>
                    <a:cubicBezTo>
                      <a:pt x="278163" y="150095"/>
                      <a:pt x="276019" y="150095"/>
                      <a:pt x="274182" y="150095"/>
                    </a:cubicBezTo>
                    <a:close/>
                    <a:moveTo>
                      <a:pt x="269926" y="109860"/>
                    </a:moveTo>
                    <a:lnTo>
                      <a:pt x="269926" y="129465"/>
                    </a:lnTo>
                    <a:lnTo>
                      <a:pt x="269926" y="136625"/>
                    </a:lnTo>
                    <a:lnTo>
                      <a:pt x="271783" y="136625"/>
                    </a:lnTo>
                    <a:cubicBezTo>
                      <a:pt x="274284" y="136625"/>
                      <a:pt x="276428" y="136625"/>
                      <a:pt x="278265" y="136625"/>
                    </a:cubicBezTo>
                    <a:lnTo>
                      <a:pt x="282589" y="136625"/>
                    </a:lnTo>
                    <a:lnTo>
                      <a:pt x="282589" y="125371"/>
                    </a:lnTo>
                    <a:cubicBezTo>
                      <a:pt x="282589" y="121914"/>
                      <a:pt x="282589" y="118674"/>
                      <a:pt x="282589" y="115635"/>
                    </a:cubicBezTo>
                    <a:lnTo>
                      <a:pt x="282589" y="109860"/>
                    </a:lnTo>
                    <a:lnTo>
                      <a:pt x="280664" y="109860"/>
                    </a:lnTo>
                    <a:cubicBezTo>
                      <a:pt x="278163" y="109860"/>
                      <a:pt x="276019" y="109860"/>
                      <a:pt x="274182" y="109860"/>
                    </a:cubicBezTo>
                    <a:close/>
                    <a:moveTo>
                      <a:pt x="121755" y="91142"/>
                    </a:moveTo>
                    <a:lnTo>
                      <a:pt x="121755" y="108460"/>
                    </a:lnTo>
                    <a:lnTo>
                      <a:pt x="199427" y="108460"/>
                    </a:lnTo>
                    <a:lnTo>
                      <a:pt x="199427" y="91142"/>
                    </a:lnTo>
                    <a:close/>
                    <a:moveTo>
                      <a:pt x="114991" y="77672"/>
                    </a:moveTo>
                    <a:cubicBezTo>
                      <a:pt x="206191" y="77672"/>
                      <a:pt x="206191" y="77672"/>
                      <a:pt x="206191" y="77672"/>
                    </a:cubicBezTo>
                    <a:cubicBezTo>
                      <a:pt x="209879" y="77672"/>
                      <a:pt x="212897" y="80689"/>
                      <a:pt x="212897" y="84377"/>
                    </a:cubicBezTo>
                    <a:cubicBezTo>
                      <a:pt x="212897" y="115224"/>
                      <a:pt x="212897" y="115224"/>
                      <a:pt x="212897" y="115224"/>
                    </a:cubicBezTo>
                    <a:cubicBezTo>
                      <a:pt x="212897" y="118913"/>
                      <a:pt x="209879" y="121930"/>
                      <a:pt x="206191" y="121930"/>
                    </a:cubicBezTo>
                    <a:cubicBezTo>
                      <a:pt x="114991" y="121930"/>
                      <a:pt x="114991" y="121930"/>
                      <a:pt x="114991" y="121930"/>
                    </a:cubicBezTo>
                    <a:cubicBezTo>
                      <a:pt x="111303" y="121930"/>
                      <a:pt x="108285" y="118913"/>
                      <a:pt x="108285" y="115224"/>
                    </a:cubicBezTo>
                    <a:cubicBezTo>
                      <a:pt x="108285" y="84377"/>
                      <a:pt x="108285" y="84377"/>
                      <a:pt x="108285" y="84377"/>
                    </a:cubicBezTo>
                    <a:cubicBezTo>
                      <a:pt x="108285" y="80689"/>
                      <a:pt x="111303" y="77672"/>
                      <a:pt x="114991" y="77672"/>
                    </a:cubicBezTo>
                    <a:close/>
                    <a:moveTo>
                      <a:pt x="269926" y="70064"/>
                    </a:moveTo>
                    <a:lnTo>
                      <a:pt x="269926" y="96390"/>
                    </a:lnTo>
                    <a:lnTo>
                      <a:pt x="271783" y="96390"/>
                    </a:lnTo>
                    <a:cubicBezTo>
                      <a:pt x="274284" y="96390"/>
                      <a:pt x="276428" y="96390"/>
                      <a:pt x="278265" y="96390"/>
                    </a:cubicBezTo>
                    <a:lnTo>
                      <a:pt x="282589" y="96390"/>
                    </a:lnTo>
                    <a:lnTo>
                      <a:pt x="282589" y="93397"/>
                    </a:lnTo>
                    <a:cubicBezTo>
                      <a:pt x="282589" y="70064"/>
                      <a:pt x="282589" y="70064"/>
                      <a:pt x="282589" y="70064"/>
                    </a:cubicBezTo>
                    <a:cubicBezTo>
                      <a:pt x="277731" y="70064"/>
                      <a:pt x="274088" y="70064"/>
                      <a:pt x="271355" y="70064"/>
                    </a:cubicBezTo>
                    <a:close/>
                    <a:moveTo>
                      <a:pt x="17030" y="0"/>
                    </a:moveTo>
                    <a:cubicBezTo>
                      <a:pt x="263218" y="0"/>
                      <a:pt x="263218" y="0"/>
                      <a:pt x="263218" y="0"/>
                    </a:cubicBezTo>
                    <a:cubicBezTo>
                      <a:pt x="266907" y="0"/>
                      <a:pt x="269926" y="3014"/>
                      <a:pt x="269926" y="6697"/>
                    </a:cubicBezTo>
                    <a:cubicBezTo>
                      <a:pt x="269926" y="17726"/>
                      <a:pt x="269926" y="28410"/>
                      <a:pt x="269926" y="38760"/>
                    </a:cubicBezTo>
                    <a:lnTo>
                      <a:pt x="269926" y="56679"/>
                    </a:lnTo>
                    <a:lnTo>
                      <a:pt x="271783" y="56679"/>
                    </a:lnTo>
                    <a:cubicBezTo>
                      <a:pt x="289290" y="56679"/>
                      <a:pt x="289290" y="56679"/>
                      <a:pt x="289290" y="56679"/>
                    </a:cubicBezTo>
                    <a:cubicBezTo>
                      <a:pt x="292976" y="56679"/>
                      <a:pt x="295991" y="59691"/>
                      <a:pt x="295991" y="63372"/>
                    </a:cubicBezTo>
                    <a:cubicBezTo>
                      <a:pt x="295991" y="70869"/>
                      <a:pt x="295991" y="78132"/>
                      <a:pt x="295991" y="85169"/>
                    </a:cubicBezTo>
                    <a:lnTo>
                      <a:pt x="295991" y="103125"/>
                    </a:lnTo>
                    <a:lnTo>
                      <a:pt x="295991" y="105604"/>
                    </a:lnTo>
                    <a:cubicBezTo>
                      <a:pt x="295991" y="118783"/>
                      <a:pt x="295991" y="131084"/>
                      <a:pt x="295991" y="142565"/>
                    </a:cubicBezTo>
                    <a:lnTo>
                      <a:pt x="295991" y="143360"/>
                    </a:lnTo>
                    <a:lnTo>
                      <a:pt x="295991" y="159178"/>
                    </a:lnTo>
                    <a:lnTo>
                      <a:pt x="295991" y="183158"/>
                    </a:lnTo>
                    <a:lnTo>
                      <a:pt x="295991" y="184546"/>
                    </a:lnTo>
                    <a:cubicBezTo>
                      <a:pt x="295991" y="191968"/>
                      <a:pt x="295991" y="198925"/>
                      <a:pt x="295991" y="205448"/>
                    </a:cubicBezTo>
                    <a:lnTo>
                      <a:pt x="295991" y="216438"/>
                    </a:lnTo>
                    <a:lnTo>
                      <a:pt x="282589" y="216438"/>
                    </a:lnTo>
                    <a:lnTo>
                      <a:pt x="282589" y="213840"/>
                    </a:lnTo>
                    <a:cubicBezTo>
                      <a:pt x="282589" y="205998"/>
                      <a:pt x="282589" y="198583"/>
                      <a:pt x="282589" y="191573"/>
                    </a:cubicBezTo>
                    <a:lnTo>
                      <a:pt x="282589" y="189805"/>
                    </a:lnTo>
                    <a:lnTo>
                      <a:pt x="280664" y="189805"/>
                    </a:lnTo>
                    <a:cubicBezTo>
                      <a:pt x="278163" y="189805"/>
                      <a:pt x="276019" y="189805"/>
                      <a:pt x="274182" y="189805"/>
                    </a:cubicBezTo>
                    <a:lnTo>
                      <a:pt x="269926" y="189805"/>
                    </a:lnTo>
                    <a:lnTo>
                      <a:pt x="269926" y="198792"/>
                    </a:lnTo>
                    <a:lnTo>
                      <a:pt x="269926" y="216438"/>
                    </a:lnTo>
                    <a:lnTo>
                      <a:pt x="256456" y="216438"/>
                    </a:lnTo>
                    <a:lnTo>
                      <a:pt x="256456" y="183158"/>
                    </a:lnTo>
                    <a:lnTo>
                      <a:pt x="256456" y="143360"/>
                    </a:lnTo>
                    <a:lnTo>
                      <a:pt x="256456" y="103125"/>
                    </a:lnTo>
                    <a:lnTo>
                      <a:pt x="256456" y="63372"/>
                    </a:lnTo>
                    <a:lnTo>
                      <a:pt x="256456" y="13470"/>
                    </a:lnTo>
                    <a:lnTo>
                      <a:pt x="23791" y="13470"/>
                    </a:lnTo>
                    <a:lnTo>
                      <a:pt x="23791" y="53006"/>
                    </a:lnTo>
                    <a:lnTo>
                      <a:pt x="25744" y="53006"/>
                    </a:lnTo>
                    <a:cubicBezTo>
                      <a:pt x="28465" y="53006"/>
                      <a:pt x="28465" y="53006"/>
                      <a:pt x="28465" y="53006"/>
                    </a:cubicBezTo>
                    <a:cubicBezTo>
                      <a:pt x="32148" y="53006"/>
                      <a:pt x="35162" y="55997"/>
                      <a:pt x="35162" y="59653"/>
                    </a:cubicBezTo>
                    <a:cubicBezTo>
                      <a:pt x="35162" y="63309"/>
                      <a:pt x="32148" y="66301"/>
                      <a:pt x="28465" y="66301"/>
                    </a:cubicBezTo>
                    <a:lnTo>
                      <a:pt x="23791" y="66301"/>
                    </a:lnTo>
                    <a:lnTo>
                      <a:pt x="23791" y="88168"/>
                    </a:lnTo>
                    <a:lnTo>
                      <a:pt x="25744" y="88168"/>
                    </a:lnTo>
                    <a:cubicBezTo>
                      <a:pt x="28465" y="88168"/>
                      <a:pt x="28465" y="88168"/>
                      <a:pt x="28465" y="88168"/>
                    </a:cubicBezTo>
                    <a:cubicBezTo>
                      <a:pt x="32148" y="88168"/>
                      <a:pt x="35162" y="91159"/>
                      <a:pt x="35162" y="94815"/>
                    </a:cubicBezTo>
                    <a:cubicBezTo>
                      <a:pt x="35162" y="98471"/>
                      <a:pt x="32148" y="101463"/>
                      <a:pt x="28465" y="101463"/>
                    </a:cubicBezTo>
                    <a:lnTo>
                      <a:pt x="23791" y="101463"/>
                    </a:lnTo>
                    <a:lnTo>
                      <a:pt x="23791" y="123155"/>
                    </a:lnTo>
                    <a:lnTo>
                      <a:pt x="25744" y="123155"/>
                    </a:lnTo>
                    <a:cubicBezTo>
                      <a:pt x="28465" y="123155"/>
                      <a:pt x="28465" y="123155"/>
                      <a:pt x="28465" y="123155"/>
                    </a:cubicBezTo>
                    <a:cubicBezTo>
                      <a:pt x="32148" y="123155"/>
                      <a:pt x="35162" y="126185"/>
                      <a:pt x="35162" y="129890"/>
                    </a:cubicBezTo>
                    <a:cubicBezTo>
                      <a:pt x="35162" y="133594"/>
                      <a:pt x="32148" y="136625"/>
                      <a:pt x="28465" y="136625"/>
                    </a:cubicBezTo>
                    <a:lnTo>
                      <a:pt x="23791" y="136625"/>
                    </a:lnTo>
                    <a:lnTo>
                      <a:pt x="23791" y="158142"/>
                    </a:lnTo>
                    <a:lnTo>
                      <a:pt x="25744" y="158142"/>
                    </a:lnTo>
                    <a:cubicBezTo>
                      <a:pt x="28465" y="158142"/>
                      <a:pt x="28465" y="158142"/>
                      <a:pt x="28465" y="158142"/>
                    </a:cubicBezTo>
                    <a:cubicBezTo>
                      <a:pt x="32148" y="158142"/>
                      <a:pt x="35162" y="161133"/>
                      <a:pt x="35162" y="164789"/>
                    </a:cubicBezTo>
                    <a:cubicBezTo>
                      <a:pt x="35162" y="168446"/>
                      <a:pt x="32148" y="171437"/>
                      <a:pt x="28465" y="171437"/>
                    </a:cubicBezTo>
                    <a:lnTo>
                      <a:pt x="23791" y="171437"/>
                    </a:lnTo>
                    <a:lnTo>
                      <a:pt x="23791" y="193304"/>
                    </a:lnTo>
                    <a:lnTo>
                      <a:pt x="25744" y="193304"/>
                    </a:lnTo>
                    <a:cubicBezTo>
                      <a:pt x="28465" y="193304"/>
                      <a:pt x="28465" y="193304"/>
                      <a:pt x="28465" y="193304"/>
                    </a:cubicBezTo>
                    <a:cubicBezTo>
                      <a:pt x="32148" y="193304"/>
                      <a:pt x="35162" y="196295"/>
                      <a:pt x="35162" y="199951"/>
                    </a:cubicBezTo>
                    <a:cubicBezTo>
                      <a:pt x="35162" y="203608"/>
                      <a:pt x="32148" y="206599"/>
                      <a:pt x="28465" y="206599"/>
                    </a:cubicBezTo>
                    <a:lnTo>
                      <a:pt x="23791" y="206599"/>
                    </a:lnTo>
                    <a:lnTo>
                      <a:pt x="23791" y="228116"/>
                    </a:lnTo>
                    <a:lnTo>
                      <a:pt x="25744" y="228116"/>
                    </a:lnTo>
                    <a:cubicBezTo>
                      <a:pt x="28465" y="228116"/>
                      <a:pt x="28465" y="228116"/>
                      <a:pt x="28465" y="228116"/>
                    </a:cubicBezTo>
                    <a:cubicBezTo>
                      <a:pt x="32148" y="228116"/>
                      <a:pt x="35162" y="231107"/>
                      <a:pt x="35162" y="234764"/>
                    </a:cubicBezTo>
                    <a:cubicBezTo>
                      <a:pt x="35162" y="238420"/>
                      <a:pt x="32148" y="241411"/>
                      <a:pt x="28465" y="241411"/>
                    </a:cubicBezTo>
                    <a:lnTo>
                      <a:pt x="23791" y="241411"/>
                    </a:lnTo>
                    <a:lnTo>
                      <a:pt x="23791" y="263278"/>
                    </a:lnTo>
                    <a:lnTo>
                      <a:pt x="25744" y="263278"/>
                    </a:lnTo>
                    <a:cubicBezTo>
                      <a:pt x="28465" y="263278"/>
                      <a:pt x="28465" y="263278"/>
                      <a:pt x="28465" y="263278"/>
                    </a:cubicBezTo>
                    <a:cubicBezTo>
                      <a:pt x="32148" y="263278"/>
                      <a:pt x="35162" y="266270"/>
                      <a:pt x="35162" y="269926"/>
                    </a:cubicBezTo>
                    <a:cubicBezTo>
                      <a:pt x="35162" y="273582"/>
                      <a:pt x="32148" y="276573"/>
                      <a:pt x="28465" y="276573"/>
                    </a:cubicBezTo>
                    <a:lnTo>
                      <a:pt x="23791" y="276573"/>
                    </a:lnTo>
                    <a:lnTo>
                      <a:pt x="23791" y="298090"/>
                    </a:lnTo>
                    <a:lnTo>
                      <a:pt x="25744" y="298090"/>
                    </a:lnTo>
                    <a:cubicBezTo>
                      <a:pt x="28465" y="298090"/>
                      <a:pt x="28465" y="298090"/>
                      <a:pt x="28465" y="298090"/>
                    </a:cubicBezTo>
                    <a:cubicBezTo>
                      <a:pt x="32148" y="298090"/>
                      <a:pt x="35162" y="301082"/>
                      <a:pt x="35162" y="304738"/>
                    </a:cubicBezTo>
                    <a:cubicBezTo>
                      <a:pt x="35162" y="308394"/>
                      <a:pt x="32148" y="311385"/>
                      <a:pt x="28465" y="311385"/>
                    </a:cubicBezTo>
                    <a:lnTo>
                      <a:pt x="23791" y="311385"/>
                    </a:lnTo>
                    <a:lnTo>
                      <a:pt x="23791" y="352845"/>
                    </a:lnTo>
                    <a:lnTo>
                      <a:pt x="171599" y="352845"/>
                    </a:lnTo>
                    <a:lnTo>
                      <a:pt x="171599" y="366315"/>
                    </a:lnTo>
                    <a:lnTo>
                      <a:pt x="120890" y="366315"/>
                    </a:lnTo>
                    <a:cubicBezTo>
                      <a:pt x="17030" y="366315"/>
                      <a:pt x="17030" y="366315"/>
                      <a:pt x="17030" y="366315"/>
                    </a:cubicBezTo>
                    <a:cubicBezTo>
                      <a:pt x="13340" y="366315"/>
                      <a:pt x="10321" y="363302"/>
                      <a:pt x="10321" y="359618"/>
                    </a:cubicBezTo>
                    <a:cubicBezTo>
                      <a:pt x="10321" y="348590"/>
                      <a:pt x="10321" y="337905"/>
                      <a:pt x="10321" y="327555"/>
                    </a:cubicBezTo>
                    <a:lnTo>
                      <a:pt x="10321" y="311385"/>
                    </a:lnTo>
                    <a:lnTo>
                      <a:pt x="9419" y="311385"/>
                    </a:lnTo>
                    <a:cubicBezTo>
                      <a:pt x="6698" y="311385"/>
                      <a:pt x="6698" y="311385"/>
                      <a:pt x="6698" y="311385"/>
                    </a:cubicBezTo>
                    <a:cubicBezTo>
                      <a:pt x="3014" y="311385"/>
                      <a:pt x="0" y="308394"/>
                      <a:pt x="0" y="304738"/>
                    </a:cubicBezTo>
                    <a:cubicBezTo>
                      <a:pt x="0" y="301082"/>
                      <a:pt x="3014" y="298090"/>
                      <a:pt x="6698" y="298090"/>
                    </a:cubicBezTo>
                    <a:lnTo>
                      <a:pt x="10321" y="298090"/>
                    </a:lnTo>
                    <a:lnTo>
                      <a:pt x="10321" y="297495"/>
                    </a:lnTo>
                    <a:lnTo>
                      <a:pt x="10321" y="276573"/>
                    </a:lnTo>
                    <a:lnTo>
                      <a:pt x="9419" y="276573"/>
                    </a:lnTo>
                    <a:cubicBezTo>
                      <a:pt x="6698" y="276573"/>
                      <a:pt x="6698" y="276573"/>
                      <a:pt x="6698" y="276573"/>
                    </a:cubicBezTo>
                    <a:cubicBezTo>
                      <a:pt x="3014" y="276573"/>
                      <a:pt x="0" y="273582"/>
                      <a:pt x="0" y="269926"/>
                    </a:cubicBezTo>
                    <a:cubicBezTo>
                      <a:pt x="0" y="266270"/>
                      <a:pt x="3014" y="263278"/>
                      <a:pt x="6698" y="263278"/>
                    </a:cubicBezTo>
                    <a:lnTo>
                      <a:pt x="10321" y="263278"/>
                    </a:lnTo>
                    <a:lnTo>
                      <a:pt x="10321" y="243127"/>
                    </a:lnTo>
                    <a:lnTo>
                      <a:pt x="10321" y="241411"/>
                    </a:lnTo>
                    <a:lnTo>
                      <a:pt x="9419" y="241411"/>
                    </a:lnTo>
                    <a:cubicBezTo>
                      <a:pt x="6698" y="241411"/>
                      <a:pt x="6698" y="241411"/>
                      <a:pt x="6698" y="241411"/>
                    </a:cubicBezTo>
                    <a:cubicBezTo>
                      <a:pt x="3014" y="241411"/>
                      <a:pt x="0" y="238420"/>
                      <a:pt x="0" y="234764"/>
                    </a:cubicBezTo>
                    <a:cubicBezTo>
                      <a:pt x="0" y="231107"/>
                      <a:pt x="3014" y="228116"/>
                      <a:pt x="6698" y="228116"/>
                    </a:cubicBezTo>
                    <a:lnTo>
                      <a:pt x="10321" y="228116"/>
                    </a:lnTo>
                    <a:lnTo>
                      <a:pt x="10321" y="213306"/>
                    </a:lnTo>
                    <a:lnTo>
                      <a:pt x="10321" y="206599"/>
                    </a:lnTo>
                    <a:lnTo>
                      <a:pt x="9419" y="206599"/>
                    </a:lnTo>
                    <a:cubicBezTo>
                      <a:pt x="6698" y="206599"/>
                      <a:pt x="6698" y="206599"/>
                      <a:pt x="6698" y="206599"/>
                    </a:cubicBezTo>
                    <a:cubicBezTo>
                      <a:pt x="3014" y="206599"/>
                      <a:pt x="0" y="203608"/>
                      <a:pt x="0" y="199951"/>
                    </a:cubicBezTo>
                    <a:cubicBezTo>
                      <a:pt x="0" y="196295"/>
                      <a:pt x="3014" y="193304"/>
                      <a:pt x="6698" y="193304"/>
                    </a:cubicBezTo>
                    <a:lnTo>
                      <a:pt x="10321" y="193304"/>
                    </a:lnTo>
                    <a:lnTo>
                      <a:pt x="10321" y="186105"/>
                    </a:lnTo>
                    <a:lnTo>
                      <a:pt x="10321" y="171437"/>
                    </a:lnTo>
                    <a:lnTo>
                      <a:pt x="9419" y="171437"/>
                    </a:lnTo>
                    <a:cubicBezTo>
                      <a:pt x="6698" y="171437"/>
                      <a:pt x="6698" y="171437"/>
                      <a:pt x="6698" y="171437"/>
                    </a:cubicBezTo>
                    <a:cubicBezTo>
                      <a:pt x="3014" y="171437"/>
                      <a:pt x="0" y="168446"/>
                      <a:pt x="0" y="164789"/>
                    </a:cubicBezTo>
                    <a:cubicBezTo>
                      <a:pt x="0" y="161133"/>
                      <a:pt x="3014" y="158142"/>
                      <a:pt x="6698" y="158142"/>
                    </a:cubicBezTo>
                    <a:lnTo>
                      <a:pt x="10321" y="158142"/>
                    </a:lnTo>
                    <a:lnTo>
                      <a:pt x="10321" y="139079"/>
                    </a:lnTo>
                    <a:lnTo>
                      <a:pt x="10321" y="136625"/>
                    </a:lnTo>
                    <a:lnTo>
                      <a:pt x="9419" y="136625"/>
                    </a:lnTo>
                    <a:cubicBezTo>
                      <a:pt x="6698" y="136625"/>
                      <a:pt x="6698" y="136625"/>
                      <a:pt x="6698" y="136625"/>
                    </a:cubicBezTo>
                    <a:cubicBezTo>
                      <a:pt x="3014" y="136625"/>
                      <a:pt x="0" y="133594"/>
                      <a:pt x="0" y="129890"/>
                    </a:cubicBezTo>
                    <a:cubicBezTo>
                      <a:pt x="0" y="126185"/>
                      <a:pt x="3014" y="123155"/>
                      <a:pt x="6698" y="123155"/>
                    </a:cubicBezTo>
                    <a:lnTo>
                      <a:pt x="10321" y="123155"/>
                    </a:lnTo>
                    <a:lnTo>
                      <a:pt x="10321" y="112806"/>
                    </a:lnTo>
                    <a:lnTo>
                      <a:pt x="10321" y="101463"/>
                    </a:lnTo>
                    <a:lnTo>
                      <a:pt x="9419" y="101463"/>
                    </a:lnTo>
                    <a:cubicBezTo>
                      <a:pt x="6698" y="101463"/>
                      <a:pt x="6698" y="101463"/>
                      <a:pt x="6698" y="101463"/>
                    </a:cubicBezTo>
                    <a:cubicBezTo>
                      <a:pt x="3014" y="101463"/>
                      <a:pt x="0" y="98471"/>
                      <a:pt x="0" y="94815"/>
                    </a:cubicBezTo>
                    <a:cubicBezTo>
                      <a:pt x="0" y="91159"/>
                      <a:pt x="3014" y="88168"/>
                      <a:pt x="6698" y="88168"/>
                    </a:cubicBezTo>
                    <a:lnTo>
                      <a:pt x="10321" y="88168"/>
                    </a:lnTo>
                    <a:lnTo>
                      <a:pt x="10321" y="83525"/>
                    </a:lnTo>
                    <a:lnTo>
                      <a:pt x="10321" y="66301"/>
                    </a:lnTo>
                    <a:lnTo>
                      <a:pt x="9419" y="66301"/>
                    </a:lnTo>
                    <a:cubicBezTo>
                      <a:pt x="6698" y="66301"/>
                      <a:pt x="6698" y="66301"/>
                      <a:pt x="6698" y="66301"/>
                    </a:cubicBezTo>
                    <a:cubicBezTo>
                      <a:pt x="3014" y="66301"/>
                      <a:pt x="0" y="63309"/>
                      <a:pt x="0" y="59653"/>
                    </a:cubicBezTo>
                    <a:cubicBezTo>
                      <a:pt x="0" y="55997"/>
                      <a:pt x="3014" y="53006"/>
                      <a:pt x="6698" y="53006"/>
                    </a:cubicBezTo>
                    <a:lnTo>
                      <a:pt x="10321" y="53006"/>
                    </a:lnTo>
                    <a:lnTo>
                      <a:pt x="10321" y="48776"/>
                    </a:lnTo>
                    <a:cubicBezTo>
                      <a:pt x="10321" y="6697"/>
                      <a:pt x="10321" y="6697"/>
                      <a:pt x="10321" y="6697"/>
                    </a:cubicBezTo>
                    <a:cubicBezTo>
                      <a:pt x="10321" y="3014"/>
                      <a:pt x="13340" y="0"/>
                      <a:pt x="17030"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chemeClr val="accent2">
                      <a:lumMod val="75000"/>
                    </a:schemeClr>
                  </a:solidFill>
                </a:endParaRPr>
              </a:p>
            </p:txBody>
          </p:sp>
          <p:grpSp>
            <p:nvGrpSpPr>
              <p:cNvPr id="664" name="Group 14"/>
              <p:cNvGrpSpPr>
                <a:grpSpLocks noChangeAspect="1"/>
              </p:cNvGrpSpPr>
              <p:nvPr/>
            </p:nvGrpSpPr>
            <p:grpSpPr bwMode="auto">
              <a:xfrm>
                <a:off x="2409106" y="3620181"/>
                <a:ext cx="188035" cy="233340"/>
                <a:chOff x="2986" y="1098"/>
                <a:chExt cx="1710" cy="2122"/>
              </a:xfrm>
              <a:grpFill/>
            </p:grpSpPr>
            <p:sp>
              <p:nvSpPr>
                <p:cNvPr id="665" name="Freeform 664"/>
                <p:cNvSpPr>
                  <a:spLocks/>
                </p:cNvSpPr>
                <p:nvPr/>
              </p:nvSpPr>
              <p:spPr bwMode="auto">
                <a:xfrm>
                  <a:off x="2986" y="1454"/>
                  <a:ext cx="1710" cy="380"/>
                </a:xfrm>
                <a:custGeom>
                  <a:avLst/>
                  <a:gdLst>
                    <a:gd name="T0" fmla="*/ 442 w 885"/>
                    <a:gd name="T1" fmla="*/ 198 h 198"/>
                    <a:gd name="T2" fmla="*/ 0 w 885"/>
                    <a:gd name="T3" fmla="*/ 24 h 198"/>
                    <a:gd name="T4" fmla="*/ 24 w 885"/>
                    <a:gd name="T5" fmla="*/ 0 h 198"/>
                    <a:gd name="T6" fmla="*/ 48 w 885"/>
                    <a:gd name="T7" fmla="*/ 24 h 198"/>
                    <a:gd name="T8" fmla="*/ 442 w 885"/>
                    <a:gd name="T9" fmla="*/ 150 h 198"/>
                    <a:gd name="T10" fmla="*/ 837 w 885"/>
                    <a:gd name="T11" fmla="*/ 24 h 198"/>
                    <a:gd name="T12" fmla="*/ 861 w 885"/>
                    <a:gd name="T13" fmla="*/ 0 h 198"/>
                    <a:gd name="T14" fmla="*/ 885 w 885"/>
                    <a:gd name="T15" fmla="*/ 24 h 198"/>
                    <a:gd name="T16" fmla="*/ 442 w 885"/>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5" h="198">
                      <a:moveTo>
                        <a:pt x="442" y="198"/>
                      </a:moveTo>
                      <a:cubicBezTo>
                        <a:pt x="228" y="198"/>
                        <a:pt x="0" y="137"/>
                        <a:pt x="0" y="24"/>
                      </a:cubicBezTo>
                      <a:cubicBezTo>
                        <a:pt x="0" y="11"/>
                        <a:pt x="11" y="0"/>
                        <a:pt x="24" y="0"/>
                      </a:cubicBezTo>
                      <a:cubicBezTo>
                        <a:pt x="37" y="0"/>
                        <a:pt x="48" y="11"/>
                        <a:pt x="48" y="24"/>
                      </a:cubicBezTo>
                      <a:cubicBezTo>
                        <a:pt x="48" y="84"/>
                        <a:pt x="217" y="150"/>
                        <a:pt x="442" y="150"/>
                      </a:cubicBezTo>
                      <a:cubicBezTo>
                        <a:pt x="668" y="150"/>
                        <a:pt x="837" y="84"/>
                        <a:pt x="837" y="24"/>
                      </a:cubicBezTo>
                      <a:cubicBezTo>
                        <a:pt x="837" y="11"/>
                        <a:pt x="847" y="0"/>
                        <a:pt x="861" y="0"/>
                      </a:cubicBezTo>
                      <a:cubicBezTo>
                        <a:pt x="874" y="0"/>
                        <a:pt x="885" y="11"/>
                        <a:pt x="885" y="24"/>
                      </a:cubicBezTo>
                      <a:cubicBezTo>
                        <a:pt x="885" y="137"/>
                        <a:pt x="657" y="198"/>
                        <a:pt x="442"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dirty="0">
                    <a:solidFill>
                      <a:schemeClr val="accent2">
                        <a:lumMod val="75000"/>
                      </a:schemeClr>
                    </a:solidFill>
                  </a:endParaRPr>
                </a:p>
              </p:txBody>
            </p:sp>
            <p:sp>
              <p:nvSpPr>
                <p:cNvPr id="666" name="Freeform 665"/>
                <p:cNvSpPr>
                  <a:spLocks noEditPoints="1"/>
                </p:cNvSpPr>
                <p:nvPr/>
              </p:nvSpPr>
              <p:spPr bwMode="auto">
                <a:xfrm>
                  <a:off x="2986" y="1098"/>
                  <a:ext cx="1710" cy="2122"/>
                </a:xfrm>
                <a:custGeom>
                  <a:avLst/>
                  <a:gdLst>
                    <a:gd name="T0" fmla="*/ 895 w 895"/>
                    <a:gd name="T1" fmla="*/ 216 h 1108"/>
                    <a:gd name="T2" fmla="*/ 895 w 895"/>
                    <a:gd name="T3" fmla="*/ 213 h 1108"/>
                    <a:gd name="T4" fmla="*/ 750 w 895"/>
                    <a:gd name="T5" fmla="*/ 53 h 1108"/>
                    <a:gd name="T6" fmla="*/ 447 w 895"/>
                    <a:gd name="T7" fmla="*/ 0 h 1108"/>
                    <a:gd name="T8" fmla="*/ 145 w 895"/>
                    <a:gd name="T9" fmla="*/ 53 h 1108"/>
                    <a:gd name="T10" fmla="*/ 0 w 895"/>
                    <a:gd name="T11" fmla="*/ 213 h 1108"/>
                    <a:gd name="T12" fmla="*/ 0 w 895"/>
                    <a:gd name="T13" fmla="*/ 216 h 1108"/>
                    <a:gd name="T14" fmla="*/ 0 w 895"/>
                    <a:gd name="T15" fmla="*/ 219 h 1108"/>
                    <a:gd name="T16" fmla="*/ 0 w 895"/>
                    <a:gd name="T17" fmla="*/ 225 h 1108"/>
                    <a:gd name="T18" fmla="*/ 0 w 895"/>
                    <a:gd name="T19" fmla="*/ 895 h 1108"/>
                    <a:gd name="T20" fmla="*/ 145 w 895"/>
                    <a:gd name="T21" fmla="*/ 1055 h 1108"/>
                    <a:gd name="T22" fmla="*/ 447 w 895"/>
                    <a:gd name="T23" fmla="*/ 1108 h 1108"/>
                    <a:gd name="T24" fmla="*/ 750 w 895"/>
                    <a:gd name="T25" fmla="*/ 1055 h 1108"/>
                    <a:gd name="T26" fmla="*/ 895 w 895"/>
                    <a:gd name="T27" fmla="*/ 895 h 1108"/>
                    <a:gd name="T28" fmla="*/ 895 w 895"/>
                    <a:gd name="T29" fmla="*/ 225 h 1108"/>
                    <a:gd name="T30" fmla="*/ 894 w 895"/>
                    <a:gd name="T31" fmla="*/ 220 h 1108"/>
                    <a:gd name="T32" fmla="*/ 895 w 895"/>
                    <a:gd name="T33" fmla="*/ 216 h 1108"/>
                    <a:gd name="T34" fmla="*/ 847 w 895"/>
                    <a:gd name="T35" fmla="*/ 895 h 1108"/>
                    <a:gd name="T36" fmla="*/ 731 w 895"/>
                    <a:gd name="T37" fmla="*/ 1011 h 1108"/>
                    <a:gd name="T38" fmla="*/ 447 w 895"/>
                    <a:gd name="T39" fmla="*/ 1060 h 1108"/>
                    <a:gd name="T40" fmla="*/ 163 w 895"/>
                    <a:gd name="T41" fmla="*/ 1011 h 1108"/>
                    <a:gd name="T42" fmla="*/ 48 w 895"/>
                    <a:gd name="T43" fmla="*/ 895 h 1108"/>
                    <a:gd name="T44" fmla="*/ 48 w 895"/>
                    <a:gd name="T45" fmla="*/ 232 h 1108"/>
                    <a:gd name="T46" fmla="*/ 49 w 895"/>
                    <a:gd name="T47" fmla="*/ 222 h 1108"/>
                    <a:gd name="T48" fmla="*/ 48 w 895"/>
                    <a:gd name="T49" fmla="*/ 212 h 1108"/>
                    <a:gd name="T50" fmla="*/ 163 w 895"/>
                    <a:gd name="T51" fmla="*/ 98 h 1108"/>
                    <a:gd name="T52" fmla="*/ 447 w 895"/>
                    <a:gd name="T53" fmla="*/ 48 h 1108"/>
                    <a:gd name="T54" fmla="*/ 731 w 895"/>
                    <a:gd name="T55" fmla="*/ 98 h 1108"/>
                    <a:gd name="T56" fmla="*/ 847 w 895"/>
                    <a:gd name="T57" fmla="*/ 212 h 1108"/>
                    <a:gd name="T58" fmla="*/ 846 w 895"/>
                    <a:gd name="T59" fmla="*/ 222 h 1108"/>
                    <a:gd name="T60" fmla="*/ 847 w 895"/>
                    <a:gd name="T61" fmla="*/ 232 h 1108"/>
                    <a:gd name="T62" fmla="*/ 847 w 895"/>
                    <a:gd name="T63" fmla="*/ 895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5" h="1108">
                      <a:moveTo>
                        <a:pt x="895" y="216"/>
                      </a:moveTo>
                      <a:cubicBezTo>
                        <a:pt x="895" y="215"/>
                        <a:pt x="895" y="214"/>
                        <a:pt x="895" y="213"/>
                      </a:cubicBezTo>
                      <a:cubicBezTo>
                        <a:pt x="895" y="149"/>
                        <a:pt x="843" y="92"/>
                        <a:pt x="750" y="53"/>
                      </a:cubicBezTo>
                      <a:cubicBezTo>
                        <a:pt x="668" y="19"/>
                        <a:pt x="561" y="0"/>
                        <a:pt x="447" y="0"/>
                      </a:cubicBezTo>
                      <a:cubicBezTo>
                        <a:pt x="334" y="0"/>
                        <a:pt x="227" y="19"/>
                        <a:pt x="145" y="53"/>
                      </a:cubicBezTo>
                      <a:cubicBezTo>
                        <a:pt x="51" y="92"/>
                        <a:pt x="0" y="149"/>
                        <a:pt x="0" y="213"/>
                      </a:cubicBezTo>
                      <a:cubicBezTo>
                        <a:pt x="0" y="214"/>
                        <a:pt x="0" y="215"/>
                        <a:pt x="0" y="216"/>
                      </a:cubicBezTo>
                      <a:cubicBezTo>
                        <a:pt x="0" y="219"/>
                        <a:pt x="0" y="219"/>
                        <a:pt x="0" y="219"/>
                      </a:cubicBezTo>
                      <a:cubicBezTo>
                        <a:pt x="0" y="221"/>
                        <a:pt x="0" y="223"/>
                        <a:pt x="0" y="225"/>
                      </a:cubicBezTo>
                      <a:cubicBezTo>
                        <a:pt x="0" y="895"/>
                        <a:pt x="0" y="895"/>
                        <a:pt x="0" y="895"/>
                      </a:cubicBezTo>
                      <a:cubicBezTo>
                        <a:pt x="0" y="960"/>
                        <a:pt x="51" y="1016"/>
                        <a:pt x="145" y="1055"/>
                      </a:cubicBezTo>
                      <a:cubicBezTo>
                        <a:pt x="227" y="1089"/>
                        <a:pt x="334" y="1108"/>
                        <a:pt x="447" y="1108"/>
                      </a:cubicBezTo>
                      <a:cubicBezTo>
                        <a:pt x="561" y="1108"/>
                        <a:pt x="668" y="1089"/>
                        <a:pt x="750" y="1055"/>
                      </a:cubicBezTo>
                      <a:cubicBezTo>
                        <a:pt x="843" y="1016"/>
                        <a:pt x="895" y="960"/>
                        <a:pt x="895" y="895"/>
                      </a:cubicBezTo>
                      <a:cubicBezTo>
                        <a:pt x="895" y="225"/>
                        <a:pt x="895" y="225"/>
                        <a:pt x="895" y="225"/>
                      </a:cubicBezTo>
                      <a:cubicBezTo>
                        <a:pt x="895" y="223"/>
                        <a:pt x="895" y="221"/>
                        <a:pt x="894" y="220"/>
                      </a:cubicBezTo>
                      <a:lnTo>
                        <a:pt x="895" y="216"/>
                      </a:lnTo>
                      <a:close/>
                      <a:moveTo>
                        <a:pt x="847" y="895"/>
                      </a:moveTo>
                      <a:cubicBezTo>
                        <a:pt x="847" y="939"/>
                        <a:pt x="806" y="980"/>
                        <a:pt x="731" y="1011"/>
                      </a:cubicBezTo>
                      <a:cubicBezTo>
                        <a:pt x="655" y="1042"/>
                        <a:pt x="554" y="1060"/>
                        <a:pt x="447" y="1060"/>
                      </a:cubicBezTo>
                      <a:cubicBezTo>
                        <a:pt x="340" y="1060"/>
                        <a:pt x="239" y="1042"/>
                        <a:pt x="163" y="1011"/>
                      </a:cubicBezTo>
                      <a:cubicBezTo>
                        <a:pt x="89" y="980"/>
                        <a:pt x="48" y="939"/>
                        <a:pt x="48" y="895"/>
                      </a:cubicBezTo>
                      <a:cubicBezTo>
                        <a:pt x="48" y="232"/>
                        <a:pt x="48" y="232"/>
                        <a:pt x="48" y="232"/>
                      </a:cubicBezTo>
                      <a:cubicBezTo>
                        <a:pt x="49" y="229"/>
                        <a:pt x="49" y="226"/>
                        <a:pt x="49" y="222"/>
                      </a:cubicBezTo>
                      <a:cubicBezTo>
                        <a:pt x="48" y="212"/>
                        <a:pt x="48" y="212"/>
                        <a:pt x="48" y="212"/>
                      </a:cubicBezTo>
                      <a:cubicBezTo>
                        <a:pt x="48" y="169"/>
                        <a:pt x="89" y="128"/>
                        <a:pt x="163" y="98"/>
                      </a:cubicBezTo>
                      <a:cubicBezTo>
                        <a:pt x="239" y="66"/>
                        <a:pt x="340" y="48"/>
                        <a:pt x="447" y="48"/>
                      </a:cubicBezTo>
                      <a:cubicBezTo>
                        <a:pt x="554" y="48"/>
                        <a:pt x="655" y="66"/>
                        <a:pt x="731" y="98"/>
                      </a:cubicBezTo>
                      <a:cubicBezTo>
                        <a:pt x="805" y="128"/>
                        <a:pt x="846" y="169"/>
                        <a:pt x="847" y="212"/>
                      </a:cubicBezTo>
                      <a:cubicBezTo>
                        <a:pt x="846" y="222"/>
                        <a:pt x="846" y="222"/>
                        <a:pt x="846" y="222"/>
                      </a:cubicBezTo>
                      <a:cubicBezTo>
                        <a:pt x="846" y="226"/>
                        <a:pt x="846" y="229"/>
                        <a:pt x="847" y="232"/>
                      </a:cubicBezTo>
                      <a:lnTo>
                        <a:pt x="847" y="8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grpSp>
        </p:grpSp>
        <p:sp>
          <p:nvSpPr>
            <p:cNvPr id="667" name="TextBox 666"/>
            <p:cNvSpPr txBox="1"/>
            <p:nvPr/>
          </p:nvSpPr>
          <p:spPr>
            <a:xfrm>
              <a:off x="14557223" y="3100719"/>
              <a:ext cx="1149449" cy="642942"/>
            </a:xfrm>
            <a:prstGeom prst="rect">
              <a:avLst/>
            </a:prstGeom>
            <a:noFill/>
            <a:ln w="19050">
              <a:solidFill>
                <a:srgbClr val="0078D7"/>
              </a:solidFill>
            </a:ln>
          </p:spPr>
          <p:txBody>
            <a:bodyPr wrap="none" lIns="0" tIns="0" rIns="0" bIns="0" rtlCol="0" anchor="ctr">
              <a:noAutofit/>
            </a:bodyPr>
            <a:lstStyle/>
            <a:p>
              <a:pPr algn="ctr" defTabSz="896203">
                <a:spcAft>
                  <a:spcPts val="588"/>
                </a:spcAft>
                <a:defRPr/>
              </a:pPr>
              <a:r>
                <a:rPr lang="en-US" sz="1176" kern="0" dirty="0">
                  <a:solidFill>
                    <a:schemeClr val="accent2">
                      <a:lumMod val="75000"/>
                    </a:schemeClr>
                  </a:solidFill>
                </a:rPr>
                <a:t>DATA</a:t>
              </a:r>
              <a:br>
                <a:rPr lang="en-US" sz="1176" kern="0" dirty="0">
                  <a:solidFill>
                    <a:schemeClr val="accent2">
                      <a:lumMod val="75000"/>
                    </a:schemeClr>
                  </a:solidFill>
                </a:rPr>
              </a:br>
              <a:r>
                <a:rPr lang="en-US" sz="1176" kern="0" dirty="0">
                  <a:solidFill>
                    <a:schemeClr val="accent2">
                      <a:lumMod val="75000"/>
                    </a:schemeClr>
                  </a:solidFill>
                </a:rPr>
                <a:t>CONSUMPTION</a:t>
              </a:r>
            </a:p>
          </p:txBody>
        </p:sp>
        <p:cxnSp>
          <p:nvCxnSpPr>
            <p:cNvPr id="668" name="Straight Connector 667"/>
            <p:cNvCxnSpPr>
              <a:stCxn id="574" idx="6"/>
              <a:endCxn id="588" idx="2"/>
            </p:cNvCxnSpPr>
            <p:nvPr/>
          </p:nvCxnSpPr>
          <p:spPr>
            <a:xfrm>
              <a:off x="11160249" y="3393670"/>
              <a:ext cx="168632" cy="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69" name="Group 668"/>
            <p:cNvGrpSpPr/>
            <p:nvPr/>
          </p:nvGrpSpPr>
          <p:grpSpPr>
            <a:xfrm rot="10800000">
              <a:off x="14222242" y="3274811"/>
              <a:ext cx="314332" cy="234950"/>
              <a:chOff x="4329106" y="3274811"/>
              <a:chExt cx="414344" cy="234950"/>
            </a:xfrm>
            <a:grpFill/>
          </p:grpSpPr>
          <p:cxnSp>
            <p:nvCxnSpPr>
              <p:cNvPr id="670" name="Straight Connector 669"/>
              <p:cNvCxnSpPr/>
              <p:nvPr/>
            </p:nvCxnSpPr>
            <p:spPr>
              <a:xfrm>
                <a:off x="4329107" y="3382761"/>
                <a:ext cx="414343"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rot="10800000" flipH="1">
                <a:off x="4329106" y="3274811"/>
                <a:ext cx="15274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rot="10800000" flipH="1">
                <a:off x="4329106" y="3509761"/>
                <a:ext cx="286675" cy="0"/>
              </a:xfrm>
              <a:prstGeom prst="line">
                <a:avLst/>
              </a:prstGeom>
              <a:grpFill/>
              <a:ln>
                <a:solidFill>
                  <a:srgbClr val="0078D7"/>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673" name="Freeform 672"/>
            <p:cNvSpPr/>
            <p:nvPr/>
          </p:nvSpPr>
          <p:spPr bwMode="auto">
            <a:xfrm>
              <a:off x="14770907" y="4121149"/>
              <a:ext cx="767389" cy="523875"/>
            </a:xfrm>
            <a:custGeom>
              <a:avLst/>
              <a:gdLst>
                <a:gd name="connsiteX0" fmla="*/ 2437823 w 6083300"/>
                <a:gd name="connsiteY0" fmla="*/ 3786803 h 4152900"/>
                <a:gd name="connsiteX1" fmla="*/ 2307294 w 6083300"/>
                <a:gd name="connsiteY1" fmla="*/ 3873324 h 4152900"/>
                <a:gd name="connsiteX2" fmla="*/ 2296161 w 6083300"/>
                <a:gd name="connsiteY2" fmla="*/ 3928465 h 4152900"/>
                <a:gd name="connsiteX3" fmla="*/ 2307294 w 6083300"/>
                <a:gd name="connsiteY3" fmla="*/ 3983606 h 4152900"/>
                <a:gd name="connsiteX4" fmla="*/ 2437823 w 6083300"/>
                <a:gd name="connsiteY4" fmla="*/ 4070126 h 4152900"/>
                <a:gd name="connsiteX5" fmla="*/ 3688509 w 6083300"/>
                <a:gd name="connsiteY5" fmla="*/ 4070127 h 4152900"/>
                <a:gd name="connsiteX6" fmla="*/ 3830171 w 6083300"/>
                <a:gd name="connsiteY6" fmla="*/ 3928465 h 4152900"/>
                <a:gd name="connsiteX7" fmla="*/ 3830172 w 6083300"/>
                <a:gd name="connsiteY7" fmla="*/ 3928465 h 4152900"/>
                <a:gd name="connsiteX8" fmla="*/ 3688510 w 6083300"/>
                <a:gd name="connsiteY8" fmla="*/ 3786803 h 4152900"/>
                <a:gd name="connsiteX9" fmla="*/ 332080 w 6083300"/>
                <a:gd name="connsiteY9" fmla="*/ 165100 h 4152900"/>
                <a:gd name="connsiteX10" fmla="*/ 198419 w 6083300"/>
                <a:gd name="connsiteY10" fmla="*/ 298761 h 4152900"/>
                <a:gd name="connsiteX11" fmla="*/ 198419 w 6083300"/>
                <a:gd name="connsiteY11" fmla="*/ 3527675 h 4152900"/>
                <a:gd name="connsiteX12" fmla="*/ 332080 w 6083300"/>
                <a:gd name="connsiteY12" fmla="*/ 3661336 h 4152900"/>
                <a:gd name="connsiteX13" fmla="*/ 5751220 w 6083300"/>
                <a:gd name="connsiteY13" fmla="*/ 3661336 h 4152900"/>
                <a:gd name="connsiteX14" fmla="*/ 5884881 w 6083300"/>
                <a:gd name="connsiteY14" fmla="*/ 3527675 h 4152900"/>
                <a:gd name="connsiteX15" fmla="*/ 5884881 w 6083300"/>
                <a:gd name="connsiteY15" fmla="*/ 298761 h 4152900"/>
                <a:gd name="connsiteX16" fmla="*/ 5751220 w 6083300"/>
                <a:gd name="connsiteY16" fmla="*/ 165100 h 4152900"/>
                <a:gd name="connsiteX17" fmla="*/ 158765 w 6083300"/>
                <a:gd name="connsiteY17" fmla="*/ 0 h 4152900"/>
                <a:gd name="connsiteX18" fmla="*/ 5924535 w 6083300"/>
                <a:gd name="connsiteY18" fmla="*/ 0 h 4152900"/>
                <a:gd name="connsiteX19" fmla="*/ 6083300 w 6083300"/>
                <a:gd name="connsiteY19" fmla="*/ 158765 h 4152900"/>
                <a:gd name="connsiteX20" fmla="*/ 6083300 w 6083300"/>
                <a:gd name="connsiteY20" fmla="*/ 3994135 h 4152900"/>
                <a:gd name="connsiteX21" fmla="*/ 5924535 w 6083300"/>
                <a:gd name="connsiteY21" fmla="*/ 4152900 h 4152900"/>
                <a:gd name="connsiteX22" fmla="*/ 158765 w 6083300"/>
                <a:gd name="connsiteY22" fmla="*/ 4152900 h 4152900"/>
                <a:gd name="connsiteX23" fmla="*/ 0 w 6083300"/>
                <a:gd name="connsiteY23" fmla="*/ 3994135 h 4152900"/>
                <a:gd name="connsiteX24" fmla="*/ 0 w 6083300"/>
                <a:gd name="connsiteY24" fmla="*/ 158765 h 4152900"/>
                <a:gd name="connsiteX25" fmla="*/ 158765 w 6083300"/>
                <a:gd name="connsiteY25" fmla="*/ 0 h 415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83300" h="4152900">
                  <a:moveTo>
                    <a:pt x="2437823" y="3786803"/>
                  </a:moveTo>
                  <a:cubicBezTo>
                    <a:pt x="2379145" y="3786803"/>
                    <a:pt x="2328799" y="3822479"/>
                    <a:pt x="2307294" y="3873324"/>
                  </a:cubicBezTo>
                  <a:lnTo>
                    <a:pt x="2296161" y="3928465"/>
                  </a:lnTo>
                  <a:lnTo>
                    <a:pt x="2307294" y="3983606"/>
                  </a:lnTo>
                  <a:cubicBezTo>
                    <a:pt x="2328799" y="4034450"/>
                    <a:pt x="2379145" y="4070126"/>
                    <a:pt x="2437823" y="4070126"/>
                  </a:cubicBezTo>
                  <a:lnTo>
                    <a:pt x="3688509" y="4070127"/>
                  </a:lnTo>
                  <a:cubicBezTo>
                    <a:pt x="3766747" y="4070127"/>
                    <a:pt x="3830171" y="4006703"/>
                    <a:pt x="3830171" y="3928465"/>
                  </a:cubicBezTo>
                  <a:lnTo>
                    <a:pt x="3830172" y="3928465"/>
                  </a:lnTo>
                  <a:cubicBezTo>
                    <a:pt x="3830172" y="3850227"/>
                    <a:pt x="3766748" y="3786803"/>
                    <a:pt x="3688510" y="3786803"/>
                  </a:cubicBezTo>
                  <a:close/>
                  <a:moveTo>
                    <a:pt x="332080" y="165100"/>
                  </a:moveTo>
                  <a:cubicBezTo>
                    <a:pt x="258261" y="165100"/>
                    <a:pt x="198419" y="224942"/>
                    <a:pt x="198419" y="298761"/>
                  </a:cubicBezTo>
                  <a:lnTo>
                    <a:pt x="198419" y="3527675"/>
                  </a:lnTo>
                  <a:cubicBezTo>
                    <a:pt x="198419" y="3601494"/>
                    <a:pt x="258261" y="3661336"/>
                    <a:pt x="332080" y="3661336"/>
                  </a:cubicBezTo>
                  <a:lnTo>
                    <a:pt x="5751220" y="3661336"/>
                  </a:lnTo>
                  <a:cubicBezTo>
                    <a:pt x="5825039" y="3661336"/>
                    <a:pt x="5884881" y="3601494"/>
                    <a:pt x="5884881" y="3527675"/>
                  </a:cubicBezTo>
                  <a:lnTo>
                    <a:pt x="5884881" y="298761"/>
                  </a:lnTo>
                  <a:cubicBezTo>
                    <a:pt x="5884881" y="224942"/>
                    <a:pt x="5825039" y="165100"/>
                    <a:pt x="5751220" y="165100"/>
                  </a:cubicBezTo>
                  <a:close/>
                  <a:moveTo>
                    <a:pt x="158765" y="0"/>
                  </a:moveTo>
                  <a:lnTo>
                    <a:pt x="5924535" y="0"/>
                  </a:lnTo>
                  <a:cubicBezTo>
                    <a:pt x="6012218" y="0"/>
                    <a:pt x="6083300" y="71082"/>
                    <a:pt x="6083300" y="158765"/>
                  </a:cubicBezTo>
                  <a:lnTo>
                    <a:pt x="6083300" y="3994135"/>
                  </a:lnTo>
                  <a:cubicBezTo>
                    <a:pt x="6083300" y="4081818"/>
                    <a:pt x="6012218" y="4152900"/>
                    <a:pt x="5924535" y="4152900"/>
                  </a:cubicBezTo>
                  <a:lnTo>
                    <a:pt x="158765" y="4152900"/>
                  </a:lnTo>
                  <a:cubicBezTo>
                    <a:pt x="71082" y="4152900"/>
                    <a:pt x="0" y="4081818"/>
                    <a:pt x="0" y="3994135"/>
                  </a:cubicBezTo>
                  <a:lnTo>
                    <a:pt x="0" y="158765"/>
                  </a:lnTo>
                  <a:cubicBezTo>
                    <a:pt x="0" y="71082"/>
                    <a:pt x="71082" y="0"/>
                    <a:pt x="158765"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4" name="Rectangle 673"/>
            <p:cNvSpPr/>
            <p:nvPr/>
          </p:nvSpPr>
          <p:spPr bwMode="auto">
            <a:xfrm>
              <a:off x="14848315" y="4553160"/>
              <a:ext cx="626954" cy="8142"/>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5" name="Rectangle 674"/>
            <p:cNvSpPr/>
            <p:nvPr/>
          </p:nvSpPr>
          <p:spPr bwMode="auto">
            <a:xfrm>
              <a:off x="14908025"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6" name="Rectangle 675"/>
            <p:cNvSpPr/>
            <p:nvPr/>
          </p:nvSpPr>
          <p:spPr bwMode="auto">
            <a:xfrm>
              <a:off x="14985376" y="4428312"/>
              <a:ext cx="42068" cy="12484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7" name="Rectangle 676"/>
            <p:cNvSpPr/>
            <p:nvPr/>
          </p:nvSpPr>
          <p:spPr bwMode="auto">
            <a:xfrm>
              <a:off x="15062728" y="4450533"/>
              <a:ext cx="42068" cy="102626"/>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8" name="Rectangle 677"/>
            <p:cNvSpPr/>
            <p:nvPr/>
          </p:nvSpPr>
          <p:spPr bwMode="auto">
            <a:xfrm>
              <a:off x="15140079" y="4480332"/>
              <a:ext cx="42068" cy="72828"/>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79" name="Rectangle 678"/>
            <p:cNvSpPr/>
            <p:nvPr/>
          </p:nvSpPr>
          <p:spPr bwMode="auto">
            <a:xfrm>
              <a:off x="15214717" y="4502440"/>
              <a:ext cx="42068" cy="5071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0" name="Rectangle 679"/>
            <p:cNvSpPr/>
            <p:nvPr/>
          </p:nvSpPr>
          <p:spPr bwMode="auto">
            <a:xfrm>
              <a:off x="15296139" y="4514936"/>
              <a:ext cx="42068" cy="38223"/>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1" name="Rectangle 680"/>
            <p:cNvSpPr/>
            <p:nvPr/>
          </p:nvSpPr>
          <p:spPr bwMode="auto">
            <a:xfrm>
              <a:off x="15370777" y="4509734"/>
              <a:ext cx="42068" cy="4342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2" name="Rectangle 681"/>
            <p:cNvSpPr/>
            <p:nvPr/>
          </p:nvSpPr>
          <p:spPr bwMode="auto">
            <a:xfrm>
              <a:off x="15370777" y="4391672"/>
              <a:ext cx="42068" cy="120777"/>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3" name="Rectangle 682"/>
            <p:cNvSpPr/>
            <p:nvPr/>
          </p:nvSpPr>
          <p:spPr bwMode="auto">
            <a:xfrm>
              <a:off x="15296139" y="4391672"/>
              <a:ext cx="42068" cy="123265"/>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4" name="Rectangle 683"/>
            <p:cNvSpPr/>
            <p:nvPr/>
          </p:nvSpPr>
          <p:spPr bwMode="auto">
            <a:xfrm>
              <a:off x="15214717" y="4391672"/>
              <a:ext cx="42068" cy="110769"/>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5" name="Rectangle 684"/>
            <p:cNvSpPr/>
            <p:nvPr/>
          </p:nvSpPr>
          <p:spPr bwMode="auto">
            <a:xfrm>
              <a:off x="15140079" y="4391672"/>
              <a:ext cx="42068" cy="8866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6" name="Rectangle 685"/>
            <p:cNvSpPr/>
            <p:nvPr/>
          </p:nvSpPr>
          <p:spPr bwMode="auto">
            <a:xfrm>
              <a:off x="15062728" y="4391672"/>
              <a:ext cx="42068" cy="58862"/>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7" name="Rectangle 686"/>
            <p:cNvSpPr/>
            <p:nvPr/>
          </p:nvSpPr>
          <p:spPr bwMode="auto">
            <a:xfrm>
              <a:off x="14985376"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8" name="Rectangle 687"/>
            <p:cNvSpPr/>
            <p:nvPr/>
          </p:nvSpPr>
          <p:spPr bwMode="auto">
            <a:xfrm>
              <a:off x="14908025" y="4391672"/>
              <a:ext cx="42068" cy="36640"/>
            </a:xfrm>
            <a:prstGeom prst="rect">
              <a:avLst/>
            </a:prstGeom>
            <a:grp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89" name="Oval 688"/>
            <p:cNvSpPr/>
            <p:nvPr/>
          </p:nvSpPr>
          <p:spPr bwMode="auto">
            <a:xfrm>
              <a:off x="14843961" y="4277510"/>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90" name="Oval 689"/>
            <p:cNvSpPr/>
            <p:nvPr/>
          </p:nvSpPr>
          <p:spPr bwMode="auto">
            <a:xfrm>
              <a:off x="14894907" y="4208301"/>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91" name="Oval 690"/>
            <p:cNvSpPr/>
            <p:nvPr/>
          </p:nvSpPr>
          <p:spPr bwMode="auto">
            <a:xfrm>
              <a:off x="14950093" y="4247599"/>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92" name="Oval 691"/>
            <p:cNvSpPr/>
            <p:nvPr/>
          </p:nvSpPr>
          <p:spPr bwMode="auto">
            <a:xfrm>
              <a:off x="14996233" y="4166902"/>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693" name="Oval 692"/>
            <p:cNvSpPr/>
            <p:nvPr/>
          </p:nvSpPr>
          <p:spPr bwMode="auto">
            <a:xfrm>
              <a:off x="15073207" y="4278528"/>
              <a:ext cx="38450" cy="38450"/>
            </a:xfrm>
            <a:prstGeom prst="ellipse">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cxnSp>
          <p:nvCxnSpPr>
            <p:cNvPr id="694" name="Straight Connector 693"/>
            <p:cNvCxnSpPr/>
            <p:nvPr/>
          </p:nvCxnSpPr>
          <p:spPr>
            <a:xfrm flipV="1">
              <a:off x="14874541" y="4244107"/>
              <a:ext cx="28837" cy="37849"/>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a:endCxn id="691" idx="1"/>
            </p:cNvCxnSpPr>
            <p:nvPr/>
          </p:nvCxnSpPr>
          <p:spPr>
            <a:xfrm>
              <a:off x="14929511" y="4239301"/>
              <a:ext cx="24632" cy="19225"/>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flipV="1">
              <a:off x="14978475" y="4203856"/>
              <a:ext cx="28236" cy="4656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a:endCxn id="693" idx="1"/>
            </p:cNvCxnSpPr>
            <p:nvPr/>
          </p:nvCxnSpPr>
          <p:spPr>
            <a:xfrm>
              <a:off x="15030742" y="4198749"/>
              <a:ext cx="51967" cy="83808"/>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8" name="Freeform 697"/>
            <p:cNvSpPr/>
            <p:nvPr/>
          </p:nvSpPr>
          <p:spPr bwMode="auto">
            <a:xfrm>
              <a:off x="15155403" y="4142777"/>
              <a:ext cx="359664" cy="205865"/>
            </a:xfrm>
            <a:custGeom>
              <a:avLst/>
              <a:gdLst>
                <a:gd name="connsiteX0" fmla="*/ 0 w 2851150"/>
                <a:gd name="connsiteY0" fmla="*/ 0 h 1631950"/>
                <a:gd name="connsiteX1" fmla="*/ 0 w 2851150"/>
                <a:gd name="connsiteY1" fmla="*/ 1631950 h 1631950"/>
                <a:gd name="connsiteX2" fmla="*/ 2851150 w 2851150"/>
                <a:gd name="connsiteY2" fmla="*/ 1631950 h 1631950"/>
              </a:gdLst>
              <a:ahLst/>
              <a:cxnLst>
                <a:cxn ang="0">
                  <a:pos x="connsiteX0" y="connsiteY0"/>
                </a:cxn>
                <a:cxn ang="0">
                  <a:pos x="connsiteX1" y="connsiteY1"/>
                </a:cxn>
                <a:cxn ang="0">
                  <a:pos x="connsiteX2" y="connsiteY2"/>
                </a:cxn>
              </a:cxnLst>
              <a:rect l="l" t="t" r="r" b="b"/>
              <a:pathLst>
                <a:path w="2851150" h="1631950">
                  <a:moveTo>
                    <a:pt x="0" y="0"/>
                  </a:moveTo>
                  <a:lnTo>
                    <a:pt x="0" y="1631950"/>
                  </a:lnTo>
                  <a:lnTo>
                    <a:pt x="2851150" y="1631950"/>
                  </a:lnTo>
                </a:path>
              </a:pathLst>
            </a:cu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defRPr/>
              </a:pPr>
              <a:endParaRPr lang="en-US" sz="1764" kern="0">
                <a:solidFill>
                  <a:schemeClr val="accent2">
                    <a:lumMod val="75000"/>
                  </a:schemeClr>
                </a:solidFill>
              </a:endParaRPr>
            </a:p>
          </p:txBody>
        </p:sp>
        <p:sp>
          <p:nvSpPr>
            <p:cNvPr id="699" name="Rectangle 698"/>
            <p:cNvSpPr/>
            <p:nvPr/>
          </p:nvSpPr>
          <p:spPr bwMode="auto">
            <a:xfrm>
              <a:off x="15207037" y="4185938"/>
              <a:ext cx="5767" cy="12185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0" name="Rectangle 699"/>
            <p:cNvSpPr/>
            <p:nvPr/>
          </p:nvSpPr>
          <p:spPr bwMode="auto">
            <a:xfrm>
              <a:off x="15253329" y="4194243"/>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1" name="Rectangle 700"/>
            <p:cNvSpPr/>
            <p:nvPr/>
          </p:nvSpPr>
          <p:spPr bwMode="auto">
            <a:xfrm>
              <a:off x="15354255" y="4228487"/>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2" name="Rectangle 701"/>
            <p:cNvSpPr/>
            <p:nvPr/>
          </p:nvSpPr>
          <p:spPr bwMode="auto">
            <a:xfrm>
              <a:off x="15314847" y="4260629"/>
              <a:ext cx="16521" cy="3124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3" name="Rectangle 702"/>
            <p:cNvSpPr/>
            <p:nvPr/>
          </p:nvSpPr>
          <p:spPr bwMode="auto">
            <a:xfrm>
              <a:off x="15211994" y="4206980"/>
              <a:ext cx="46139"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4" name="Rectangle 703"/>
            <p:cNvSpPr/>
            <p:nvPr/>
          </p:nvSpPr>
          <p:spPr bwMode="auto">
            <a:xfrm>
              <a:off x="15211994" y="4241224"/>
              <a:ext cx="149953"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05" name="Rectangle 704"/>
            <p:cNvSpPr/>
            <p:nvPr/>
          </p:nvSpPr>
          <p:spPr bwMode="auto">
            <a:xfrm>
              <a:off x="15211994" y="4273265"/>
              <a:ext cx="103814" cy="5767"/>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cxnSp>
          <p:nvCxnSpPr>
            <p:cNvPr id="706" name="Straight Connector 705"/>
            <p:cNvCxnSpPr>
              <a:stCxn id="702" idx="3"/>
            </p:cNvCxnSpPr>
            <p:nvPr/>
          </p:nvCxnSpPr>
          <p:spPr>
            <a:xfrm flipV="1">
              <a:off x="15331368" y="4275468"/>
              <a:ext cx="120720" cy="781"/>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7" name="Straight Connector 706"/>
            <p:cNvCxnSpPr/>
            <p:nvPr/>
          </p:nvCxnSpPr>
          <p:spPr>
            <a:xfrm>
              <a:off x="15370777" y="4244107"/>
              <a:ext cx="81312"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8" name="Straight Connector 707"/>
            <p:cNvCxnSpPr/>
            <p:nvPr/>
          </p:nvCxnSpPr>
          <p:spPr>
            <a:xfrm>
              <a:off x="15269850" y="4208301"/>
              <a:ext cx="182238" cy="0"/>
            </a:xfrm>
            <a:prstGeom prst="line">
              <a:avLst/>
            </a:prstGeom>
            <a:grpFill/>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9" name="Straight Connector 708"/>
            <p:cNvCxnSpPr/>
            <p:nvPr/>
          </p:nvCxnSpPr>
          <p:spPr>
            <a:xfrm flipV="1">
              <a:off x="15288900" y="2413000"/>
              <a:ext cx="0" cy="65682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flipV="1">
              <a:off x="15288900" y="3767813"/>
              <a:ext cx="0" cy="329184"/>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flipV="1">
              <a:off x="14692000" y="2203450"/>
              <a:ext cx="0" cy="866370"/>
            </a:xfrm>
            <a:prstGeom prst="line">
              <a:avLst/>
            </a:prstGeom>
            <a:grpFill/>
            <a:ln>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12" name="Group 711"/>
            <p:cNvGrpSpPr/>
            <p:nvPr/>
          </p:nvGrpSpPr>
          <p:grpSpPr>
            <a:xfrm>
              <a:off x="8333265" y="2729082"/>
              <a:ext cx="1329176" cy="1329176"/>
              <a:chOff x="4605967" y="2729082"/>
              <a:chExt cx="1329176" cy="1329176"/>
            </a:xfrm>
            <a:grpFill/>
          </p:grpSpPr>
          <p:grpSp>
            <p:nvGrpSpPr>
              <p:cNvPr id="713" name="Group 712"/>
              <p:cNvGrpSpPr/>
              <p:nvPr/>
            </p:nvGrpSpPr>
            <p:grpSpPr>
              <a:xfrm>
                <a:off x="4605967" y="2729082"/>
                <a:ext cx="1329176" cy="1329176"/>
                <a:chOff x="4807673" y="2729082"/>
                <a:chExt cx="1329176" cy="1329176"/>
              </a:xfrm>
              <a:grpFill/>
            </p:grpSpPr>
            <p:sp>
              <p:nvSpPr>
                <p:cNvPr id="715" name="Oval 714"/>
                <p:cNvSpPr/>
                <p:nvPr/>
              </p:nvSpPr>
              <p:spPr bwMode="auto">
                <a:xfrm>
                  <a:off x="4807673" y="2729082"/>
                  <a:ext cx="1329176" cy="1329176"/>
                </a:xfrm>
                <a:prstGeom prst="ellipse">
                  <a:avLst/>
                </a:prstGeom>
                <a:noFill/>
                <a:ln w="1905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985811" numCol="1" rtlCol="0" anchor="t" anchorCtr="0" compatLnSpc="1">
                  <a:prstTxWarp prst="textNoShape">
                    <a:avLst/>
                  </a:prstTxWarp>
                </a:bodyPr>
                <a:lstStyle/>
                <a:p>
                  <a:pPr algn="ctr" defTabSz="913916" fontAlgn="base">
                    <a:spcBef>
                      <a:spcPct val="0"/>
                    </a:spcBef>
                    <a:spcAft>
                      <a:spcPct val="0"/>
                    </a:spcAft>
                    <a:defRPr/>
                  </a:pPr>
                  <a:r>
                    <a:rPr lang="en-US" sz="1176" kern="0" dirty="0">
                      <a:solidFill>
                        <a:schemeClr val="accent2">
                          <a:lumMod val="75000"/>
                        </a:schemeClr>
                      </a:solidFill>
                    </a:rPr>
                    <a:t>INGEST</a:t>
                  </a:r>
                </a:p>
              </p:txBody>
            </p:sp>
            <p:sp>
              <p:nvSpPr>
                <p:cNvPr id="716" name="Freeform 715"/>
                <p:cNvSpPr>
                  <a:spLocks/>
                </p:cNvSpPr>
                <p:nvPr/>
              </p:nvSpPr>
              <p:spPr bwMode="auto">
                <a:xfrm>
                  <a:off x="5335033" y="3158167"/>
                  <a:ext cx="335186" cy="190824"/>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sp>
              <p:nvSpPr>
                <p:cNvPr id="717" name="Freeform 716"/>
                <p:cNvSpPr>
                  <a:spLocks/>
                </p:cNvSpPr>
                <p:nvPr/>
              </p:nvSpPr>
              <p:spPr bwMode="auto">
                <a:xfrm>
                  <a:off x="5793620" y="3133724"/>
                  <a:ext cx="212800" cy="27463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r>
                    <a:rPr lang="en-US" sz="686" kern="0" dirty="0">
                      <a:solidFill>
                        <a:schemeClr val="accent2">
                          <a:lumMod val="75000"/>
                        </a:schemeClr>
                      </a:solidFill>
                    </a:rPr>
                    <a:t>SQL</a:t>
                  </a:r>
                </a:p>
              </p:txBody>
            </p:sp>
            <p:sp>
              <p:nvSpPr>
                <p:cNvPr id="718" name="Freeform 717"/>
                <p:cNvSpPr>
                  <a:spLocks/>
                </p:cNvSpPr>
                <p:nvPr/>
              </p:nvSpPr>
              <p:spPr bwMode="auto">
                <a:xfrm>
                  <a:off x="5021986" y="3425258"/>
                  <a:ext cx="189254" cy="244249"/>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grpFill/>
                <a:ln>
                  <a:noFill/>
                </a:ln>
              </p:spPr>
              <p:txBody>
                <a:bodyPr vert="horz" wrap="square" lIns="0" tIns="134429" rIns="0" bIns="0" numCol="1" anchor="t" anchorCtr="0" compatLnSpc="1">
                  <a:prstTxWarp prst="textNoShape">
                    <a:avLst/>
                  </a:prstTxWarp>
                  <a:noAutofit/>
                </a:bodyPr>
                <a:lstStyle/>
                <a:p>
                  <a:pPr algn="ctr" defTabSz="896203">
                    <a:defRPr/>
                  </a:pPr>
                  <a:endParaRPr lang="en-US" sz="686" kern="0" dirty="0">
                    <a:solidFill>
                      <a:schemeClr val="accent2">
                        <a:lumMod val="75000"/>
                      </a:schemeClr>
                    </a:solidFill>
                  </a:endParaRPr>
                </a:p>
              </p:txBody>
            </p:sp>
            <p:sp>
              <p:nvSpPr>
                <p:cNvPr id="719" name="Freeform 718"/>
                <p:cNvSpPr>
                  <a:spLocks/>
                </p:cNvSpPr>
                <p:nvPr/>
              </p:nvSpPr>
              <p:spPr bwMode="auto">
                <a:xfrm>
                  <a:off x="5364264" y="3421858"/>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89619" rIns="0" bIns="44810" numCol="1" anchor="t" anchorCtr="0" compatLnSpc="1">
                  <a:prstTxWarp prst="textNoShape">
                    <a:avLst/>
                  </a:prstTxWarp>
                  <a:noAutofit/>
                </a:bodyPr>
                <a:lstStyle/>
                <a:p>
                  <a:pPr algn="ctr" defTabSz="896203">
                    <a:defRPr/>
                  </a:pPr>
                  <a:r>
                    <a:rPr lang="en-US" sz="882" kern="0" dirty="0">
                      <a:solidFill>
                        <a:schemeClr val="accent2">
                          <a:lumMod val="75000"/>
                        </a:schemeClr>
                      </a:solidFill>
                    </a:rPr>
                    <a:t>&lt;&gt;</a:t>
                  </a:r>
                </a:p>
              </p:txBody>
            </p:sp>
            <p:grpSp>
              <p:nvGrpSpPr>
                <p:cNvPr id="720" name="Group 719"/>
                <p:cNvGrpSpPr/>
                <p:nvPr/>
              </p:nvGrpSpPr>
              <p:grpSpPr>
                <a:xfrm>
                  <a:off x="5710236" y="3453323"/>
                  <a:ext cx="260177" cy="181932"/>
                  <a:chOff x="1182255" y="2216727"/>
                  <a:chExt cx="5006109" cy="3500582"/>
                </a:xfrm>
                <a:grpFill/>
              </p:grpSpPr>
              <p:sp>
                <p:nvSpPr>
                  <p:cNvPr id="728" name="Freeform 727"/>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nvGrpSpPr>
                  <p:cNvPr id="729" name="Group 728"/>
                  <p:cNvGrpSpPr/>
                  <p:nvPr/>
                </p:nvGrpSpPr>
                <p:grpSpPr>
                  <a:xfrm>
                    <a:off x="1371600" y="2904099"/>
                    <a:ext cx="4622800" cy="2628550"/>
                    <a:chOff x="1371600" y="3272399"/>
                    <a:chExt cx="4622800" cy="2628550"/>
                  </a:xfrm>
                  <a:grpFill/>
                </p:grpSpPr>
                <p:grpSp>
                  <p:nvGrpSpPr>
                    <p:cNvPr id="730" name="Group 729"/>
                    <p:cNvGrpSpPr/>
                    <p:nvPr/>
                  </p:nvGrpSpPr>
                  <p:grpSpPr>
                    <a:xfrm>
                      <a:off x="1371600" y="3272399"/>
                      <a:ext cx="4622800" cy="609250"/>
                      <a:chOff x="1403350" y="3272399"/>
                      <a:chExt cx="4216400" cy="609250"/>
                    </a:xfrm>
                    <a:grpFill/>
                  </p:grpSpPr>
                  <p:sp>
                    <p:nvSpPr>
                      <p:cNvPr id="746" name="Freeform 74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7" name="Freeform 74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8" name="Freeform 74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9" name="Freeform 74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731" name="Group 730"/>
                    <p:cNvGrpSpPr/>
                    <p:nvPr/>
                  </p:nvGrpSpPr>
                  <p:grpSpPr>
                    <a:xfrm>
                      <a:off x="1371600" y="3945499"/>
                      <a:ext cx="4622800" cy="609250"/>
                      <a:chOff x="1403350" y="3272399"/>
                      <a:chExt cx="4216400" cy="609250"/>
                    </a:xfrm>
                    <a:grpFill/>
                  </p:grpSpPr>
                  <p:sp>
                    <p:nvSpPr>
                      <p:cNvPr id="742" name="Freeform 74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3" name="Freeform 74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4" name="Freeform 74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5" name="Freeform 74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732" name="Group 731"/>
                    <p:cNvGrpSpPr/>
                    <p:nvPr/>
                  </p:nvGrpSpPr>
                  <p:grpSpPr>
                    <a:xfrm>
                      <a:off x="1371600" y="4618599"/>
                      <a:ext cx="4622800" cy="609250"/>
                      <a:chOff x="1403350" y="3272399"/>
                      <a:chExt cx="4216400" cy="609250"/>
                    </a:xfrm>
                    <a:grpFill/>
                  </p:grpSpPr>
                  <p:sp>
                    <p:nvSpPr>
                      <p:cNvPr id="738" name="Freeform 73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39" name="Freeform 73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0" name="Freeform 73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41" name="Freeform 74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nvGrpSpPr>
                    <p:cNvPr id="733" name="Group 732"/>
                    <p:cNvGrpSpPr/>
                    <p:nvPr/>
                  </p:nvGrpSpPr>
                  <p:grpSpPr>
                    <a:xfrm>
                      <a:off x="1371600" y="5291699"/>
                      <a:ext cx="4622800" cy="609250"/>
                      <a:chOff x="1403350" y="3272399"/>
                      <a:chExt cx="4216400" cy="609250"/>
                    </a:xfrm>
                    <a:grpFill/>
                  </p:grpSpPr>
                  <p:sp>
                    <p:nvSpPr>
                      <p:cNvPr id="734" name="Freeform 733"/>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35" name="Freeform 734"/>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36" name="Freeform 735"/>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37" name="Freeform 736"/>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sp>
              <p:nvSpPr>
                <p:cNvPr id="721" name="Freeform 720"/>
                <p:cNvSpPr>
                  <a:spLocks noChangeArrowheads="1"/>
                </p:cNvSpPr>
                <p:nvPr/>
              </p:nvSpPr>
              <p:spPr bwMode="auto">
                <a:xfrm flipH="1">
                  <a:off x="5586423" y="3735905"/>
                  <a:ext cx="230969" cy="194321"/>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chemeClr val="accent2">
                        <a:lumMod val="75000"/>
                      </a:schemeClr>
                    </a:solidFill>
                  </a:endParaRPr>
                </a:p>
              </p:txBody>
            </p:sp>
            <p:grpSp>
              <p:nvGrpSpPr>
                <p:cNvPr id="722" name="Group 721"/>
                <p:cNvGrpSpPr/>
                <p:nvPr/>
              </p:nvGrpSpPr>
              <p:grpSpPr>
                <a:xfrm>
                  <a:off x="5238058" y="3729040"/>
                  <a:ext cx="195955" cy="253528"/>
                  <a:chOff x="5364264" y="3609977"/>
                  <a:chExt cx="201512" cy="260718"/>
                </a:xfrm>
                <a:grpFill/>
              </p:grpSpPr>
              <p:sp>
                <p:nvSpPr>
                  <p:cNvPr id="723" name="Freeform 722"/>
                  <p:cNvSpPr>
                    <a:spLocks/>
                  </p:cNvSpPr>
                  <p:nvPr/>
                </p:nvSpPr>
                <p:spPr bwMode="auto">
                  <a:xfrm>
                    <a:off x="5364264" y="3609977"/>
                    <a:ext cx="201512" cy="26071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grpFill/>
                  <a:ln w="9525">
                    <a:solidFill>
                      <a:schemeClr val="accent2"/>
                    </a:solidFill>
                    <a:round/>
                    <a:headEnd/>
                    <a:tailEnd/>
                  </a:ln>
                  <a:extLst/>
                </p:spPr>
                <p:txBody>
                  <a:bodyPr vert="horz" wrap="square" lIns="0" tIns="89619" rIns="0" bIns="44810" numCol="1" anchor="t" anchorCtr="0" compatLnSpc="1">
                    <a:prstTxWarp prst="textNoShape">
                      <a:avLst/>
                    </a:prstTxWarp>
                    <a:noAutofit/>
                  </a:bodyPr>
                  <a:lstStyle/>
                  <a:p>
                    <a:pPr algn="ctr" defTabSz="896203">
                      <a:defRPr/>
                    </a:pPr>
                    <a:endParaRPr lang="en-US" sz="882" kern="0" dirty="0">
                      <a:solidFill>
                        <a:schemeClr val="accent2">
                          <a:lumMod val="75000"/>
                        </a:schemeClr>
                      </a:solidFill>
                    </a:endParaRPr>
                  </a:p>
                </p:txBody>
              </p:sp>
              <p:grpSp>
                <p:nvGrpSpPr>
                  <p:cNvPr id="724" name="Group 723"/>
                  <p:cNvGrpSpPr/>
                  <p:nvPr/>
                </p:nvGrpSpPr>
                <p:grpSpPr>
                  <a:xfrm>
                    <a:off x="5394597" y="3756883"/>
                    <a:ext cx="141809" cy="63290"/>
                    <a:chOff x="5211240" y="5761895"/>
                    <a:chExt cx="1356217" cy="393636"/>
                  </a:xfrm>
                  <a:grpFill/>
                </p:grpSpPr>
                <p:sp>
                  <p:nvSpPr>
                    <p:cNvPr id="725" name="Rectangle 724"/>
                    <p:cNvSpPr/>
                    <p:nvPr/>
                  </p:nvSpPr>
                  <p:spPr bwMode="auto">
                    <a:xfrm>
                      <a:off x="5211240" y="5761895"/>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26" name="Rectangle 725"/>
                    <p:cNvSpPr/>
                    <p:nvPr/>
                  </p:nvSpPr>
                  <p:spPr bwMode="auto">
                    <a:xfrm>
                      <a:off x="5211240" y="5926667"/>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sp>
                  <p:nvSpPr>
                    <p:cNvPr id="727" name="Rectangle 726"/>
                    <p:cNvSpPr/>
                    <p:nvPr/>
                  </p:nvSpPr>
                  <p:spPr bwMode="auto">
                    <a:xfrm>
                      <a:off x="5211240" y="6091440"/>
                      <a:ext cx="1356217" cy="64091"/>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accent2">
                            <a:lumMod val="75000"/>
                          </a:schemeClr>
                        </a:solidFill>
                      </a:endParaRPr>
                    </a:p>
                  </p:txBody>
                </p:sp>
              </p:grpSp>
            </p:grpSp>
          </p:grpSp>
          <p:sp>
            <p:nvSpPr>
              <p:cNvPr id="714" name="Freeform 713"/>
              <p:cNvSpPr>
                <a:spLocks/>
              </p:cNvSpPr>
              <p:nvPr/>
            </p:nvSpPr>
            <p:spPr bwMode="auto">
              <a:xfrm>
                <a:off x="4751749" y="3112038"/>
                <a:ext cx="302851" cy="22918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2"/>
                </a:solidFill>
              </a:ln>
            </p:spPr>
            <p:txBody>
              <a:bodyPr vert="horz" wrap="square" lIns="89619" tIns="44810" rIns="89619" bIns="44810" numCol="1" anchor="t" anchorCtr="0" compatLnSpc="1">
                <a:prstTxWarp prst="textNoShape">
                  <a:avLst/>
                </a:prstTxWarp>
              </a:bodyPr>
              <a:lstStyle/>
              <a:p>
                <a:pPr defTabSz="896203">
                  <a:defRPr/>
                </a:pPr>
                <a:endParaRPr lang="en-US" sz="1568" kern="0" dirty="0">
                  <a:solidFill>
                    <a:schemeClr val="accent2">
                      <a:lumMod val="75000"/>
                    </a:schemeClr>
                  </a:solidFill>
                </a:endParaRPr>
              </a:p>
            </p:txBody>
          </p:sp>
        </p:grpSp>
        <p:grpSp>
          <p:nvGrpSpPr>
            <p:cNvPr id="750" name="Group 749"/>
            <p:cNvGrpSpPr/>
            <p:nvPr/>
          </p:nvGrpSpPr>
          <p:grpSpPr>
            <a:xfrm>
              <a:off x="14395822" y="1782586"/>
              <a:ext cx="592356" cy="401381"/>
              <a:chOff x="9169540" y="1961150"/>
              <a:chExt cx="592356" cy="401381"/>
            </a:xfrm>
            <a:grpFill/>
          </p:grpSpPr>
          <p:sp>
            <p:nvSpPr>
              <p:cNvPr id="751" name="Freeform 55"/>
              <p:cNvSpPr>
                <a:spLocks noEditPoints="1"/>
              </p:cNvSpPr>
              <p:nvPr/>
            </p:nvSpPr>
            <p:spPr bwMode="auto">
              <a:xfrm>
                <a:off x="9215618" y="1961150"/>
                <a:ext cx="500199" cy="353915"/>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2" name="Freeform 56"/>
              <p:cNvSpPr>
                <a:spLocks/>
              </p:cNvSpPr>
              <p:nvPr/>
            </p:nvSpPr>
            <p:spPr bwMode="auto">
              <a:xfrm>
                <a:off x="9308330" y="2144908"/>
                <a:ext cx="25537" cy="124356"/>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3" name="Freeform 57"/>
              <p:cNvSpPr>
                <a:spLocks/>
              </p:cNvSpPr>
              <p:nvPr/>
            </p:nvSpPr>
            <p:spPr bwMode="auto">
              <a:xfrm>
                <a:off x="9395768" y="2013890"/>
                <a:ext cx="25537" cy="255374"/>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4" name="Freeform 58"/>
              <p:cNvSpPr>
                <a:spLocks/>
              </p:cNvSpPr>
              <p:nvPr/>
            </p:nvSpPr>
            <p:spPr bwMode="auto">
              <a:xfrm>
                <a:off x="9494864" y="2058026"/>
                <a:ext cx="25537" cy="211239"/>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5" name="Freeform 59"/>
              <p:cNvSpPr>
                <a:spLocks/>
              </p:cNvSpPr>
              <p:nvPr/>
            </p:nvSpPr>
            <p:spPr bwMode="auto">
              <a:xfrm>
                <a:off x="9597569" y="2164616"/>
                <a:ext cx="25537" cy="10464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sp>
            <p:nvSpPr>
              <p:cNvPr id="756" name="Freeform 60"/>
              <p:cNvSpPr>
                <a:spLocks/>
              </p:cNvSpPr>
              <p:nvPr/>
            </p:nvSpPr>
            <p:spPr bwMode="auto">
              <a:xfrm>
                <a:off x="9169540" y="2336994"/>
                <a:ext cx="592356" cy="25537"/>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chemeClr val="accent2">
                      <a:lumMod val="75000"/>
                    </a:schemeClr>
                  </a:solidFill>
                </a:endParaRPr>
              </a:p>
            </p:txBody>
          </p:sp>
        </p:grpSp>
      </p:grpSp>
      <p:grpSp>
        <p:nvGrpSpPr>
          <p:cNvPr id="5" name="Group 4"/>
          <p:cNvGrpSpPr/>
          <p:nvPr/>
        </p:nvGrpSpPr>
        <p:grpSpPr>
          <a:xfrm>
            <a:off x="2290097" y="1410544"/>
            <a:ext cx="8223563" cy="3371278"/>
            <a:chOff x="2402371" y="1664005"/>
            <a:chExt cx="8390648" cy="3439775"/>
          </a:xfrm>
          <a:solidFill>
            <a:schemeClr val="bg2"/>
          </a:solidFill>
        </p:grpSpPr>
        <p:sp>
          <p:nvSpPr>
            <p:cNvPr id="387" name="Freeform 386"/>
            <p:cNvSpPr>
              <a:spLocks/>
            </p:cNvSpPr>
            <p:nvPr/>
          </p:nvSpPr>
          <p:spPr bwMode="auto">
            <a:xfrm>
              <a:off x="2880352" y="2153035"/>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88" name="Freeform 387"/>
            <p:cNvSpPr>
              <a:spLocks/>
            </p:cNvSpPr>
            <p:nvPr/>
          </p:nvSpPr>
          <p:spPr bwMode="auto">
            <a:xfrm>
              <a:off x="2924385" y="3942332"/>
              <a:ext cx="508114" cy="706631"/>
            </a:xfrm>
            <a:custGeom>
              <a:avLst/>
              <a:gdLst>
                <a:gd name="connsiteX0" fmla="*/ 838496 w 1114676"/>
                <a:gd name="connsiteY0" fmla="*/ 1272420 h 1550172"/>
                <a:gd name="connsiteX1" fmla="*/ 838496 w 1114676"/>
                <a:gd name="connsiteY1" fmla="*/ 1317489 h 1550172"/>
                <a:gd name="connsiteX2" fmla="*/ 957458 w 1114676"/>
                <a:gd name="connsiteY2" fmla="*/ 1317489 h 1550172"/>
                <a:gd name="connsiteX3" fmla="*/ 957458 w 1114676"/>
                <a:gd name="connsiteY3" fmla="*/ 1272420 h 1550172"/>
                <a:gd name="connsiteX4" fmla="*/ 823473 w 1114676"/>
                <a:gd name="connsiteY4" fmla="*/ 1216345 h 1550172"/>
                <a:gd name="connsiteX5" fmla="*/ 974403 w 1114676"/>
                <a:gd name="connsiteY5" fmla="*/ 1216345 h 1550172"/>
                <a:gd name="connsiteX6" fmla="*/ 1013532 w 1114676"/>
                <a:gd name="connsiteY6" fmla="*/ 1257054 h 1550172"/>
                <a:gd name="connsiteX7" fmla="*/ 1013532 w 1114676"/>
                <a:gd name="connsiteY7" fmla="*/ 1332856 h 1550172"/>
                <a:gd name="connsiteX8" fmla="*/ 974403 w 1114676"/>
                <a:gd name="connsiteY8" fmla="*/ 1373564 h 1550172"/>
                <a:gd name="connsiteX9" fmla="*/ 823473 w 1114676"/>
                <a:gd name="connsiteY9" fmla="*/ 1373564 h 1550172"/>
                <a:gd name="connsiteX10" fmla="*/ 782946 w 1114676"/>
                <a:gd name="connsiteY10" fmla="*/ 1332856 h 1550172"/>
                <a:gd name="connsiteX11" fmla="*/ 782946 w 1114676"/>
                <a:gd name="connsiteY11" fmla="*/ 1257054 h 1550172"/>
                <a:gd name="connsiteX12" fmla="*/ 823473 w 1114676"/>
                <a:gd name="connsiteY12" fmla="*/ 1216345 h 1550172"/>
                <a:gd name="connsiteX13" fmla="*/ 410339 w 1114676"/>
                <a:gd name="connsiteY13" fmla="*/ 1051266 h 1550172"/>
                <a:gd name="connsiteX14" fmla="*/ 410339 w 1114676"/>
                <a:gd name="connsiteY14" fmla="*/ 1220538 h 1550172"/>
                <a:gd name="connsiteX15" fmla="*/ 480039 w 1114676"/>
                <a:gd name="connsiteY15" fmla="*/ 1220538 h 1550172"/>
                <a:gd name="connsiteX16" fmla="*/ 480039 w 1114676"/>
                <a:gd name="connsiteY16" fmla="*/ 1051266 h 1550172"/>
                <a:gd name="connsiteX17" fmla="*/ 177656 w 1114676"/>
                <a:gd name="connsiteY17" fmla="*/ 1051266 h 1550172"/>
                <a:gd name="connsiteX18" fmla="*/ 177656 w 1114676"/>
                <a:gd name="connsiteY18" fmla="*/ 1220538 h 1550172"/>
                <a:gd name="connsiteX19" fmla="*/ 247881 w 1114676"/>
                <a:gd name="connsiteY19" fmla="*/ 1220538 h 1550172"/>
                <a:gd name="connsiteX20" fmla="*/ 247881 w 1114676"/>
                <a:gd name="connsiteY20" fmla="*/ 1051266 h 1550172"/>
                <a:gd name="connsiteX21" fmla="*/ 838496 w 1114676"/>
                <a:gd name="connsiteY21" fmla="*/ 1047074 h 1550172"/>
                <a:gd name="connsiteX22" fmla="*/ 838496 w 1114676"/>
                <a:gd name="connsiteY22" fmla="*/ 1091619 h 1550172"/>
                <a:gd name="connsiteX23" fmla="*/ 957458 w 1114676"/>
                <a:gd name="connsiteY23" fmla="*/ 1091619 h 1550172"/>
                <a:gd name="connsiteX24" fmla="*/ 957458 w 1114676"/>
                <a:gd name="connsiteY24" fmla="*/ 1047074 h 1550172"/>
                <a:gd name="connsiteX25" fmla="*/ 394831 w 1114676"/>
                <a:gd name="connsiteY25" fmla="*/ 995192 h 1550172"/>
                <a:gd name="connsiteX26" fmla="*/ 495547 w 1114676"/>
                <a:gd name="connsiteY26" fmla="*/ 995192 h 1550172"/>
                <a:gd name="connsiteX27" fmla="*/ 536114 w 1114676"/>
                <a:gd name="connsiteY27" fmla="*/ 1035795 h 1550172"/>
                <a:gd name="connsiteX28" fmla="*/ 536114 w 1114676"/>
                <a:gd name="connsiteY28" fmla="*/ 1236009 h 1550172"/>
                <a:gd name="connsiteX29" fmla="*/ 495547 w 1114676"/>
                <a:gd name="connsiteY29" fmla="*/ 1276612 h 1550172"/>
                <a:gd name="connsiteX30" fmla="*/ 394831 w 1114676"/>
                <a:gd name="connsiteY30" fmla="*/ 1276612 h 1550172"/>
                <a:gd name="connsiteX31" fmla="*/ 354265 w 1114676"/>
                <a:gd name="connsiteY31" fmla="*/ 1236009 h 1550172"/>
                <a:gd name="connsiteX32" fmla="*/ 354265 w 1114676"/>
                <a:gd name="connsiteY32" fmla="*/ 1035795 h 1550172"/>
                <a:gd name="connsiteX33" fmla="*/ 394831 w 1114676"/>
                <a:gd name="connsiteY33" fmla="*/ 995192 h 1550172"/>
                <a:gd name="connsiteX34" fmla="*/ 162672 w 1114676"/>
                <a:gd name="connsiteY34" fmla="*/ 995192 h 1550172"/>
                <a:gd name="connsiteX35" fmla="*/ 263389 w 1114676"/>
                <a:gd name="connsiteY35" fmla="*/ 995192 h 1550172"/>
                <a:gd name="connsiteX36" fmla="*/ 303955 w 1114676"/>
                <a:gd name="connsiteY36" fmla="*/ 1035795 h 1550172"/>
                <a:gd name="connsiteX37" fmla="*/ 303955 w 1114676"/>
                <a:gd name="connsiteY37" fmla="*/ 1236009 h 1550172"/>
                <a:gd name="connsiteX38" fmla="*/ 263389 w 1114676"/>
                <a:gd name="connsiteY38" fmla="*/ 1276612 h 1550172"/>
                <a:gd name="connsiteX39" fmla="*/ 162672 w 1114676"/>
                <a:gd name="connsiteY39" fmla="*/ 1276612 h 1550172"/>
                <a:gd name="connsiteX40" fmla="*/ 122106 w 1114676"/>
                <a:gd name="connsiteY40" fmla="*/ 1236009 h 1550172"/>
                <a:gd name="connsiteX41" fmla="*/ 122106 w 1114676"/>
                <a:gd name="connsiteY41" fmla="*/ 1035795 h 1550172"/>
                <a:gd name="connsiteX42" fmla="*/ 162672 w 1114676"/>
                <a:gd name="connsiteY42" fmla="*/ 995192 h 1550172"/>
                <a:gd name="connsiteX43" fmla="*/ 823473 w 1114676"/>
                <a:gd name="connsiteY43" fmla="*/ 990999 h 1550172"/>
                <a:gd name="connsiteX44" fmla="*/ 974403 w 1114676"/>
                <a:gd name="connsiteY44" fmla="*/ 990999 h 1550172"/>
                <a:gd name="connsiteX45" fmla="*/ 1013532 w 1114676"/>
                <a:gd name="connsiteY45" fmla="*/ 1031572 h 1550172"/>
                <a:gd name="connsiteX46" fmla="*/ 1013532 w 1114676"/>
                <a:gd name="connsiteY46" fmla="*/ 1107121 h 1550172"/>
                <a:gd name="connsiteX47" fmla="*/ 974403 w 1114676"/>
                <a:gd name="connsiteY47" fmla="*/ 1147694 h 1550172"/>
                <a:gd name="connsiteX48" fmla="*/ 823473 w 1114676"/>
                <a:gd name="connsiteY48" fmla="*/ 1147694 h 1550172"/>
                <a:gd name="connsiteX49" fmla="*/ 782946 w 1114676"/>
                <a:gd name="connsiteY49" fmla="*/ 1107121 h 1550172"/>
                <a:gd name="connsiteX50" fmla="*/ 782946 w 1114676"/>
                <a:gd name="connsiteY50" fmla="*/ 1031572 h 1550172"/>
                <a:gd name="connsiteX51" fmla="*/ 823473 w 1114676"/>
                <a:gd name="connsiteY51" fmla="*/ 990999 h 1550172"/>
                <a:gd name="connsiteX52" fmla="*/ 838496 w 1114676"/>
                <a:gd name="connsiteY52" fmla="*/ 820155 h 1550172"/>
                <a:gd name="connsiteX53" fmla="*/ 838496 w 1114676"/>
                <a:gd name="connsiteY53" fmla="*/ 864701 h 1550172"/>
                <a:gd name="connsiteX54" fmla="*/ 957458 w 1114676"/>
                <a:gd name="connsiteY54" fmla="*/ 864701 h 1550172"/>
                <a:gd name="connsiteX55" fmla="*/ 957458 w 1114676"/>
                <a:gd name="connsiteY55" fmla="*/ 820155 h 1550172"/>
                <a:gd name="connsiteX56" fmla="*/ 823473 w 1114676"/>
                <a:gd name="connsiteY56" fmla="*/ 764081 h 1550172"/>
                <a:gd name="connsiteX57" fmla="*/ 974403 w 1114676"/>
                <a:gd name="connsiteY57" fmla="*/ 764081 h 1550172"/>
                <a:gd name="connsiteX58" fmla="*/ 1013532 w 1114676"/>
                <a:gd name="connsiteY58" fmla="*/ 804653 h 1550172"/>
                <a:gd name="connsiteX59" fmla="*/ 1013532 w 1114676"/>
                <a:gd name="connsiteY59" fmla="*/ 880202 h 1550172"/>
                <a:gd name="connsiteX60" fmla="*/ 974403 w 1114676"/>
                <a:gd name="connsiteY60" fmla="*/ 920775 h 1550172"/>
                <a:gd name="connsiteX61" fmla="*/ 823473 w 1114676"/>
                <a:gd name="connsiteY61" fmla="*/ 920775 h 1550172"/>
                <a:gd name="connsiteX62" fmla="*/ 782946 w 1114676"/>
                <a:gd name="connsiteY62" fmla="*/ 880202 h 1550172"/>
                <a:gd name="connsiteX63" fmla="*/ 782946 w 1114676"/>
                <a:gd name="connsiteY63" fmla="*/ 804653 h 1550172"/>
                <a:gd name="connsiteX64" fmla="*/ 823473 w 1114676"/>
                <a:gd name="connsiteY64" fmla="*/ 764081 h 1550172"/>
                <a:gd name="connsiteX65" fmla="*/ 737877 w 1114676"/>
                <a:gd name="connsiteY65" fmla="*/ 670274 h 1550172"/>
                <a:gd name="connsiteX66" fmla="*/ 737877 w 1114676"/>
                <a:gd name="connsiteY66" fmla="*/ 1494098 h 1550172"/>
                <a:gd name="connsiteX67" fmla="*/ 1058602 w 1114676"/>
                <a:gd name="connsiteY67" fmla="*/ 1494098 h 1550172"/>
                <a:gd name="connsiteX68" fmla="*/ 1058602 w 1114676"/>
                <a:gd name="connsiteY68" fmla="*/ 670274 h 1550172"/>
                <a:gd name="connsiteX69" fmla="*/ 410339 w 1114676"/>
                <a:gd name="connsiteY69" fmla="*/ 619440 h 1550172"/>
                <a:gd name="connsiteX70" fmla="*/ 410339 w 1114676"/>
                <a:gd name="connsiteY70" fmla="*/ 789236 h 1550172"/>
                <a:gd name="connsiteX71" fmla="*/ 480039 w 1114676"/>
                <a:gd name="connsiteY71" fmla="*/ 789236 h 1550172"/>
                <a:gd name="connsiteX72" fmla="*/ 480039 w 1114676"/>
                <a:gd name="connsiteY72" fmla="*/ 619440 h 1550172"/>
                <a:gd name="connsiteX73" fmla="*/ 177656 w 1114676"/>
                <a:gd name="connsiteY73" fmla="*/ 619440 h 1550172"/>
                <a:gd name="connsiteX74" fmla="*/ 177656 w 1114676"/>
                <a:gd name="connsiteY74" fmla="*/ 789236 h 1550172"/>
                <a:gd name="connsiteX75" fmla="*/ 247881 w 1114676"/>
                <a:gd name="connsiteY75" fmla="*/ 789236 h 1550172"/>
                <a:gd name="connsiteX76" fmla="*/ 247881 w 1114676"/>
                <a:gd name="connsiteY76" fmla="*/ 619440 h 1550172"/>
                <a:gd name="connsiteX77" fmla="*/ 735036 w 1114676"/>
                <a:gd name="connsiteY77" fmla="*/ 614199 h 1550172"/>
                <a:gd name="connsiteX78" fmla="*/ 1061443 w 1114676"/>
                <a:gd name="connsiteY78" fmla="*/ 614199 h 1550172"/>
                <a:gd name="connsiteX79" fmla="*/ 1114676 w 1114676"/>
                <a:gd name="connsiteY79" fmla="*/ 667443 h 1550172"/>
                <a:gd name="connsiteX80" fmla="*/ 1114676 w 1114676"/>
                <a:gd name="connsiteY80" fmla="*/ 1496928 h 1550172"/>
                <a:gd name="connsiteX81" fmla="*/ 1061443 w 1114676"/>
                <a:gd name="connsiteY81" fmla="*/ 1550172 h 1550172"/>
                <a:gd name="connsiteX82" fmla="*/ 735036 w 1114676"/>
                <a:gd name="connsiteY82" fmla="*/ 1550172 h 1550172"/>
                <a:gd name="connsiteX83" fmla="*/ 681802 w 1114676"/>
                <a:gd name="connsiteY83" fmla="*/ 1496928 h 1550172"/>
                <a:gd name="connsiteX84" fmla="*/ 681802 w 1114676"/>
                <a:gd name="connsiteY84" fmla="*/ 667443 h 1550172"/>
                <a:gd name="connsiteX85" fmla="*/ 735036 w 1114676"/>
                <a:gd name="connsiteY85" fmla="*/ 614199 h 1550172"/>
                <a:gd name="connsiteX86" fmla="*/ 394831 w 1114676"/>
                <a:gd name="connsiteY86" fmla="*/ 563366 h 1550172"/>
                <a:gd name="connsiteX87" fmla="*/ 495547 w 1114676"/>
                <a:gd name="connsiteY87" fmla="*/ 563366 h 1550172"/>
                <a:gd name="connsiteX88" fmla="*/ 536114 w 1114676"/>
                <a:gd name="connsiteY88" fmla="*/ 604044 h 1550172"/>
                <a:gd name="connsiteX89" fmla="*/ 536114 w 1114676"/>
                <a:gd name="connsiteY89" fmla="*/ 804632 h 1550172"/>
                <a:gd name="connsiteX90" fmla="*/ 495547 w 1114676"/>
                <a:gd name="connsiteY90" fmla="*/ 845310 h 1550172"/>
                <a:gd name="connsiteX91" fmla="*/ 394831 w 1114676"/>
                <a:gd name="connsiteY91" fmla="*/ 845310 h 1550172"/>
                <a:gd name="connsiteX92" fmla="*/ 354265 w 1114676"/>
                <a:gd name="connsiteY92" fmla="*/ 804632 h 1550172"/>
                <a:gd name="connsiteX93" fmla="*/ 354265 w 1114676"/>
                <a:gd name="connsiteY93" fmla="*/ 604044 h 1550172"/>
                <a:gd name="connsiteX94" fmla="*/ 394831 w 1114676"/>
                <a:gd name="connsiteY94" fmla="*/ 563366 h 1550172"/>
                <a:gd name="connsiteX95" fmla="*/ 162672 w 1114676"/>
                <a:gd name="connsiteY95" fmla="*/ 563366 h 1550172"/>
                <a:gd name="connsiteX96" fmla="*/ 263389 w 1114676"/>
                <a:gd name="connsiteY96" fmla="*/ 563366 h 1550172"/>
                <a:gd name="connsiteX97" fmla="*/ 303955 w 1114676"/>
                <a:gd name="connsiteY97" fmla="*/ 604044 h 1550172"/>
                <a:gd name="connsiteX98" fmla="*/ 303955 w 1114676"/>
                <a:gd name="connsiteY98" fmla="*/ 804632 h 1550172"/>
                <a:gd name="connsiteX99" fmla="*/ 263389 w 1114676"/>
                <a:gd name="connsiteY99" fmla="*/ 845310 h 1550172"/>
                <a:gd name="connsiteX100" fmla="*/ 162672 w 1114676"/>
                <a:gd name="connsiteY100" fmla="*/ 845310 h 1550172"/>
                <a:gd name="connsiteX101" fmla="*/ 122106 w 1114676"/>
                <a:gd name="connsiteY101" fmla="*/ 804632 h 1550172"/>
                <a:gd name="connsiteX102" fmla="*/ 122106 w 1114676"/>
                <a:gd name="connsiteY102" fmla="*/ 604044 h 1550172"/>
                <a:gd name="connsiteX103" fmla="*/ 162672 w 1114676"/>
                <a:gd name="connsiteY103" fmla="*/ 563366 h 1550172"/>
                <a:gd name="connsiteX104" fmla="*/ 56074 w 1114676"/>
                <a:gd name="connsiteY104" fmla="*/ 468510 h 1550172"/>
                <a:gd name="connsiteX105" fmla="*/ 56074 w 1114676"/>
                <a:gd name="connsiteY105" fmla="*/ 1494098 h 1550172"/>
                <a:gd name="connsiteX106" fmla="*/ 602145 w 1114676"/>
                <a:gd name="connsiteY106" fmla="*/ 1494098 h 1550172"/>
                <a:gd name="connsiteX107" fmla="*/ 602145 w 1114676"/>
                <a:gd name="connsiteY107" fmla="*/ 468510 h 1550172"/>
                <a:gd name="connsiteX108" fmla="*/ 155556 w 1114676"/>
                <a:gd name="connsiteY108" fmla="*/ 316994 h 1550172"/>
                <a:gd name="connsiteX109" fmla="*/ 155556 w 1114676"/>
                <a:gd name="connsiteY109" fmla="*/ 406960 h 1550172"/>
                <a:gd name="connsiteX110" fmla="*/ 155556 w 1114676"/>
                <a:gd name="connsiteY110" fmla="*/ 412436 h 1550172"/>
                <a:gd name="connsiteX111" fmla="*/ 194671 w 1114676"/>
                <a:gd name="connsiteY111" fmla="*/ 412436 h 1550172"/>
                <a:gd name="connsiteX112" fmla="*/ 471348 w 1114676"/>
                <a:gd name="connsiteY112" fmla="*/ 412436 h 1550172"/>
                <a:gd name="connsiteX113" fmla="*/ 502663 w 1114676"/>
                <a:gd name="connsiteY113" fmla="*/ 412436 h 1550172"/>
                <a:gd name="connsiteX114" fmla="*/ 502663 w 1114676"/>
                <a:gd name="connsiteY114" fmla="*/ 396731 h 1550172"/>
                <a:gd name="connsiteX115" fmla="*/ 502663 w 1114676"/>
                <a:gd name="connsiteY115" fmla="*/ 316994 h 1550172"/>
                <a:gd name="connsiteX116" fmla="*/ 155556 w 1114676"/>
                <a:gd name="connsiteY116" fmla="*/ 316994 h 1550172"/>
                <a:gd name="connsiteX117" fmla="*/ 205890 w 1114676"/>
                <a:gd name="connsiteY117" fmla="*/ 167163 h 1550172"/>
                <a:gd name="connsiteX118" fmla="*/ 205890 w 1114676"/>
                <a:gd name="connsiteY118" fmla="*/ 239278 h 1550172"/>
                <a:gd name="connsiteX119" fmla="*/ 205890 w 1114676"/>
                <a:gd name="connsiteY119" fmla="*/ 260982 h 1550172"/>
                <a:gd name="connsiteX120" fmla="*/ 214842 w 1114676"/>
                <a:gd name="connsiteY120" fmla="*/ 260982 h 1550172"/>
                <a:gd name="connsiteX121" fmla="*/ 442688 w 1114676"/>
                <a:gd name="connsiteY121" fmla="*/ 260982 h 1550172"/>
                <a:gd name="connsiteX122" fmla="*/ 452329 w 1114676"/>
                <a:gd name="connsiteY122" fmla="*/ 260982 h 1550172"/>
                <a:gd name="connsiteX123" fmla="*/ 452329 w 1114676"/>
                <a:gd name="connsiteY123" fmla="*/ 250729 h 1550172"/>
                <a:gd name="connsiteX124" fmla="*/ 452329 w 1114676"/>
                <a:gd name="connsiteY124" fmla="*/ 167163 h 1550172"/>
                <a:gd name="connsiteX125" fmla="*/ 338074 w 1114676"/>
                <a:gd name="connsiteY125" fmla="*/ 167163 h 1550172"/>
                <a:gd name="connsiteX126" fmla="*/ 328909 w 1114676"/>
                <a:gd name="connsiteY126" fmla="*/ 167163 h 1550172"/>
                <a:gd name="connsiteX127" fmla="*/ 328848 w 1114676"/>
                <a:gd name="connsiteY127" fmla="*/ 167176 h 1550172"/>
                <a:gd name="connsiteX128" fmla="*/ 328787 w 1114676"/>
                <a:gd name="connsiteY128" fmla="*/ 167163 h 1550172"/>
                <a:gd name="connsiteX129" fmla="*/ 309857 w 1114676"/>
                <a:gd name="connsiteY129" fmla="*/ 167163 h 1550172"/>
                <a:gd name="connsiteX130" fmla="*/ 205890 w 1114676"/>
                <a:gd name="connsiteY130" fmla="*/ 167163 h 1550172"/>
                <a:gd name="connsiteX131" fmla="*/ 328848 w 1114676"/>
                <a:gd name="connsiteY131" fmla="*/ 0 h 1550172"/>
                <a:gd name="connsiteX132" fmla="*/ 356885 w 1114676"/>
                <a:gd name="connsiteY132" fmla="*/ 28097 h 1550172"/>
                <a:gd name="connsiteX133" fmla="*/ 356885 w 1114676"/>
                <a:gd name="connsiteY133" fmla="*/ 92259 h 1550172"/>
                <a:gd name="connsiteX134" fmla="*/ 356885 w 1114676"/>
                <a:gd name="connsiteY134" fmla="*/ 111101 h 1550172"/>
                <a:gd name="connsiteX135" fmla="*/ 373229 w 1114676"/>
                <a:gd name="connsiteY135" fmla="*/ 111101 h 1550172"/>
                <a:gd name="connsiteX136" fmla="*/ 455130 w 1114676"/>
                <a:gd name="connsiteY136" fmla="*/ 111101 h 1550172"/>
                <a:gd name="connsiteX137" fmla="*/ 508338 w 1114676"/>
                <a:gd name="connsiteY137" fmla="*/ 164360 h 1550172"/>
                <a:gd name="connsiteX138" fmla="*/ 508338 w 1114676"/>
                <a:gd name="connsiteY138" fmla="*/ 261563 h 1550172"/>
                <a:gd name="connsiteX139" fmla="*/ 526173 w 1114676"/>
                <a:gd name="connsiteY139" fmla="*/ 265161 h 1550172"/>
                <a:gd name="connsiteX140" fmla="*/ 558648 w 1114676"/>
                <a:gd name="connsiteY140" fmla="*/ 314194 h 1550172"/>
                <a:gd name="connsiteX141" fmla="*/ 558648 w 1114676"/>
                <a:gd name="connsiteY141" fmla="*/ 412436 h 1550172"/>
                <a:gd name="connsiteX142" fmla="*/ 560079 w 1114676"/>
                <a:gd name="connsiteY142" fmla="*/ 412436 h 1550172"/>
                <a:gd name="connsiteX143" fmla="*/ 606402 w 1114676"/>
                <a:gd name="connsiteY143" fmla="*/ 412436 h 1550172"/>
                <a:gd name="connsiteX144" fmla="*/ 658220 w 1114676"/>
                <a:gd name="connsiteY144" fmla="*/ 465680 h 1550172"/>
                <a:gd name="connsiteX145" fmla="*/ 658220 w 1114676"/>
                <a:gd name="connsiteY145" fmla="*/ 1496928 h 1550172"/>
                <a:gd name="connsiteX146" fmla="*/ 606402 w 1114676"/>
                <a:gd name="connsiteY146" fmla="*/ 1550172 h 1550172"/>
                <a:gd name="connsiteX147" fmla="*/ 53218 w 1114676"/>
                <a:gd name="connsiteY147" fmla="*/ 1550172 h 1550172"/>
                <a:gd name="connsiteX148" fmla="*/ 0 w 1114676"/>
                <a:gd name="connsiteY148" fmla="*/ 1496928 h 1550172"/>
                <a:gd name="connsiteX149" fmla="*/ 0 w 1114676"/>
                <a:gd name="connsiteY149" fmla="*/ 465680 h 1550172"/>
                <a:gd name="connsiteX150" fmla="*/ 53218 w 1114676"/>
                <a:gd name="connsiteY150" fmla="*/ 412436 h 1550172"/>
                <a:gd name="connsiteX151" fmla="*/ 99571 w 1114676"/>
                <a:gd name="connsiteY151" fmla="*/ 412436 h 1550172"/>
                <a:gd name="connsiteX152" fmla="*/ 99571 w 1114676"/>
                <a:gd name="connsiteY152" fmla="*/ 395807 h 1550172"/>
                <a:gd name="connsiteX153" fmla="*/ 99571 w 1114676"/>
                <a:gd name="connsiteY153" fmla="*/ 314194 h 1550172"/>
                <a:gd name="connsiteX154" fmla="*/ 132047 w 1114676"/>
                <a:gd name="connsiteY154" fmla="*/ 265161 h 1550172"/>
                <a:gd name="connsiteX155" fmla="*/ 149881 w 1114676"/>
                <a:gd name="connsiteY155" fmla="*/ 261563 h 1550172"/>
                <a:gd name="connsiteX156" fmla="*/ 149881 w 1114676"/>
                <a:gd name="connsiteY156" fmla="*/ 249804 h 1550172"/>
                <a:gd name="connsiteX157" fmla="*/ 149881 w 1114676"/>
                <a:gd name="connsiteY157" fmla="*/ 164360 h 1550172"/>
                <a:gd name="connsiteX158" fmla="*/ 203090 w 1114676"/>
                <a:gd name="connsiteY158" fmla="*/ 111101 h 1550172"/>
                <a:gd name="connsiteX159" fmla="*/ 286282 w 1114676"/>
                <a:gd name="connsiteY159" fmla="*/ 111101 h 1550172"/>
                <a:gd name="connsiteX160" fmla="*/ 300810 w 1114676"/>
                <a:gd name="connsiteY160" fmla="*/ 111101 h 1550172"/>
                <a:gd name="connsiteX161" fmla="*/ 300810 w 1114676"/>
                <a:gd name="connsiteY161" fmla="*/ 102446 h 1550172"/>
                <a:gd name="connsiteX162" fmla="*/ 300810 w 1114676"/>
                <a:gd name="connsiteY162" fmla="*/ 28097 h 1550172"/>
                <a:gd name="connsiteX163" fmla="*/ 328848 w 1114676"/>
                <a:gd name="connsiteY163" fmla="*/ 0 h 155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1114676" h="1550172">
                  <a:moveTo>
                    <a:pt x="838496" y="1272420"/>
                  </a:moveTo>
                  <a:lnTo>
                    <a:pt x="838496" y="1317489"/>
                  </a:lnTo>
                  <a:lnTo>
                    <a:pt x="957458" y="1317489"/>
                  </a:lnTo>
                  <a:lnTo>
                    <a:pt x="957458" y="1272420"/>
                  </a:lnTo>
                  <a:close/>
                  <a:moveTo>
                    <a:pt x="823473" y="1216345"/>
                  </a:moveTo>
                  <a:cubicBezTo>
                    <a:pt x="974403" y="1216345"/>
                    <a:pt x="974403" y="1216345"/>
                    <a:pt x="974403" y="1216345"/>
                  </a:cubicBezTo>
                  <a:cubicBezTo>
                    <a:pt x="995365" y="1216345"/>
                    <a:pt x="1013532" y="1234594"/>
                    <a:pt x="1013532" y="1257054"/>
                  </a:cubicBezTo>
                  <a:cubicBezTo>
                    <a:pt x="1013532" y="1332856"/>
                    <a:pt x="1013532" y="1332856"/>
                    <a:pt x="1013532" y="1332856"/>
                  </a:cubicBezTo>
                  <a:cubicBezTo>
                    <a:pt x="1013532" y="1355315"/>
                    <a:pt x="995365" y="1373564"/>
                    <a:pt x="974403" y="1373564"/>
                  </a:cubicBezTo>
                  <a:cubicBezTo>
                    <a:pt x="823473" y="1373564"/>
                    <a:pt x="823473" y="1373564"/>
                    <a:pt x="823473" y="1373564"/>
                  </a:cubicBezTo>
                  <a:cubicBezTo>
                    <a:pt x="801114" y="1373564"/>
                    <a:pt x="782946" y="1355315"/>
                    <a:pt x="782946" y="1332856"/>
                  </a:cubicBezTo>
                  <a:cubicBezTo>
                    <a:pt x="782946" y="1257054"/>
                    <a:pt x="782946" y="1257054"/>
                    <a:pt x="782946" y="1257054"/>
                  </a:cubicBezTo>
                  <a:cubicBezTo>
                    <a:pt x="782946" y="1234594"/>
                    <a:pt x="801114" y="1216345"/>
                    <a:pt x="823473" y="1216345"/>
                  </a:cubicBezTo>
                  <a:close/>
                  <a:moveTo>
                    <a:pt x="410339" y="1051266"/>
                  </a:moveTo>
                  <a:lnTo>
                    <a:pt x="410339" y="1220538"/>
                  </a:lnTo>
                  <a:lnTo>
                    <a:pt x="480039" y="1220538"/>
                  </a:lnTo>
                  <a:lnTo>
                    <a:pt x="480039" y="1051266"/>
                  </a:lnTo>
                  <a:close/>
                  <a:moveTo>
                    <a:pt x="177656" y="1051266"/>
                  </a:moveTo>
                  <a:lnTo>
                    <a:pt x="177656" y="1220538"/>
                  </a:lnTo>
                  <a:lnTo>
                    <a:pt x="247881" y="1220538"/>
                  </a:lnTo>
                  <a:lnTo>
                    <a:pt x="247881" y="1051266"/>
                  </a:lnTo>
                  <a:close/>
                  <a:moveTo>
                    <a:pt x="838496" y="1047074"/>
                  </a:moveTo>
                  <a:lnTo>
                    <a:pt x="838496" y="1091619"/>
                  </a:lnTo>
                  <a:lnTo>
                    <a:pt x="957458" y="1091619"/>
                  </a:lnTo>
                  <a:lnTo>
                    <a:pt x="957458" y="1047074"/>
                  </a:lnTo>
                  <a:close/>
                  <a:moveTo>
                    <a:pt x="394831" y="995192"/>
                  </a:moveTo>
                  <a:cubicBezTo>
                    <a:pt x="495547" y="995192"/>
                    <a:pt x="495547" y="995192"/>
                    <a:pt x="495547" y="995192"/>
                  </a:cubicBezTo>
                  <a:cubicBezTo>
                    <a:pt x="517929" y="995192"/>
                    <a:pt x="536114" y="1013393"/>
                    <a:pt x="536114" y="1035795"/>
                  </a:cubicBezTo>
                  <a:cubicBezTo>
                    <a:pt x="536114" y="1236009"/>
                    <a:pt x="536114" y="1236009"/>
                    <a:pt x="536114" y="1236009"/>
                  </a:cubicBezTo>
                  <a:cubicBezTo>
                    <a:pt x="536114" y="1258411"/>
                    <a:pt x="517929" y="1276612"/>
                    <a:pt x="495547" y="1276612"/>
                  </a:cubicBezTo>
                  <a:cubicBezTo>
                    <a:pt x="394831" y="1276612"/>
                    <a:pt x="394831" y="1276612"/>
                    <a:pt x="394831" y="1276612"/>
                  </a:cubicBezTo>
                  <a:cubicBezTo>
                    <a:pt x="372450" y="1276612"/>
                    <a:pt x="354265" y="1258411"/>
                    <a:pt x="354265" y="1236009"/>
                  </a:cubicBezTo>
                  <a:cubicBezTo>
                    <a:pt x="354265" y="1035795"/>
                    <a:pt x="354265" y="1035795"/>
                    <a:pt x="354265" y="1035795"/>
                  </a:cubicBezTo>
                  <a:cubicBezTo>
                    <a:pt x="354265" y="1013393"/>
                    <a:pt x="372450" y="995192"/>
                    <a:pt x="394831" y="995192"/>
                  </a:cubicBezTo>
                  <a:close/>
                  <a:moveTo>
                    <a:pt x="162672" y="995192"/>
                  </a:moveTo>
                  <a:cubicBezTo>
                    <a:pt x="263389" y="995192"/>
                    <a:pt x="263389" y="995192"/>
                    <a:pt x="263389" y="995192"/>
                  </a:cubicBezTo>
                  <a:cubicBezTo>
                    <a:pt x="285770" y="995192"/>
                    <a:pt x="303955" y="1013393"/>
                    <a:pt x="303955" y="1035795"/>
                  </a:cubicBezTo>
                  <a:cubicBezTo>
                    <a:pt x="303955" y="1236009"/>
                    <a:pt x="303955" y="1236009"/>
                    <a:pt x="303955" y="1236009"/>
                  </a:cubicBezTo>
                  <a:cubicBezTo>
                    <a:pt x="303955" y="1258411"/>
                    <a:pt x="285770" y="1276612"/>
                    <a:pt x="263389" y="1276612"/>
                  </a:cubicBezTo>
                  <a:cubicBezTo>
                    <a:pt x="162672" y="1276612"/>
                    <a:pt x="162672" y="1276612"/>
                    <a:pt x="162672" y="1276612"/>
                  </a:cubicBezTo>
                  <a:cubicBezTo>
                    <a:pt x="140291" y="1276612"/>
                    <a:pt x="122106" y="1258411"/>
                    <a:pt x="122106" y="1236009"/>
                  </a:cubicBezTo>
                  <a:cubicBezTo>
                    <a:pt x="122106" y="1035795"/>
                    <a:pt x="122106" y="1035795"/>
                    <a:pt x="122106" y="1035795"/>
                  </a:cubicBezTo>
                  <a:cubicBezTo>
                    <a:pt x="122106" y="1013393"/>
                    <a:pt x="140291" y="995192"/>
                    <a:pt x="162672" y="995192"/>
                  </a:cubicBezTo>
                  <a:close/>
                  <a:moveTo>
                    <a:pt x="823473" y="990999"/>
                  </a:moveTo>
                  <a:cubicBezTo>
                    <a:pt x="974403" y="990999"/>
                    <a:pt x="974403" y="990999"/>
                    <a:pt x="974403" y="990999"/>
                  </a:cubicBezTo>
                  <a:cubicBezTo>
                    <a:pt x="995365" y="990999"/>
                    <a:pt x="1013532" y="1009187"/>
                    <a:pt x="1013532" y="1031572"/>
                  </a:cubicBezTo>
                  <a:cubicBezTo>
                    <a:pt x="1013532" y="1107121"/>
                    <a:pt x="1013532" y="1107121"/>
                    <a:pt x="1013532" y="1107121"/>
                  </a:cubicBezTo>
                  <a:cubicBezTo>
                    <a:pt x="1013532" y="1129506"/>
                    <a:pt x="995365" y="1147694"/>
                    <a:pt x="974403" y="1147694"/>
                  </a:cubicBezTo>
                  <a:cubicBezTo>
                    <a:pt x="823473" y="1147694"/>
                    <a:pt x="823473" y="1147694"/>
                    <a:pt x="823473" y="1147694"/>
                  </a:cubicBezTo>
                  <a:cubicBezTo>
                    <a:pt x="801114" y="1147694"/>
                    <a:pt x="782946" y="1129506"/>
                    <a:pt x="782946" y="1107121"/>
                  </a:cubicBezTo>
                  <a:cubicBezTo>
                    <a:pt x="782946" y="1031572"/>
                    <a:pt x="782946" y="1031572"/>
                    <a:pt x="782946" y="1031572"/>
                  </a:cubicBezTo>
                  <a:cubicBezTo>
                    <a:pt x="782946" y="1009187"/>
                    <a:pt x="801114" y="990999"/>
                    <a:pt x="823473" y="990999"/>
                  </a:cubicBezTo>
                  <a:close/>
                  <a:moveTo>
                    <a:pt x="838496" y="820155"/>
                  </a:moveTo>
                  <a:lnTo>
                    <a:pt x="838496" y="864701"/>
                  </a:lnTo>
                  <a:lnTo>
                    <a:pt x="957458" y="864701"/>
                  </a:lnTo>
                  <a:lnTo>
                    <a:pt x="957458" y="820155"/>
                  </a:lnTo>
                  <a:close/>
                  <a:moveTo>
                    <a:pt x="823473" y="764081"/>
                  </a:moveTo>
                  <a:cubicBezTo>
                    <a:pt x="974403" y="764081"/>
                    <a:pt x="974403" y="764081"/>
                    <a:pt x="974403" y="764081"/>
                  </a:cubicBezTo>
                  <a:cubicBezTo>
                    <a:pt x="995365" y="764081"/>
                    <a:pt x="1013532" y="782269"/>
                    <a:pt x="1013532" y="804653"/>
                  </a:cubicBezTo>
                  <a:cubicBezTo>
                    <a:pt x="1013532" y="880202"/>
                    <a:pt x="1013532" y="880202"/>
                    <a:pt x="1013532" y="880202"/>
                  </a:cubicBezTo>
                  <a:cubicBezTo>
                    <a:pt x="1013532" y="902587"/>
                    <a:pt x="995365" y="920775"/>
                    <a:pt x="974403" y="920775"/>
                  </a:cubicBezTo>
                  <a:cubicBezTo>
                    <a:pt x="823473" y="920775"/>
                    <a:pt x="823473" y="920775"/>
                    <a:pt x="823473" y="920775"/>
                  </a:cubicBezTo>
                  <a:cubicBezTo>
                    <a:pt x="801114" y="920775"/>
                    <a:pt x="782946" y="902587"/>
                    <a:pt x="782946" y="880202"/>
                  </a:cubicBezTo>
                  <a:cubicBezTo>
                    <a:pt x="782946" y="804653"/>
                    <a:pt x="782946" y="804653"/>
                    <a:pt x="782946" y="804653"/>
                  </a:cubicBezTo>
                  <a:cubicBezTo>
                    <a:pt x="782946" y="782269"/>
                    <a:pt x="801114" y="764081"/>
                    <a:pt x="823473" y="764081"/>
                  </a:cubicBezTo>
                  <a:close/>
                  <a:moveTo>
                    <a:pt x="737877" y="670274"/>
                  </a:moveTo>
                  <a:lnTo>
                    <a:pt x="737877" y="1494098"/>
                  </a:lnTo>
                  <a:lnTo>
                    <a:pt x="1058602" y="1494098"/>
                  </a:lnTo>
                  <a:lnTo>
                    <a:pt x="1058602" y="670274"/>
                  </a:lnTo>
                  <a:close/>
                  <a:moveTo>
                    <a:pt x="410339" y="619440"/>
                  </a:moveTo>
                  <a:lnTo>
                    <a:pt x="410339" y="789236"/>
                  </a:lnTo>
                  <a:lnTo>
                    <a:pt x="480039" y="789236"/>
                  </a:lnTo>
                  <a:lnTo>
                    <a:pt x="480039" y="619440"/>
                  </a:lnTo>
                  <a:close/>
                  <a:moveTo>
                    <a:pt x="177656" y="619440"/>
                  </a:moveTo>
                  <a:lnTo>
                    <a:pt x="177656" y="789236"/>
                  </a:lnTo>
                  <a:lnTo>
                    <a:pt x="247881" y="789236"/>
                  </a:lnTo>
                  <a:lnTo>
                    <a:pt x="247881" y="619440"/>
                  </a:lnTo>
                  <a:close/>
                  <a:moveTo>
                    <a:pt x="735036" y="614199"/>
                  </a:moveTo>
                  <a:cubicBezTo>
                    <a:pt x="1061443" y="614199"/>
                    <a:pt x="1061443" y="614199"/>
                    <a:pt x="1061443" y="614199"/>
                  </a:cubicBezTo>
                  <a:cubicBezTo>
                    <a:pt x="1090861" y="614199"/>
                    <a:pt x="1114676" y="638019"/>
                    <a:pt x="1114676" y="667443"/>
                  </a:cubicBezTo>
                  <a:cubicBezTo>
                    <a:pt x="1114676" y="1496928"/>
                    <a:pt x="1114676" y="1496928"/>
                    <a:pt x="1114676" y="1496928"/>
                  </a:cubicBezTo>
                  <a:cubicBezTo>
                    <a:pt x="1114676" y="1526352"/>
                    <a:pt x="1090861" y="1550172"/>
                    <a:pt x="1061443" y="1550172"/>
                  </a:cubicBezTo>
                  <a:cubicBezTo>
                    <a:pt x="735036" y="1550172"/>
                    <a:pt x="735036" y="1550172"/>
                    <a:pt x="735036" y="1550172"/>
                  </a:cubicBezTo>
                  <a:cubicBezTo>
                    <a:pt x="705618" y="1550172"/>
                    <a:pt x="681802" y="1526352"/>
                    <a:pt x="681802" y="1496928"/>
                  </a:cubicBezTo>
                  <a:cubicBezTo>
                    <a:pt x="681802" y="667443"/>
                    <a:pt x="681802" y="667443"/>
                    <a:pt x="681802" y="667443"/>
                  </a:cubicBezTo>
                  <a:cubicBezTo>
                    <a:pt x="681802" y="638019"/>
                    <a:pt x="705618" y="614199"/>
                    <a:pt x="735036" y="614199"/>
                  </a:cubicBezTo>
                  <a:close/>
                  <a:moveTo>
                    <a:pt x="394831" y="563366"/>
                  </a:moveTo>
                  <a:cubicBezTo>
                    <a:pt x="495547" y="563366"/>
                    <a:pt x="495547" y="563366"/>
                    <a:pt x="495547" y="563366"/>
                  </a:cubicBezTo>
                  <a:cubicBezTo>
                    <a:pt x="517929" y="563366"/>
                    <a:pt x="536114" y="581601"/>
                    <a:pt x="536114" y="604044"/>
                  </a:cubicBezTo>
                  <a:cubicBezTo>
                    <a:pt x="536114" y="804632"/>
                    <a:pt x="536114" y="804632"/>
                    <a:pt x="536114" y="804632"/>
                  </a:cubicBezTo>
                  <a:cubicBezTo>
                    <a:pt x="536114" y="827075"/>
                    <a:pt x="517929" y="845310"/>
                    <a:pt x="495547" y="845310"/>
                  </a:cubicBezTo>
                  <a:cubicBezTo>
                    <a:pt x="394831" y="845310"/>
                    <a:pt x="394831" y="845310"/>
                    <a:pt x="394831" y="845310"/>
                  </a:cubicBezTo>
                  <a:cubicBezTo>
                    <a:pt x="372450" y="845310"/>
                    <a:pt x="354265" y="827075"/>
                    <a:pt x="354265" y="804632"/>
                  </a:cubicBezTo>
                  <a:cubicBezTo>
                    <a:pt x="354265" y="604044"/>
                    <a:pt x="354265" y="604044"/>
                    <a:pt x="354265" y="604044"/>
                  </a:cubicBezTo>
                  <a:cubicBezTo>
                    <a:pt x="354265" y="581601"/>
                    <a:pt x="372450" y="563366"/>
                    <a:pt x="394831" y="563366"/>
                  </a:cubicBezTo>
                  <a:close/>
                  <a:moveTo>
                    <a:pt x="162672" y="563366"/>
                  </a:moveTo>
                  <a:cubicBezTo>
                    <a:pt x="263389" y="563366"/>
                    <a:pt x="263389" y="563366"/>
                    <a:pt x="263389" y="563366"/>
                  </a:cubicBezTo>
                  <a:cubicBezTo>
                    <a:pt x="285770" y="563366"/>
                    <a:pt x="303955" y="581601"/>
                    <a:pt x="303955" y="604044"/>
                  </a:cubicBezTo>
                  <a:cubicBezTo>
                    <a:pt x="303955" y="804632"/>
                    <a:pt x="303955" y="804632"/>
                    <a:pt x="303955" y="804632"/>
                  </a:cubicBezTo>
                  <a:cubicBezTo>
                    <a:pt x="303955" y="827075"/>
                    <a:pt x="285770" y="845310"/>
                    <a:pt x="263389" y="845310"/>
                  </a:cubicBezTo>
                  <a:cubicBezTo>
                    <a:pt x="162672" y="845310"/>
                    <a:pt x="162672" y="845310"/>
                    <a:pt x="162672" y="845310"/>
                  </a:cubicBezTo>
                  <a:cubicBezTo>
                    <a:pt x="140291" y="845310"/>
                    <a:pt x="122106" y="827075"/>
                    <a:pt x="122106" y="804632"/>
                  </a:cubicBezTo>
                  <a:cubicBezTo>
                    <a:pt x="122106" y="604044"/>
                    <a:pt x="122106" y="604044"/>
                    <a:pt x="122106" y="604044"/>
                  </a:cubicBezTo>
                  <a:cubicBezTo>
                    <a:pt x="122106" y="581601"/>
                    <a:pt x="140291" y="563366"/>
                    <a:pt x="162672" y="563366"/>
                  </a:cubicBezTo>
                  <a:close/>
                  <a:moveTo>
                    <a:pt x="56074" y="468510"/>
                  </a:moveTo>
                  <a:lnTo>
                    <a:pt x="56074" y="1494098"/>
                  </a:lnTo>
                  <a:lnTo>
                    <a:pt x="602145" y="1494098"/>
                  </a:lnTo>
                  <a:lnTo>
                    <a:pt x="602145" y="468510"/>
                  </a:lnTo>
                  <a:close/>
                  <a:moveTo>
                    <a:pt x="155556" y="316994"/>
                  </a:moveTo>
                  <a:cubicBezTo>
                    <a:pt x="155556" y="361628"/>
                    <a:pt x="155556" y="389525"/>
                    <a:pt x="155556" y="406960"/>
                  </a:cubicBezTo>
                  <a:lnTo>
                    <a:pt x="155556" y="412436"/>
                  </a:lnTo>
                  <a:lnTo>
                    <a:pt x="194671" y="412436"/>
                  </a:lnTo>
                  <a:cubicBezTo>
                    <a:pt x="322450" y="412436"/>
                    <a:pt x="410573" y="412436"/>
                    <a:pt x="471348" y="412436"/>
                  </a:cubicBezTo>
                  <a:lnTo>
                    <a:pt x="502663" y="412436"/>
                  </a:lnTo>
                  <a:lnTo>
                    <a:pt x="502663" y="396731"/>
                  </a:lnTo>
                  <a:cubicBezTo>
                    <a:pt x="502663" y="316994"/>
                    <a:pt x="502663" y="316994"/>
                    <a:pt x="502663" y="316994"/>
                  </a:cubicBezTo>
                  <a:cubicBezTo>
                    <a:pt x="155556" y="316994"/>
                    <a:pt x="155556" y="316994"/>
                    <a:pt x="155556" y="316994"/>
                  </a:cubicBezTo>
                  <a:close/>
                  <a:moveTo>
                    <a:pt x="205890" y="167163"/>
                  </a:moveTo>
                  <a:cubicBezTo>
                    <a:pt x="205890" y="198348"/>
                    <a:pt x="205890" y="221737"/>
                    <a:pt x="205890" y="239278"/>
                  </a:cubicBezTo>
                  <a:lnTo>
                    <a:pt x="205890" y="260982"/>
                  </a:lnTo>
                  <a:lnTo>
                    <a:pt x="214842" y="260982"/>
                  </a:lnTo>
                  <a:cubicBezTo>
                    <a:pt x="331090" y="260982"/>
                    <a:pt x="400839" y="260982"/>
                    <a:pt x="442688" y="260982"/>
                  </a:cubicBezTo>
                  <a:lnTo>
                    <a:pt x="452329" y="260982"/>
                  </a:lnTo>
                  <a:lnTo>
                    <a:pt x="452329" y="250729"/>
                  </a:lnTo>
                  <a:cubicBezTo>
                    <a:pt x="452329" y="167163"/>
                    <a:pt x="452329" y="167163"/>
                    <a:pt x="452329" y="167163"/>
                  </a:cubicBezTo>
                  <a:cubicBezTo>
                    <a:pt x="406122" y="167163"/>
                    <a:pt x="368578" y="167163"/>
                    <a:pt x="338074" y="167163"/>
                  </a:cubicBezTo>
                  <a:lnTo>
                    <a:pt x="328909" y="167163"/>
                  </a:lnTo>
                  <a:lnTo>
                    <a:pt x="328848" y="167176"/>
                  </a:lnTo>
                  <a:lnTo>
                    <a:pt x="328787" y="167163"/>
                  </a:lnTo>
                  <a:lnTo>
                    <a:pt x="309857" y="167163"/>
                  </a:lnTo>
                  <a:cubicBezTo>
                    <a:pt x="205890" y="167163"/>
                    <a:pt x="205890" y="167163"/>
                    <a:pt x="205890" y="167163"/>
                  </a:cubicBezTo>
                  <a:close/>
                  <a:moveTo>
                    <a:pt x="328848" y="0"/>
                  </a:moveTo>
                  <a:cubicBezTo>
                    <a:pt x="344268" y="0"/>
                    <a:pt x="356885" y="12644"/>
                    <a:pt x="356885" y="28097"/>
                  </a:cubicBezTo>
                  <a:cubicBezTo>
                    <a:pt x="356885" y="55842"/>
                    <a:pt x="356885" y="76652"/>
                    <a:pt x="356885" y="92259"/>
                  </a:cubicBezTo>
                  <a:lnTo>
                    <a:pt x="356885" y="111101"/>
                  </a:lnTo>
                  <a:lnTo>
                    <a:pt x="373229" y="111101"/>
                  </a:lnTo>
                  <a:cubicBezTo>
                    <a:pt x="455130" y="111101"/>
                    <a:pt x="455130" y="111101"/>
                    <a:pt x="455130" y="111101"/>
                  </a:cubicBezTo>
                  <a:cubicBezTo>
                    <a:pt x="484535" y="111101"/>
                    <a:pt x="508338" y="134927"/>
                    <a:pt x="508338" y="164360"/>
                  </a:cubicBezTo>
                  <a:lnTo>
                    <a:pt x="508338" y="261563"/>
                  </a:lnTo>
                  <a:lnTo>
                    <a:pt x="526173" y="265161"/>
                  </a:lnTo>
                  <a:cubicBezTo>
                    <a:pt x="545264" y="273235"/>
                    <a:pt x="558648" y="292139"/>
                    <a:pt x="558648" y="314194"/>
                  </a:cubicBezTo>
                  <a:lnTo>
                    <a:pt x="558648" y="412436"/>
                  </a:lnTo>
                  <a:lnTo>
                    <a:pt x="560079" y="412436"/>
                  </a:lnTo>
                  <a:cubicBezTo>
                    <a:pt x="606402" y="412436"/>
                    <a:pt x="606402" y="412436"/>
                    <a:pt x="606402" y="412436"/>
                  </a:cubicBezTo>
                  <a:cubicBezTo>
                    <a:pt x="634412" y="412436"/>
                    <a:pt x="658220" y="436256"/>
                    <a:pt x="658220" y="465680"/>
                  </a:cubicBezTo>
                  <a:cubicBezTo>
                    <a:pt x="658220" y="1496928"/>
                    <a:pt x="658220" y="1496928"/>
                    <a:pt x="658220" y="1496928"/>
                  </a:cubicBezTo>
                  <a:cubicBezTo>
                    <a:pt x="658220" y="1526353"/>
                    <a:pt x="634412" y="1550172"/>
                    <a:pt x="606402" y="1550172"/>
                  </a:cubicBezTo>
                  <a:cubicBezTo>
                    <a:pt x="53218" y="1550172"/>
                    <a:pt x="53218" y="1550172"/>
                    <a:pt x="53218" y="1550172"/>
                  </a:cubicBezTo>
                  <a:cubicBezTo>
                    <a:pt x="23808" y="1550172"/>
                    <a:pt x="0" y="1526353"/>
                    <a:pt x="0" y="1496928"/>
                  </a:cubicBezTo>
                  <a:cubicBezTo>
                    <a:pt x="0" y="465680"/>
                    <a:pt x="0" y="465680"/>
                    <a:pt x="0" y="465680"/>
                  </a:cubicBezTo>
                  <a:cubicBezTo>
                    <a:pt x="0" y="436256"/>
                    <a:pt x="23808" y="412436"/>
                    <a:pt x="53218" y="412436"/>
                  </a:cubicBezTo>
                  <a:lnTo>
                    <a:pt x="99571" y="412436"/>
                  </a:lnTo>
                  <a:lnTo>
                    <a:pt x="99571" y="395807"/>
                  </a:lnTo>
                  <a:cubicBezTo>
                    <a:pt x="99571" y="314194"/>
                    <a:pt x="99571" y="314194"/>
                    <a:pt x="99571" y="314194"/>
                  </a:cubicBezTo>
                  <a:cubicBezTo>
                    <a:pt x="99571" y="292139"/>
                    <a:pt x="112955" y="273235"/>
                    <a:pt x="132047" y="265161"/>
                  </a:cubicBezTo>
                  <a:lnTo>
                    <a:pt x="149881" y="261563"/>
                  </a:lnTo>
                  <a:lnTo>
                    <a:pt x="149881" y="249804"/>
                  </a:lnTo>
                  <a:cubicBezTo>
                    <a:pt x="149881" y="164360"/>
                    <a:pt x="149881" y="164360"/>
                    <a:pt x="149881" y="164360"/>
                  </a:cubicBezTo>
                  <a:cubicBezTo>
                    <a:pt x="149881" y="134927"/>
                    <a:pt x="173685" y="111101"/>
                    <a:pt x="203090" y="111101"/>
                  </a:cubicBezTo>
                  <a:cubicBezTo>
                    <a:pt x="234595" y="111101"/>
                    <a:pt x="262161" y="111101"/>
                    <a:pt x="286282" y="111101"/>
                  </a:cubicBezTo>
                  <a:lnTo>
                    <a:pt x="300810" y="111101"/>
                  </a:lnTo>
                  <a:lnTo>
                    <a:pt x="300810" y="102446"/>
                  </a:lnTo>
                  <a:cubicBezTo>
                    <a:pt x="300810" y="28097"/>
                    <a:pt x="300810" y="28097"/>
                    <a:pt x="300810" y="28097"/>
                  </a:cubicBezTo>
                  <a:cubicBezTo>
                    <a:pt x="300810" y="12644"/>
                    <a:pt x="313427" y="0"/>
                    <a:pt x="328848"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89" name="Freeform 388"/>
            <p:cNvSpPr>
              <a:spLocks/>
            </p:cNvSpPr>
            <p:nvPr/>
          </p:nvSpPr>
          <p:spPr bwMode="auto">
            <a:xfrm>
              <a:off x="4942943"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38" rIns="0" bIns="0" numCol="1" anchor="t" anchorCtr="0" compatLnSpc="1">
              <a:prstTxWarp prst="textNoShape">
                <a:avLst/>
              </a:prstTxWarp>
              <a:noAutofit/>
            </a:bodyPr>
            <a:lstStyle/>
            <a:p>
              <a:pPr algn="ctr" defTabSz="896203">
                <a:defRPr/>
              </a:pPr>
              <a:r>
                <a:rPr lang="en-US" sz="686" kern="0" dirty="0">
                  <a:solidFill>
                    <a:srgbClr val="0078D7"/>
                  </a:solidFill>
                </a:rPr>
                <a:t>SQL</a:t>
              </a:r>
            </a:p>
          </p:txBody>
        </p:sp>
        <p:sp>
          <p:nvSpPr>
            <p:cNvPr id="390" name="Freeform 389"/>
            <p:cNvSpPr>
              <a:spLocks noChangeArrowheads="1"/>
            </p:cNvSpPr>
            <p:nvPr/>
          </p:nvSpPr>
          <p:spPr bwMode="auto">
            <a:xfrm flipH="1">
              <a:off x="3122248" y="1778034"/>
              <a:ext cx="318613" cy="268059"/>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solidFill>
                <a:schemeClr val="accent1"/>
              </a:solid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grpSp>
          <p:nvGrpSpPr>
            <p:cNvPr id="391" name="Group 390"/>
            <p:cNvGrpSpPr/>
            <p:nvPr/>
          </p:nvGrpSpPr>
          <p:grpSpPr>
            <a:xfrm>
              <a:off x="3043964" y="4724257"/>
              <a:ext cx="357685" cy="357344"/>
              <a:chOff x="4432300" y="1766888"/>
              <a:chExt cx="3324225" cy="3321050"/>
            </a:xfrm>
            <a:grpFill/>
          </p:grpSpPr>
          <p:sp>
            <p:nvSpPr>
              <p:cNvPr id="392" name="Freeform 391"/>
              <p:cNvSpPr>
                <a:spLocks/>
              </p:cNvSpPr>
              <p:nvPr/>
            </p:nvSpPr>
            <p:spPr bwMode="auto">
              <a:xfrm>
                <a:off x="4432300" y="2167270"/>
                <a:ext cx="2257425" cy="2920668"/>
              </a:xfrm>
              <a:custGeom>
                <a:avLst/>
                <a:gdLst>
                  <a:gd name="connsiteX0" fmla="*/ 194437 w 2257425"/>
                  <a:gd name="connsiteY0" fmla="*/ 122771 h 2920668"/>
                  <a:gd name="connsiteX1" fmla="*/ 121523 w 2257425"/>
                  <a:gd name="connsiteY1" fmla="*/ 195680 h 2920668"/>
                  <a:gd name="connsiteX2" fmla="*/ 121523 w 2257425"/>
                  <a:gd name="connsiteY2" fmla="*/ 2726243 h 2920668"/>
                  <a:gd name="connsiteX3" fmla="*/ 194437 w 2257425"/>
                  <a:gd name="connsiteY3" fmla="*/ 2799152 h 2920668"/>
                  <a:gd name="connsiteX4" fmla="*/ 2059814 w 2257425"/>
                  <a:gd name="connsiteY4" fmla="*/ 2799152 h 2920668"/>
                  <a:gd name="connsiteX5" fmla="*/ 2132727 w 2257425"/>
                  <a:gd name="connsiteY5" fmla="*/ 2726243 h 2920668"/>
                  <a:gd name="connsiteX6" fmla="*/ 2132727 w 2257425"/>
                  <a:gd name="connsiteY6" fmla="*/ 1078413 h 2920668"/>
                  <a:gd name="connsiteX7" fmla="*/ 2132727 w 2257425"/>
                  <a:gd name="connsiteY7" fmla="*/ 1054761 h 2920668"/>
                  <a:gd name="connsiteX8" fmla="*/ 2129823 w 2257425"/>
                  <a:gd name="connsiteY8" fmla="*/ 1055355 h 2920668"/>
                  <a:gd name="connsiteX9" fmla="*/ 2126785 w 2257425"/>
                  <a:gd name="connsiteY9" fmla="*/ 1055355 h 2920668"/>
                  <a:gd name="connsiteX10" fmla="*/ 2123747 w 2257425"/>
                  <a:gd name="connsiteY10" fmla="*/ 1055355 h 2920668"/>
                  <a:gd name="connsiteX11" fmla="*/ 1327752 w 2257425"/>
                  <a:gd name="connsiteY11" fmla="*/ 1055355 h 2920668"/>
                  <a:gd name="connsiteX12" fmla="*/ 1200150 w 2257425"/>
                  <a:gd name="connsiteY12" fmla="*/ 927704 h 2920668"/>
                  <a:gd name="connsiteX13" fmla="*/ 1200150 w 2257425"/>
                  <a:gd name="connsiteY13" fmla="*/ 128364 h 2920668"/>
                  <a:gd name="connsiteX14" fmla="*/ 1200966 w 2257425"/>
                  <a:gd name="connsiteY14" fmla="*/ 122771 h 2920668"/>
                  <a:gd name="connsiteX15" fmla="*/ 1128166 w 2257425"/>
                  <a:gd name="connsiteY15" fmla="*/ 122771 h 2920668"/>
                  <a:gd name="connsiteX16" fmla="*/ 194437 w 2257425"/>
                  <a:gd name="connsiteY16" fmla="*/ 122771 h 2920668"/>
                  <a:gd name="connsiteX17" fmla="*/ 1331572 w 2257425"/>
                  <a:gd name="connsiteY17" fmla="*/ 121972 h 2920668"/>
                  <a:gd name="connsiteX18" fmla="*/ 1327638 w 2257425"/>
                  <a:gd name="connsiteY18" fmla="*/ 122771 h 2920668"/>
                  <a:gd name="connsiteX19" fmla="*/ 1324994 w 2257425"/>
                  <a:gd name="connsiteY19" fmla="*/ 122771 h 2920668"/>
                  <a:gd name="connsiteX20" fmla="*/ 1322388 w 2257425"/>
                  <a:gd name="connsiteY20" fmla="*/ 127982 h 2920668"/>
                  <a:gd name="connsiteX21" fmla="*/ 1322388 w 2257425"/>
                  <a:gd name="connsiteY21" fmla="*/ 927042 h 2920668"/>
                  <a:gd name="connsiteX22" fmla="*/ 1328466 w 2257425"/>
                  <a:gd name="connsiteY22" fmla="*/ 933118 h 2920668"/>
                  <a:gd name="connsiteX23" fmla="*/ 2130699 w 2257425"/>
                  <a:gd name="connsiteY23" fmla="*/ 933118 h 2920668"/>
                  <a:gd name="connsiteX24" fmla="*/ 2132727 w 2257425"/>
                  <a:gd name="connsiteY24" fmla="*/ 931091 h 2920668"/>
                  <a:gd name="connsiteX25" fmla="*/ 2132727 w 2257425"/>
                  <a:gd name="connsiteY25" fmla="*/ 927812 h 2920668"/>
                  <a:gd name="connsiteX26" fmla="*/ 2134009 w 2257425"/>
                  <a:gd name="connsiteY26" fmla="*/ 921508 h 2920668"/>
                  <a:gd name="connsiteX27" fmla="*/ 2133737 w 2257425"/>
                  <a:gd name="connsiteY27" fmla="*/ 920965 h 2920668"/>
                  <a:gd name="connsiteX28" fmla="*/ 2127660 w 2257425"/>
                  <a:gd name="connsiteY28" fmla="*/ 917927 h 2920668"/>
                  <a:gd name="connsiteX29" fmla="*/ 1333060 w 2257425"/>
                  <a:gd name="connsiteY29" fmla="*/ 123460 h 2920668"/>
                  <a:gd name="connsiteX30" fmla="*/ 1315932 w 2257425"/>
                  <a:gd name="connsiteY30" fmla="*/ 0 h 2920668"/>
                  <a:gd name="connsiteX31" fmla="*/ 1325803 w 2257425"/>
                  <a:gd name="connsiteY31" fmla="*/ 1255 h 2920668"/>
                  <a:gd name="connsiteX32" fmla="*/ 1327638 w 2257425"/>
                  <a:gd name="connsiteY32" fmla="*/ 1255 h 2920668"/>
                  <a:gd name="connsiteX33" fmla="*/ 1330705 w 2257425"/>
                  <a:gd name="connsiteY33" fmla="*/ 1878 h 2920668"/>
                  <a:gd name="connsiteX34" fmla="*/ 1370138 w 2257425"/>
                  <a:gd name="connsiteY34" fmla="*/ 6892 h 2920668"/>
                  <a:gd name="connsiteX35" fmla="*/ 1418897 w 2257425"/>
                  <a:gd name="connsiteY35" fmla="*/ 37184 h 2920668"/>
                  <a:gd name="connsiteX36" fmla="*/ 2205777 w 2257425"/>
                  <a:gd name="connsiteY36" fmla="*/ 827406 h 2920668"/>
                  <a:gd name="connsiteX37" fmla="*/ 2257425 w 2257425"/>
                  <a:gd name="connsiteY37" fmla="*/ 927704 h 2920668"/>
                  <a:gd name="connsiteX38" fmla="*/ 2254250 w 2257425"/>
                  <a:gd name="connsiteY38" fmla="*/ 943227 h 2920668"/>
                  <a:gd name="connsiteX39" fmla="*/ 2254250 w 2257425"/>
                  <a:gd name="connsiteY39" fmla="*/ 1091201 h 2920668"/>
                  <a:gd name="connsiteX40" fmla="*/ 2254250 w 2257425"/>
                  <a:gd name="connsiteY40" fmla="*/ 2726243 h 2920668"/>
                  <a:gd name="connsiteX41" fmla="*/ 2059814 w 2257425"/>
                  <a:gd name="connsiteY41" fmla="*/ 2920668 h 2920668"/>
                  <a:gd name="connsiteX42" fmla="*/ 194437 w 2257425"/>
                  <a:gd name="connsiteY42" fmla="*/ 2920668 h 2920668"/>
                  <a:gd name="connsiteX43" fmla="*/ 0 w 2257425"/>
                  <a:gd name="connsiteY43" fmla="*/ 2726243 h 2920668"/>
                  <a:gd name="connsiteX44" fmla="*/ 0 w 2257425"/>
                  <a:gd name="connsiteY44" fmla="*/ 195680 h 2920668"/>
                  <a:gd name="connsiteX45" fmla="*/ 194437 w 2257425"/>
                  <a:gd name="connsiteY45" fmla="*/ 1255 h 2920668"/>
                  <a:gd name="connsiteX46" fmla="*/ 1309932 w 2257425"/>
                  <a:gd name="connsiteY46" fmla="*/ 1255 h 2920668"/>
                  <a:gd name="connsiteX47" fmla="*/ 1311235 w 2257425"/>
                  <a:gd name="connsiteY47" fmla="*/ 1255 h 292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57425" h="2920668">
                    <a:moveTo>
                      <a:pt x="194437" y="122771"/>
                    </a:moveTo>
                    <a:cubicBezTo>
                      <a:pt x="154942" y="122771"/>
                      <a:pt x="121523" y="153150"/>
                      <a:pt x="121523" y="195680"/>
                    </a:cubicBezTo>
                    <a:cubicBezTo>
                      <a:pt x="121523" y="2726243"/>
                      <a:pt x="121523" y="2726243"/>
                      <a:pt x="121523" y="2726243"/>
                    </a:cubicBezTo>
                    <a:cubicBezTo>
                      <a:pt x="121523" y="2768774"/>
                      <a:pt x="154942" y="2799152"/>
                      <a:pt x="194437" y="2799152"/>
                    </a:cubicBezTo>
                    <a:cubicBezTo>
                      <a:pt x="2059814" y="2799152"/>
                      <a:pt x="2059814" y="2799152"/>
                      <a:pt x="2059814" y="2799152"/>
                    </a:cubicBezTo>
                    <a:cubicBezTo>
                      <a:pt x="2099308" y="2799152"/>
                      <a:pt x="2132727" y="2768774"/>
                      <a:pt x="2132727" y="2726243"/>
                    </a:cubicBezTo>
                    <a:cubicBezTo>
                      <a:pt x="2132727" y="1714626"/>
                      <a:pt x="2132727" y="1272043"/>
                      <a:pt x="2132727" y="1078413"/>
                    </a:cubicBezTo>
                    <a:lnTo>
                      <a:pt x="2132727" y="1054761"/>
                    </a:lnTo>
                    <a:lnTo>
                      <a:pt x="2129823" y="1055355"/>
                    </a:lnTo>
                    <a:lnTo>
                      <a:pt x="2126785" y="1055355"/>
                    </a:lnTo>
                    <a:cubicBezTo>
                      <a:pt x="2123747" y="1055355"/>
                      <a:pt x="2123747" y="1055355"/>
                      <a:pt x="2123747" y="1055355"/>
                    </a:cubicBezTo>
                    <a:cubicBezTo>
                      <a:pt x="1327752" y="1055355"/>
                      <a:pt x="1327752" y="1055355"/>
                      <a:pt x="1327752" y="1055355"/>
                    </a:cubicBezTo>
                    <a:cubicBezTo>
                      <a:pt x="1257875" y="1055355"/>
                      <a:pt x="1200150" y="997608"/>
                      <a:pt x="1200150" y="927704"/>
                    </a:cubicBezTo>
                    <a:cubicBezTo>
                      <a:pt x="1200150" y="128364"/>
                      <a:pt x="1200150" y="128364"/>
                      <a:pt x="1200150" y="128364"/>
                    </a:cubicBezTo>
                    <a:lnTo>
                      <a:pt x="1200966" y="122771"/>
                    </a:lnTo>
                    <a:lnTo>
                      <a:pt x="1128166" y="122771"/>
                    </a:lnTo>
                    <a:cubicBezTo>
                      <a:pt x="194437" y="122771"/>
                      <a:pt x="194437" y="122771"/>
                      <a:pt x="194437" y="122771"/>
                    </a:cubicBezTo>
                    <a:close/>
                    <a:moveTo>
                      <a:pt x="1331572" y="121972"/>
                    </a:moveTo>
                    <a:lnTo>
                      <a:pt x="1327638" y="122771"/>
                    </a:lnTo>
                    <a:lnTo>
                      <a:pt x="1324994" y="122771"/>
                    </a:lnTo>
                    <a:lnTo>
                      <a:pt x="1322388" y="127982"/>
                    </a:lnTo>
                    <a:cubicBezTo>
                      <a:pt x="1322388" y="927042"/>
                      <a:pt x="1322388" y="927042"/>
                      <a:pt x="1322388" y="927042"/>
                    </a:cubicBezTo>
                    <a:cubicBezTo>
                      <a:pt x="1322388" y="930080"/>
                      <a:pt x="1325427" y="933118"/>
                      <a:pt x="1328466" y="933118"/>
                    </a:cubicBezTo>
                    <a:cubicBezTo>
                      <a:pt x="2130699" y="933118"/>
                      <a:pt x="2130699" y="933118"/>
                      <a:pt x="2130699" y="933118"/>
                    </a:cubicBezTo>
                    <a:lnTo>
                      <a:pt x="2132727" y="931091"/>
                    </a:lnTo>
                    <a:lnTo>
                      <a:pt x="2132727" y="927812"/>
                    </a:lnTo>
                    <a:lnTo>
                      <a:pt x="2134009" y="921508"/>
                    </a:lnTo>
                    <a:lnTo>
                      <a:pt x="2133737" y="920965"/>
                    </a:lnTo>
                    <a:cubicBezTo>
                      <a:pt x="2127660" y="917927"/>
                      <a:pt x="2127660" y="917927"/>
                      <a:pt x="2127660" y="917927"/>
                    </a:cubicBezTo>
                    <a:cubicBezTo>
                      <a:pt x="1431025" y="221408"/>
                      <a:pt x="1343945" y="134343"/>
                      <a:pt x="1333060" y="123460"/>
                    </a:cubicBezTo>
                    <a:close/>
                    <a:moveTo>
                      <a:pt x="1315932" y="0"/>
                    </a:moveTo>
                    <a:lnTo>
                      <a:pt x="1325803" y="1255"/>
                    </a:lnTo>
                    <a:lnTo>
                      <a:pt x="1327638" y="1255"/>
                    </a:lnTo>
                    <a:lnTo>
                      <a:pt x="1330705" y="1878"/>
                    </a:lnTo>
                    <a:lnTo>
                      <a:pt x="1370138" y="6892"/>
                    </a:lnTo>
                    <a:cubicBezTo>
                      <a:pt x="1387566" y="13249"/>
                      <a:pt x="1404086" y="23507"/>
                      <a:pt x="1418897" y="37184"/>
                    </a:cubicBezTo>
                    <a:cubicBezTo>
                      <a:pt x="2205777" y="827406"/>
                      <a:pt x="2205777" y="827406"/>
                      <a:pt x="2205777" y="827406"/>
                    </a:cubicBezTo>
                    <a:cubicBezTo>
                      <a:pt x="2239196" y="851721"/>
                      <a:pt x="2257425" y="888193"/>
                      <a:pt x="2257425" y="927704"/>
                    </a:cubicBezTo>
                    <a:lnTo>
                      <a:pt x="2254250" y="943227"/>
                    </a:lnTo>
                    <a:lnTo>
                      <a:pt x="2254250" y="1091201"/>
                    </a:lnTo>
                    <a:cubicBezTo>
                      <a:pt x="2254250" y="2726243"/>
                      <a:pt x="2254250" y="2726243"/>
                      <a:pt x="2254250" y="2726243"/>
                    </a:cubicBezTo>
                    <a:cubicBezTo>
                      <a:pt x="2254250" y="2835607"/>
                      <a:pt x="2166146" y="2920668"/>
                      <a:pt x="2059814" y="2920668"/>
                    </a:cubicBezTo>
                    <a:cubicBezTo>
                      <a:pt x="194437" y="2920668"/>
                      <a:pt x="194437" y="2920668"/>
                      <a:pt x="194437" y="2920668"/>
                    </a:cubicBezTo>
                    <a:cubicBezTo>
                      <a:pt x="88104" y="2920668"/>
                      <a:pt x="0" y="2835607"/>
                      <a:pt x="0" y="2726243"/>
                    </a:cubicBezTo>
                    <a:cubicBezTo>
                      <a:pt x="0" y="195680"/>
                      <a:pt x="0" y="195680"/>
                      <a:pt x="0" y="195680"/>
                    </a:cubicBezTo>
                    <a:cubicBezTo>
                      <a:pt x="0" y="86316"/>
                      <a:pt x="88104" y="1255"/>
                      <a:pt x="194437" y="1255"/>
                    </a:cubicBezTo>
                    <a:cubicBezTo>
                      <a:pt x="1044338" y="1255"/>
                      <a:pt x="1256813" y="1255"/>
                      <a:pt x="1309932" y="1255"/>
                    </a:cubicBezTo>
                    <a:lnTo>
                      <a:pt x="1311235" y="125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93" name="Freeform 392"/>
              <p:cNvSpPr>
                <a:spLocks/>
              </p:cNvSpPr>
              <p:nvPr/>
            </p:nvSpPr>
            <p:spPr bwMode="auto">
              <a:xfrm>
                <a:off x="5499100" y="1766888"/>
                <a:ext cx="2257425" cy="2922588"/>
              </a:xfrm>
              <a:custGeom>
                <a:avLst/>
                <a:gdLst>
                  <a:gd name="connsiteX0" fmla="*/ 1323839 w 2257425"/>
                  <a:gd name="connsiteY0" fmla="*/ 122238 h 2922588"/>
                  <a:gd name="connsiteX1" fmla="*/ 1320800 w 2257425"/>
                  <a:gd name="connsiteY1" fmla="*/ 128315 h 2922588"/>
                  <a:gd name="connsiteX2" fmla="*/ 1320800 w 2257425"/>
                  <a:gd name="connsiteY2" fmla="*/ 927375 h 2922588"/>
                  <a:gd name="connsiteX3" fmla="*/ 1326878 w 2257425"/>
                  <a:gd name="connsiteY3" fmla="*/ 933451 h 2922588"/>
                  <a:gd name="connsiteX4" fmla="*/ 2129111 w 2257425"/>
                  <a:gd name="connsiteY4" fmla="*/ 933451 h 2922588"/>
                  <a:gd name="connsiteX5" fmla="*/ 2132699 w 2257425"/>
                  <a:gd name="connsiteY5" fmla="*/ 929864 h 2922588"/>
                  <a:gd name="connsiteX6" fmla="*/ 2132699 w 2257425"/>
                  <a:gd name="connsiteY6" fmla="*/ 927508 h 2922588"/>
                  <a:gd name="connsiteX7" fmla="*/ 2133142 w 2257425"/>
                  <a:gd name="connsiteY7" fmla="*/ 925329 h 2922588"/>
                  <a:gd name="connsiteX8" fmla="*/ 2132149 w 2257425"/>
                  <a:gd name="connsiteY8" fmla="*/ 924336 h 2922588"/>
                  <a:gd name="connsiteX9" fmla="*/ 2126072 w 2257425"/>
                  <a:gd name="connsiteY9" fmla="*/ 921298 h 2922588"/>
                  <a:gd name="connsiteX10" fmla="*/ 1329917 w 2257425"/>
                  <a:gd name="connsiteY10" fmla="*/ 125276 h 2922588"/>
                  <a:gd name="connsiteX11" fmla="*/ 1326878 w 2257425"/>
                  <a:gd name="connsiteY11" fmla="*/ 122238 h 2922588"/>
                  <a:gd name="connsiteX12" fmla="*/ 1323839 w 2257425"/>
                  <a:gd name="connsiteY12" fmla="*/ 122238 h 2922588"/>
                  <a:gd name="connsiteX13" fmla="*/ 194307 w 2257425"/>
                  <a:gd name="connsiteY13" fmla="*/ 0 h 2922588"/>
                  <a:gd name="connsiteX14" fmla="*/ 1326754 w 2257425"/>
                  <a:gd name="connsiteY14" fmla="*/ 0 h 2922588"/>
                  <a:gd name="connsiteX15" fmla="*/ 1342448 w 2257425"/>
                  <a:gd name="connsiteY15" fmla="*/ 3196 h 2922588"/>
                  <a:gd name="connsiteX16" fmla="*/ 1371473 w 2257425"/>
                  <a:gd name="connsiteY16" fmla="*/ 6572 h 2922588"/>
                  <a:gd name="connsiteX17" fmla="*/ 1418897 w 2257425"/>
                  <a:gd name="connsiteY17" fmla="*/ 36059 h 2922588"/>
                  <a:gd name="connsiteX18" fmla="*/ 2208815 w 2257425"/>
                  <a:gd name="connsiteY18" fmla="*/ 826181 h 2922588"/>
                  <a:gd name="connsiteX19" fmla="*/ 2257425 w 2257425"/>
                  <a:gd name="connsiteY19" fmla="*/ 926465 h 2922588"/>
                  <a:gd name="connsiteX20" fmla="*/ 2254250 w 2257425"/>
                  <a:gd name="connsiteY20" fmla="*/ 942060 h 2922588"/>
                  <a:gd name="connsiteX21" fmla="*/ 2254250 w 2257425"/>
                  <a:gd name="connsiteY21" fmla="*/ 1091106 h 2922588"/>
                  <a:gd name="connsiteX22" fmla="*/ 2254250 w 2257425"/>
                  <a:gd name="connsiteY22" fmla="*/ 2728242 h 2922588"/>
                  <a:gd name="connsiteX23" fmla="*/ 2059768 w 2257425"/>
                  <a:gd name="connsiteY23" fmla="*/ 2922588 h 2922588"/>
                  <a:gd name="connsiteX24" fmla="*/ 1394276 w 2257425"/>
                  <a:gd name="connsiteY24" fmla="*/ 2922588 h 2922588"/>
                  <a:gd name="connsiteX25" fmla="*/ 1333500 w 2257425"/>
                  <a:gd name="connsiteY25" fmla="*/ 2861855 h 2922588"/>
                  <a:gd name="connsiteX26" fmla="*/ 1394276 w 2257425"/>
                  <a:gd name="connsiteY26" fmla="*/ 2801122 h 2922588"/>
                  <a:gd name="connsiteX27" fmla="*/ 2059768 w 2257425"/>
                  <a:gd name="connsiteY27" fmla="*/ 2801122 h 2922588"/>
                  <a:gd name="connsiteX28" fmla="*/ 2132699 w 2257425"/>
                  <a:gd name="connsiteY28" fmla="*/ 2728242 h 2922588"/>
                  <a:gd name="connsiteX29" fmla="*/ 2132699 w 2257425"/>
                  <a:gd name="connsiteY29" fmla="*/ 1078302 h 2922588"/>
                  <a:gd name="connsiteX30" fmla="*/ 2132699 w 2257425"/>
                  <a:gd name="connsiteY30" fmla="*/ 1054100 h 2922588"/>
                  <a:gd name="connsiteX31" fmla="*/ 2129823 w 2257425"/>
                  <a:gd name="connsiteY31" fmla="*/ 1054100 h 2922588"/>
                  <a:gd name="connsiteX32" fmla="*/ 2126785 w 2257425"/>
                  <a:gd name="connsiteY32" fmla="*/ 1054100 h 2922588"/>
                  <a:gd name="connsiteX33" fmla="*/ 1327752 w 2257425"/>
                  <a:gd name="connsiteY33" fmla="*/ 1054100 h 2922588"/>
                  <a:gd name="connsiteX34" fmla="*/ 1200150 w 2257425"/>
                  <a:gd name="connsiteY34" fmla="*/ 926465 h 2922588"/>
                  <a:gd name="connsiteX35" fmla="*/ 1200150 w 2257425"/>
                  <a:gd name="connsiteY35" fmla="*/ 127227 h 2922588"/>
                  <a:gd name="connsiteX36" fmla="*/ 1201811 w 2257425"/>
                  <a:gd name="connsiteY36" fmla="*/ 121709 h 2922588"/>
                  <a:gd name="connsiteX37" fmla="*/ 1127415 w 2257425"/>
                  <a:gd name="connsiteY37" fmla="*/ 121709 h 2922588"/>
                  <a:gd name="connsiteX38" fmla="*/ 194307 w 2257425"/>
                  <a:gd name="connsiteY38" fmla="*/ 121709 h 2922588"/>
                  <a:gd name="connsiteX39" fmla="*/ 121442 w 2257425"/>
                  <a:gd name="connsiteY39" fmla="*/ 161264 h 2922588"/>
                  <a:gd name="connsiteX40" fmla="*/ 121442 w 2257425"/>
                  <a:gd name="connsiteY40" fmla="*/ 194734 h 2922588"/>
                  <a:gd name="connsiteX41" fmla="*/ 60721 w 2257425"/>
                  <a:gd name="connsiteY41" fmla="*/ 255588 h 2922588"/>
                  <a:gd name="connsiteX42" fmla="*/ 0 w 2257425"/>
                  <a:gd name="connsiteY42" fmla="*/ 194734 h 2922588"/>
                  <a:gd name="connsiteX43" fmla="*/ 0 w 2257425"/>
                  <a:gd name="connsiteY43" fmla="*/ 161264 h 2922588"/>
                  <a:gd name="connsiteX44" fmla="*/ 194307 w 2257425"/>
                  <a:gd name="connsiteY44" fmla="*/ 0 h 292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257425" h="2922588">
                    <a:moveTo>
                      <a:pt x="1323839" y="122238"/>
                    </a:moveTo>
                    <a:cubicBezTo>
                      <a:pt x="1320800" y="122238"/>
                      <a:pt x="1320800" y="125276"/>
                      <a:pt x="1320800" y="128315"/>
                    </a:cubicBezTo>
                    <a:cubicBezTo>
                      <a:pt x="1320800" y="927375"/>
                      <a:pt x="1320800" y="927375"/>
                      <a:pt x="1320800" y="927375"/>
                    </a:cubicBezTo>
                    <a:cubicBezTo>
                      <a:pt x="1320800" y="930413"/>
                      <a:pt x="1323839" y="933451"/>
                      <a:pt x="1326878" y="933451"/>
                    </a:cubicBezTo>
                    <a:cubicBezTo>
                      <a:pt x="2129111" y="933451"/>
                      <a:pt x="2129111" y="933451"/>
                      <a:pt x="2129111" y="933451"/>
                    </a:cubicBezTo>
                    <a:lnTo>
                      <a:pt x="2132699" y="929864"/>
                    </a:lnTo>
                    <a:lnTo>
                      <a:pt x="2132699" y="927508"/>
                    </a:lnTo>
                    <a:lnTo>
                      <a:pt x="2133142" y="925329"/>
                    </a:lnTo>
                    <a:lnTo>
                      <a:pt x="2132149" y="924336"/>
                    </a:lnTo>
                    <a:cubicBezTo>
                      <a:pt x="2126072" y="921298"/>
                      <a:pt x="2126072" y="921298"/>
                      <a:pt x="2126072" y="921298"/>
                    </a:cubicBezTo>
                    <a:cubicBezTo>
                      <a:pt x="1329917" y="125276"/>
                      <a:pt x="1329917" y="125276"/>
                      <a:pt x="1329917" y="125276"/>
                    </a:cubicBezTo>
                    <a:cubicBezTo>
                      <a:pt x="1329917" y="122238"/>
                      <a:pt x="1326878" y="122238"/>
                      <a:pt x="1326878" y="122238"/>
                    </a:cubicBezTo>
                    <a:cubicBezTo>
                      <a:pt x="1326878" y="122238"/>
                      <a:pt x="1323839" y="122238"/>
                      <a:pt x="1323839" y="122238"/>
                    </a:cubicBezTo>
                    <a:close/>
                    <a:moveTo>
                      <a:pt x="194307" y="0"/>
                    </a:moveTo>
                    <a:cubicBezTo>
                      <a:pt x="1326754" y="0"/>
                      <a:pt x="1326754" y="0"/>
                      <a:pt x="1326754" y="0"/>
                    </a:cubicBezTo>
                    <a:lnTo>
                      <a:pt x="1342448" y="3196"/>
                    </a:lnTo>
                    <a:lnTo>
                      <a:pt x="1371473" y="6572"/>
                    </a:lnTo>
                    <a:cubicBezTo>
                      <a:pt x="1388990" y="12555"/>
                      <a:pt x="1405226" y="22384"/>
                      <a:pt x="1418897" y="36059"/>
                    </a:cubicBezTo>
                    <a:cubicBezTo>
                      <a:pt x="2208815" y="826181"/>
                      <a:pt x="2208815" y="826181"/>
                      <a:pt x="2208815" y="826181"/>
                    </a:cubicBezTo>
                    <a:cubicBezTo>
                      <a:pt x="2239196" y="850492"/>
                      <a:pt x="2257425" y="886959"/>
                      <a:pt x="2257425" y="926465"/>
                    </a:cubicBezTo>
                    <a:lnTo>
                      <a:pt x="2254250" y="942060"/>
                    </a:lnTo>
                    <a:lnTo>
                      <a:pt x="2254250" y="1091106"/>
                    </a:lnTo>
                    <a:cubicBezTo>
                      <a:pt x="2254250" y="2728242"/>
                      <a:pt x="2254250" y="2728242"/>
                      <a:pt x="2254250" y="2728242"/>
                    </a:cubicBezTo>
                    <a:cubicBezTo>
                      <a:pt x="2254250" y="2834525"/>
                      <a:pt x="2169164" y="2922588"/>
                      <a:pt x="2059768" y="2922588"/>
                    </a:cubicBezTo>
                    <a:cubicBezTo>
                      <a:pt x="1394276" y="2922588"/>
                      <a:pt x="1394276" y="2922588"/>
                      <a:pt x="1394276" y="2922588"/>
                    </a:cubicBezTo>
                    <a:cubicBezTo>
                      <a:pt x="1360849" y="2922588"/>
                      <a:pt x="1333500" y="2895258"/>
                      <a:pt x="1333500" y="2861855"/>
                    </a:cubicBezTo>
                    <a:cubicBezTo>
                      <a:pt x="1333500" y="2828452"/>
                      <a:pt x="1360849" y="2801122"/>
                      <a:pt x="1394276" y="2801122"/>
                    </a:cubicBezTo>
                    <a:cubicBezTo>
                      <a:pt x="2059768" y="2801122"/>
                      <a:pt x="2059768" y="2801122"/>
                      <a:pt x="2059768" y="2801122"/>
                    </a:cubicBezTo>
                    <a:cubicBezTo>
                      <a:pt x="2102311" y="2801122"/>
                      <a:pt x="2132699" y="2767719"/>
                      <a:pt x="2132699" y="2728242"/>
                    </a:cubicBezTo>
                    <a:cubicBezTo>
                      <a:pt x="2132699" y="1715329"/>
                      <a:pt x="2132699" y="1272180"/>
                      <a:pt x="2132699" y="1078302"/>
                    </a:cubicBezTo>
                    <a:lnTo>
                      <a:pt x="2132699" y="1054100"/>
                    </a:lnTo>
                    <a:lnTo>
                      <a:pt x="2129823" y="1054100"/>
                    </a:lnTo>
                    <a:cubicBezTo>
                      <a:pt x="2126785" y="1054100"/>
                      <a:pt x="2126785" y="1054100"/>
                      <a:pt x="2126785" y="1054100"/>
                    </a:cubicBezTo>
                    <a:cubicBezTo>
                      <a:pt x="1327752" y="1054100"/>
                      <a:pt x="1327752" y="1054100"/>
                      <a:pt x="1327752" y="1054100"/>
                    </a:cubicBezTo>
                    <a:cubicBezTo>
                      <a:pt x="1257875" y="1054100"/>
                      <a:pt x="1200150" y="996361"/>
                      <a:pt x="1200150" y="926465"/>
                    </a:cubicBezTo>
                    <a:cubicBezTo>
                      <a:pt x="1200150" y="127227"/>
                      <a:pt x="1200150" y="127227"/>
                      <a:pt x="1200150" y="127227"/>
                    </a:cubicBezTo>
                    <a:lnTo>
                      <a:pt x="1201811" y="121709"/>
                    </a:lnTo>
                    <a:lnTo>
                      <a:pt x="1127415" y="121709"/>
                    </a:lnTo>
                    <a:cubicBezTo>
                      <a:pt x="194307" y="121709"/>
                      <a:pt x="194307" y="121709"/>
                      <a:pt x="194307" y="121709"/>
                    </a:cubicBezTo>
                    <a:cubicBezTo>
                      <a:pt x="154839" y="121709"/>
                      <a:pt x="121442" y="139965"/>
                      <a:pt x="121442" y="161264"/>
                    </a:cubicBezTo>
                    <a:cubicBezTo>
                      <a:pt x="121442" y="194734"/>
                      <a:pt x="121442" y="194734"/>
                      <a:pt x="121442" y="194734"/>
                    </a:cubicBezTo>
                    <a:cubicBezTo>
                      <a:pt x="121442" y="228204"/>
                      <a:pt x="94118" y="255588"/>
                      <a:pt x="60721" y="255588"/>
                    </a:cubicBezTo>
                    <a:cubicBezTo>
                      <a:pt x="27325" y="255588"/>
                      <a:pt x="0" y="228204"/>
                      <a:pt x="0" y="194734"/>
                    </a:cubicBezTo>
                    <a:cubicBezTo>
                      <a:pt x="0" y="161264"/>
                      <a:pt x="0" y="161264"/>
                      <a:pt x="0" y="161264"/>
                    </a:cubicBezTo>
                    <a:cubicBezTo>
                      <a:pt x="0" y="69982"/>
                      <a:pt x="81974" y="0"/>
                      <a:pt x="19430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grpSp>
        <p:grpSp>
          <p:nvGrpSpPr>
            <p:cNvPr id="394" name="Group 393"/>
            <p:cNvGrpSpPr/>
            <p:nvPr/>
          </p:nvGrpSpPr>
          <p:grpSpPr>
            <a:xfrm>
              <a:off x="7075105" y="4038206"/>
              <a:ext cx="606426" cy="569913"/>
              <a:chOff x="7116768" y="3441704"/>
              <a:chExt cx="606426" cy="569913"/>
            </a:xfrm>
            <a:grpFill/>
          </p:grpSpPr>
          <p:sp>
            <p:nvSpPr>
              <p:cNvPr id="395" name="Freeform 394"/>
              <p:cNvSpPr>
                <a:spLocks/>
              </p:cNvSpPr>
              <p:nvPr/>
            </p:nvSpPr>
            <p:spPr bwMode="auto">
              <a:xfrm>
                <a:off x="7335843" y="3906842"/>
                <a:ext cx="169863" cy="63500"/>
              </a:xfrm>
              <a:custGeom>
                <a:avLst/>
                <a:gdLst>
                  <a:gd name="connsiteX0" fmla="*/ 23813 w 169863"/>
                  <a:gd name="connsiteY0" fmla="*/ 25400 h 63500"/>
                  <a:gd name="connsiteX1" fmla="*/ 23813 w 169863"/>
                  <a:gd name="connsiteY1" fmla="*/ 27922 h 63500"/>
                  <a:gd name="connsiteX2" fmla="*/ 25535 w 169863"/>
                  <a:gd name="connsiteY2" fmla="*/ 39688 h 63500"/>
                  <a:gd name="connsiteX3" fmla="*/ 144330 w 169863"/>
                  <a:gd name="connsiteY3" fmla="*/ 39688 h 63500"/>
                  <a:gd name="connsiteX4" fmla="*/ 146051 w 169863"/>
                  <a:gd name="connsiteY4" fmla="*/ 27922 h 63500"/>
                  <a:gd name="connsiteX5" fmla="*/ 146051 w 169863"/>
                  <a:gd name="connsiteY5" fmla="*/ 25400 h 63500"/>
                  <a:gd name="connsiteX6" fmla="*/ 23813 w 169863"/>
                  <a:gd name="connsiteY6" fmla="*/ 25400 h 63500"/>
                  <a:gd name="connsiteX7" fmla="*/ 12011 w 169863"/>
                  <a:gd name="connsiteY7" fmla="*/ 0 h 63500"/>
                  <a:gd name="connsiteX8" fmla="*/ 157853 w 169863"/>
                  <a:gd name="connsiteY8" fmla="*/ 0 h 63500"/>
                  <a:gd name="connsiteX9" fmla="*/ 169863 w 169863"/>
                  <a:gd name="connsiteY9" fmla="*/ 12178 h 63500"/>
                  <a:gd name="connsiteX10" fmla="*/ 169863 w 169863"/>
                  <a:gd name="connsiteY10" fmla="*/ 26966 h 63500"/>
                  <a:gd name="connsiteX11" fmla="*/ 150990 w 169863"/>
                  <a:gd name="connsiteY11" fmla="*/ 63500 h 63500"/>
                  <a:gd name="connsiteX12" fmla="*/ 18874 w 169863"/>
                  <a:gd name="connsiteY12" fmla="*/ 63500 h 63500"/>
                  <a:gd name="connsiteX13" fmla="*/ 0 w 169863"/>
                  <a:gd name="connsiteY13" fmla="*/ 26966 h 63500"/>
                  <a:gd name="connsiteX14" fmla="*/ 0 w 169863"/>
                  <a:gd name="connsiteY14" fmla="*/ 12178 h 63500"/>
                  <a:gd name="connsiteX15" fmla="*/ 12011 w 169863"/>
                  <a:gd name="connsiteY15" fmla="*/ 0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863" h="63500">
                    <a:moveTo>
                      <a:pt x="23813" y="25400"/>
                    </a:moveTo>
                    <a:cubicBezTo>
                      <a:pt x="23813" y="27922"/>
                      <a:pt x="23813" y="27922"/>
                      <a:pt x="23813" y="27922"/>
                    </a:cubicBezTo>
                    <a:cubicBezTo>
                      <a:pt x="23813" y="32964"/>
                      <a:pt x="24674" y="37167"/>
                      <a:pt x="25535" y="39688"/>
                    </a:cubicBezTo>
                    <a:cubicBezTo>
                      <a:pt x="144330" y="39688"/>
                      <a:pt x="144330" y="39688"/>
                      <a:pt x="144330" y="39688"/>
                    </a:cubicBezTo>
                    <a:cubicBezTo>
                      <a:pt x="145190" y="37167"/>
                      <a:pt x="146051" y="32964"/>
                      <a:pt x="146051" y="27922"/>
                    </a:cubicBezTo>
                    <a:cubicBezTo>
                      <a:pt x="146051" y="25400"/>
                      <a:pt x="146051" y="25400"/>
                      <a:pt x="146051" y="25400"/>
                    </a:cubicBezTo>
                    <a:cubicBezTo>
                      <a:pt x="23813" y="25400"/>
                      <a:pt x="23813" y="25400"/>
                      <a:pt x="23813" y="25400"/>
                    </a:cubicBezTo>
                    <a:close/>
                    <a:moveTo>
                      <a:pt x="12011" y="0"/>
                    </a:moveTo>
                    <a:cubicBezTo>
                      <a:pt x="157853" y="0"/>
                      <a:pt x="157853" y="0"/>
                      <a:pt x="157853" y="0"/>
                    </a:cubicBezTo>
                    <a:cubicBezTo>
                      <a:pt x="163858" y="0"/>
                      <a:pt x="169863" y="5219"/>
                      <a:pt x="169863" y="12178"/>
                    </a:cubicBezTo>
                    <a:cubicBezTo>
                      <a:pt x="169863" y="26966"/>
                      <a:pt x="169863" y="26966"/>
                      <a:pt x="169863" y="26966"/>
                    </a:cubicBezTo>
                    <a:cubicBezTo>
                      <a:pt x="169863" y="40884"/>
                      <a:pt x="167290" y="63500"/>
                      <a:pt x="150990" y="63500"/>
                    </a:cubicBezTo>
                    <a:cubicBezTo>
                      <a:pt x="18874" y="63500"/>
                      <a:pt x="18874" y="63500"/>
                      <a:pt x="18874" y="63500"/>
                    </a:cubicBezTo>
                    <a:cubicBezTo>
                      <a:pt x="2574" y="63500"/>
                      <a:pt x="0" y="40884"/>
                      <a:pt x="0" y="26966"/>
                    </a:cubicBezTo>
                    <a:cubicBezTo>
                      <a:pt x="0" y="12178"/>
                      <a:pt x="0" y="12178"/>
                      <a:pt x="0" y="12178"/>
                    </a:cubicBezTo>
                    <a:cubicBezTo>
                      <a:pt x="0" y="5219"/>
                      <a:pt x="6006" y="0"/>
                      <a:pt x="120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96" name="Freeform 395"/>
              <p:cNvSpPr>
                <a:spLocks/>
              </p:cNvSpPr>
              <p:nvPr/>
            </p:nvSpPr>
            <p:spPr bwMode="auto">
              <a:xfrm>
                <a:off x="7116768" y="3441704"/>
                <a:ext cx="606426" cy="569913"/>
              </a:xfrm>
              <a:custGeom>
                <a:avLst/>
                <a:gdLst>
                  <a:gd name="connsiteX0" fmla="*/ 65358 w 606426"/>
                  <a:gd name="connsiteY0" fmla="*/ 371618 h 569913"/>
                  <a:gd name="connsiteX1" fmla="*/ 52475 w 606426"/>
                  <a:gd name="connsiteY1" fmla="*/ 409255 h 569913"/>
                  <a:gd name="connsiteX2" fmla="*/ 25400 w 606426"/>
                  <a:gd name="connsiteY2" fmla="*/ 488356 h 569913"/>
                  <a:gd name="connsiteX3" fmla="*/ 25400 w 606426"/>
                  <a:gd name="connsiteY3" fmla="*/ 489218 h 569913"/>
                  <a:gd name="connsiteX4" fmla="*/ 26260 w 606426"/>
                  <a:gd name="connsiteY4" fmla="*/ 490080 h 569913"/>
                  <a:gd name="connsiteX5" fmla="*/ 26260 w 606426"/>
                  <a:gd name="connsiteY5" fmla="*/ 491804 h 569913"/>
                  <a:gd name="connsiteX6" fmla="*/ 25400 w 606426"/>
                  <a:gd name="connsiteY6" fmla="*/ 496113 h 569913"/>
                  <a:gd name="connsiteX7" fmla="*/ 25400 w 606426"/>
                  <a:gd name="connsiteY7" fmla="*/ 512489 h 569913"/>
                  <a:gd name="connsiteX8" fmla="*/ 58936 w 606426"/>
                  <a:gd name="connsiteY8" fmla="*/ 546101 h 569913"/>
                  <a:gd name="connsiteX9" fmla="*/ 549077 w 606426"/>
                  <a:gd name="connsiteY9" fmla="*/ 546101 h 569913"/>
                  <a:gd name="connsiteX10" fmla="*/ 582613 w 606426"/>
                  <a:gd name="connsiteY10" fmla="*/ 512489 h 569913"/>
                  <a:gd name="connsiteX11" fmla="*/ 582613 w 606426"/>
                  <a:gd name="connsiteY11" fmla="*/ 496113 h 569913"/>
                  <a:gd name="connsiteX12" fmla="*/ 580034 w 606426"/>
                  <a:gd name="connsiteY12" fmla="*/ 494389 h 569913"/>
                  <a:gd name="connsiteX13" fmla="*/ 580034 w 606426"/>
                  <a:gd name="connsiteY13" fmla="*/ 489218 h 569913"/>
                  <a:gd name="connsiteX14" fmla="*/ 580034 w 606426"/>
                  <a:gd name="connsiteY14" fmla="*/ 488356 h 569913"/>
                  <a:gd name="connsiteX15" fmla="*/ 541661 w 606426"/>
                  <a:gd name="connsiteY15" fmla="*/ 379762 h 569913"/>
                  <a:gd name="connsiteX16" fmla="*/ 539187 w 606426"/>
                  <a:gd name="connsiteY16" fmla="*/ 372761 h 569913"/>
                  <a:gd name="connsiteX17" fmla="*/ 534517 w 606426"/>
                  <a:gd name="connsiteY17" fmla="*/ 374651 h 569913"/>
                  <a:gd name="connsiteX18" fmla="*/ 72638 w 606426"/>
                  <a:gd name="connsiteY18" fmla="*/ 374651 h 569913"/>
                  <a:gd name="connsiteX19" fmla="*/ 94192 w 606426"/>
                  <a:gd name="connsiteY19" fmla="*/ 23813 h 569913"/>
                  <a:gd name="connsiteX20" fmla="*/ 60656 w 606426"/>
                  <a:gd name="connsiteY20" fmla="*/ 57426 h 569913"/>
                  <a:gd name="connsiteX21" fmla="*/ 60656 w 606426"/>
                  <a:gd name="connsiteY21" fmla="*/ 334850 h 569913"/>
                  <a:gd name="connsiteX22" fmla="*/ 60656 w 606426"/>
                  <a:gd name="connsiteY22" fmla="*/ 338299 h 569913"/>
                  <a:gd name="connsiteX23" fmla="*/ 64037 w 606426"/>
                  <a:gd name="connsiteY23" fmla="*/ 347372 h 569913"/>
                  <a:gd name="connsiteX24" fmla="*/ 72638 w 606426"/>
                  <a:gd name="connsiteY24" fmla="*/ 350875 h 569913"/>
                  <a:gd name="connsiteX25" fmla="*/ 534517 w 606426"/>
                  <a:gd name="connsiteY25" fmla="*/ 350875 h 569913"/>
                  <a:gd name="connsiteX26" fmla="*/ 543870 w 606426"/>
                  <a:gd name="connsiteY26" fmla="*/ 347372 h 569913"/>
                  <a:gd name="connsiteX27" fmla="*/ 547357 w 606426"/>
                  <a:gd name="connsiteY27" fmla="*/ 338297 h 569913"/>
                  <a:gd name="connsiteX28" fmla="*/ 547357 w 606426"/>
                  <a:gd name="connsiteY28" fmla="*/ 246229 h 569913"/>
                  <a:gd name="connsiteX29" fmla="*/ 547357 w 606426"/>
                  <a:gd name="connsiteY29" fmla="*/ 57426 h 569913"/>
                  <a:gd name="connsiteX30" fmla="*/ 513822 w 606426"/>
                  <a:gd name="connsiteY30" fmla="*/ 23813 h 569913"/>
                  <a:gd name="connsiteX31" fmla="*/ 94192 w 606426"/>
                  <a:gd name="connsiteY31" fmla="*/ 23813 h 569913"/>
                  <a:gd name="connsiteX32" fmla="*/ 93032 w 606426"/>
                  <a:gd name="connsiteY32" fmla="*/ 0 h 569913"/>
                  <a:gd name="connsiteX33" fmla="*/ 513395 w 606426"/>
                  <a:gd name="connsiteY33" fmla="*/ 0 h 569913"/>
                  <a:gd name="connsiteX34" fmla="*/ 571109 w 606426"/>
                  <a:gd name="connsiteY34" fmla="*/ 57680 h 569913"/>
                  <a:gd name="connsiteX35" fmla="*/ 571109 w 606426"/>
                  <a:gd name="connsiteY35" fmla="*/ 334794 h 569913"/>
                  <a:gd name="connsiteX36" fmla="*/ 571109 w 606426"/>
                  <a:gd name="connsiteY36" fmla="*/ 338138 h 569913"/>
                  <a:gd name="connsiteX37" fmla="*/ 571501 w 606426"/>
                  <a:gd name="connsiteY37" fmla="*/ 338138 h 569913"/>
                  <a:gd name="connsiteX38" fmla="*/ 571109 w 606426"/>
                  <a:gd name="connsiteY38" fmla="*/ 339082 h 569913"/>
                  <a:gd name="connsiteX39" fmla="*/ 571109 w 606426"/>
                  <a:gd name="connsiteY39" fmla="*/ 339193 h 569913"/>
                  <a:gd name="connsiteX40" fmla="*/ 562495 w 606426"/>
                  <a:gd name="connsiteY40" fmla="*/ 368464 h 569913"/>
                  <a:gd name="connsiteX41" fmla="*/ 602981 w 606426"/>
                  <a:gd name="connsiteY41" fmla="*/ 480380 h 569913"/>
                  <a:gd name="connsiteX42" fmla="*/ 603842 w 606426"/>
                  <a:gd name="connsiteY42" fmla="*/ 484684 h 569913"/>
                  <a:gd name="connsiteX43" fmla="*/ 606426 w 606426"/>
                  <a:gd name="connsiteY43" fmla="*/ 495015 h 569913"/>
                  <a:gd name="connsiteX44" fmla="*/ 606426 w 606426"/>
                  <a:gd name="connsiteY44" fmla="*/ 512233 h 569913"/>
                  <a:gd name="connsiteX45" fmla="*/ 548712 w 606426"/>
                  <a:gd name="connsiteY45" fmla="*/ 569913 h 569913"/>
                  <a:gd name="connsiteX46" fmla="*/ 57714 w 606426"/>
                  <a:gd name="connsiteY46" fmla="*/ 569913 h 569913"/>
                  <a:gd name="connsiteX47" fmla="*/ 0 w 606426"/>
                  <a:gd name="connsiteY47" fmla="*/ 512233 h 569913"/>
                  <a:gd name="connsiteX48" fmla="*/ 0 w 606426"/>
                  <a:gd name="connsiteY48" fmla="*/ 495015 h 569913"/>
                  <a:gd name="connsiteX49" fmla="*/ 0 w 606426"/>
                  <a:gd name="connsiteY49" fmla="*/ 491572 h 569913"/>
                  <a:gd name="connsiteX50" fmla="*/ 862 w 606426"/>
                  <a:gd name="connsiteY50" fmla="*/ 482102 h 569913"/>
                  <a:gd name="connsiteX51" fmla="*/ 862 w 606426"/>
                  <a:gd name="connsiteY51" fmla="*/ 481241 h 569913"/>
                  <a:gd name="connsiteX52" fmla="*/ 41347 w 606426"/>
                  <a:gd name="connsiteY52" fmla="*/ 364159 h 569913"/>
                  <a:gd name="connsiteX53" fmla="*/ 35318 w 606426"/>
                  <a:gd name="connsiteY53" fmla="*/ 339193 h 569913"/>
                  <a:gd name="connsiteX54" fmla="*/ 35318 w 606426"/>
                  <a:gd name="connsiteY54" fmla="*/ 57680 h 569913"/>
                  <a:gd name="connsiteX55" fmla="*/ 93032 w 606426"/>
                  <a:gd name="connsiteY55" fmla="*/ 0 h 56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06426" h="569913">
                    <a:moveTo>
                      <a:pt x="65358" y="371618"/>
                    </a:moveTo>
                    <a:lnTo>
                      <a:pt x="52475" y="409255"/>
                    </a:lnTo>
                    <a:cubicBezTo>
                      <a:pt x="25400" y="488356"/>
                      <a:pt x="25400" y="488356"/>
                      <a:pt x="25400" y="488356"/>
                    </a:cubicBezTo>
                    <a:cubicBezTo>
                      <a:pt x="25400" y="488356"/>
                      <a:pt x="25400" y="488356"/>
                      <a:pt x="25400" y="489218"/>
                    </a:cubicBezTo>
                    <a:cubicBezTo>
                      <a:pt x="26260" y="490080"/>
                      <a:pt x="26260" y="490080"/>
                      <a:pt x="26260" y="490080"/>
                    </a:cubicBezTo>
                    <a:cubicBezTo>
                      <a:pt x="26260" y="491804"/>
                      <a:pt x="26260" y="491804"/>
                      <a:pt x="26260" y="491804"/>
                    </a:cubicBezTo>
                    <a:cubicBezTo>
                      <a:pt x="26260" y="493528"/>
                      <a:pt x="25400" y="495251"/>
                      <a:pt x="25400" y="496113"/>
                    </a:cubicBezTo>
                    <a:cubicBezTo>
                      <a:pt x="25400" y="512489"/>
                      <a:pt x="25400" y="512489"/>
                      <a:pt x="25400" y="512489"/>
                    </a:cubicBezTo>
                    <a:cubicBezTo>
                      <a:pt x="25400" y="530588"/>
                      <a:pt x="40878" y="546101"/>
                      <a:pt x="58936" y="546101"/>
                    </a:cubicBezTo>
                    <a:cubicBezTo>
                      <a:pt x="549077" y="546101"/>
                      <a:pt x="549077" y="546101"/>
                      <a:pt x="549077" y="546101"/>
                    </a:cubicBezTo>
                    <a:cubicBezTo>
                      <a:pt x="567135" y="546101"/>
                      <a:pt x="582613" y="530588"/>
                      <a:pt x="582613" y="512489"/>
                    </a:cubicBezTo>
                    <a:cubicBezTo>
                      <a:pt x="582613" y="496113"/>
                      <a:pt x="582613" y="496113"/>
                      <a:pt x="582613" y="496113"/>
                    </a:cubicBezTo>
                    <a:cubicBezTo>
                      <a:pt x="580034" y="494389"/>
                      <a:pt x="580034" y="494389"/>
                      <a:pt x="580034" y="494389"/>
                    </a:cubicBezTo>
                    <a:cubicBezTo>
                      <a:pt x="580034" y="489218"/>
                      <a:pt x="580034" y="489218"/>
                      <a:pt x="580034" y="489218"/>
                    </a:cubicBezTo>
                    <a:cubicBezTo>
                      <a:pt x="580034" y="489218"/>
                      <a:pt x="580034" y="488356"/>
                      <a:pt x="580034" y="488356"/>
                    </a:cubicBezTo>
                    <a:cubicBezTo>
                      <a:pt x="558107" y="426302"/>
                      <a:pt x="547143" y="395275"/>
                      <a:pt x="541661" y="379762"/>
                    </a:cubicBezTo>
                    <a:lnTo>
                      <a:pt x="539187" y="372761"/>
                    </a:lnTo>
                    <a:lnTo>
                      <a:pt x="534517" y="374651"/>
                    </a:lnTo>
                    <a:cubicBezTo>
                      <a:pt x="72638" y="374651"/>
                      <a:pt x="72638" y="374651"/>
                      <a:pt x="72638" y="374651"/>
                    </a:cubicBezTo>
                    <a:close/>
                    <a:moveTo>
                      <a:pt x="94192" y="23813"/>
                    </a:moveTo>
                    <a:cubicBezTo>
                      <a:pt x="75274" y="23813"/>
                      <a:pt x="60656" y="39327"/>
                      <a:pt x="60656" y="57426"/>
                    </a:cubicBezTo>
                    <a:cubicBezTo>
                      <a:pt x="60656" y="268797"/>
                      <a:pt x="60656" y="321640"/>
                      <a:pt x="60656" y="334850"/>
                    </a:cubicBezTo>
                    <a:lnTo>
                      <a:pt x="60656" y="338299"/>
                    </a:lnTo>
                    <a:lnTo>
                      <a:pt x="64037" y="347372"/>
                    </a:lnTo>
                    <a:cubicBezTo>
                      <a:pt x="66187" y="349601"/>
                      <a:pt x="69197" y="350875"/>
                      <a:pt x="72638" y="350875"/>
                    </a:cubicBezTo>
                    <a:cubicBezTo>
                      <a:pt x="534517" y="350875"/>
                      <a:pt x="534517" y="350875"/>
                      <a:pt x="534517" y="350875"/>
                    </a:cubicBezTo>
                    <a:cubicBezTo>
                      <a:pt x="538387" y="350875"/>
                      <a:pt x="541613" y="349601"/>
                      <a:pt x="543870" y="347372"/>
                    </a:cubicBezTo>
                    <a:lnTo>
                      <a:pt x="547357" y="338297"/>
                    </a:lnTo>
                    <a:lnTo>
                      <a:pt x="547357" y="246229"/>
                    </a:lnTo>
                    <a:cubicBezTo>
                      <a:pt x="547357" y="57426"/>
                      <a:pt x="547357" y="57426"/>
                      <a:pt x="547357" y="57426"/>
                    </a:cubicBezTo>
                    <a:cubicBezTo>
                      <a:pt x="547357" y="39327"/>
                      <a:pt x="532739" y="23813"/>
                      <a:pt x="513822" y="23813"/>
                    </a:cubicBezTo>
                    <a:cubicBezTo>
                      <a:pt x="94192" y="23813"/>
                      <a:pt x="94192" y="23813"/>
                      <a:pt x="94192" y="23813"/>
                    </a:cubicBezTo>
                    <a:close/>
                    <a:moveTo>
                      <a:pt x="93032" y="0"/>
                    </a:moveTo>
                    <a:cubicBezTo>
                      <a:pt x="513395" y="0"/>
                      <a:pt x="513395" y="0"/>
                      <a:pt x="513395" y="0"/>
                    </a:cubicBezTo>
                    <a:cubicBezTo>
                      <a:pt x="545267" y="0"/>
                      <a:pt x="571109" y="25827"/>
                      <a:pt x="571109" y="57680"/>
                    </a:cubicBezTo>
                    <a:cubicBezTo>
                      <a:pt x="571109" y="268815"/>
                      <a:pt x="571109" y="321598"/>
                      <a:pt x="571109" y="334794"/>
                    </a:cubicBezTo>
                    <a:lnTo>
                      <a:pt x="571109" y="338138"/>
                    </a:lnTo>
                    <a:lnTo>
                      <a:pt x="571501" y="338138"/>
                    </a:lnTo>
                    <a:lnTo>
                      <a:pt x="571109" y="339082"/>
                    </a:lnTo>
                    <a:lnTo>
                      <a:pt x="571109" y="339193"/>
                    </a:lnTo>
                    <a:cubicBezTo>
                      <a:pt x="571109" y="349524"/>
                      <a:pt x="568525" y="359855"/>
                      <a:pt x="562495" y="368464"/>
                    </a:cubicBezTo>
                    <a:cubicBezTo>
                      <a:pt x="602981" y="480380"/>
                      <a:pt x="602981" y="480380"/>
                      <a:pt x="602981" y="480380"/>
                    </a:cubicBezTo>
                    <a:cubicBezTo>
                      <a:pt x="603842" y="482102"/>
                      <a:pt x="603842" y="483824"/>
                      <a:pt x="603842" y="484684"/>
                    </a:cubicBezTo>
                    <a:cubicBezTo>
                      <a:pt x="605565" y="488128"/>
                      <a:pt x="606426" y="491572"/>
                      <a:pt x="606426" y="495015"/>
                    </a:cubicBezTo>
                    <a:cubicBezTo>
                      <a:pt x="606426" y="512233"/>
                      <a:pt x="606426" y="512233"/>
                      <a:pt x="606426" y="512233"/>
                    </a:cubicBezTo>
                    <a:cubicBezTo>
                      <a:pt x="606426" y="544086"/>
                      <a:pt x="580584" y="569913"/>
                      <a:pt x="548712" y="569913"/>
                    </a:cubicBezTo>
                    <a:cubicBezTo>
                      <a:pt x="57714" y="569913"/>
                      <a:pt x="57714" y="569913"/>
                      <a:pt x="57714" y="569913"/>
                    </a:cubicBezTo>
                    <a:cubicBezTo>
                      <a:pt x="25842" y="569913"/>
                      <a:pt x="0" y="544086"/>
                      <a:pt x="0" y="512233"/>
                    </a:cubicBezTo>
                    <a:cubicBezTo>
                      <a:pt x="0" y="495015"/>
                      <a:pt x="0" y="495015"/>
                      <a:pt x="0" y="495015"/>
                    </a:cubicBezTo>
                    <a:cubicBezTo>
                      <a:pt x="0" y="493293"/>
                      <a:pt x="0" y="492433"/>
                      <a:pt x="0" y="491572"/>
                    </a:cubicBezTo>
                    <a:cubicBezTo>
                      <a:pt x="0" y="488128"/>
                      <a:pt x="0" y="484684"/>
                      <a:pt x="862" y="482102"/>
                    </a:cubicBezTo>
                    <a:cubicBezTo>
                      <a:pt x="862" y="481241"/>
                      <a:pt x="862" y="481241"/>
                      <a:pt x="862" y="481241"/>
                    </a:cubicBezTo>
                    <a:cubicBezTo>
                      <a:pt x="41347" y="364159"/>
                      <a:pt x="41347" y="364159"/>
                      <a:pt x="41347" y="364159"/>
                    </a:cubicBezTo>
                    <a:cubicBezTo>
                      <a:pt x="37040" y="356411"/>
                      <a:pt x="35318" y="346941"/>
                      <a:pt x="35318" y="339193"/>
                    </a:cubicBezTo>
                    <a:cubicBezTo>
                      <a:pt x="35318" y="57680"/>
                      <a:pt x="35318" y="57680"/>
                      <a:pt x="35318" y="57680"/>
                    </a:cubicBezTo>
                    <a:cubicBezTo>
                      <a:pt x="35318" y="25827"/>
                      <a:pt x="61160" y="0"/>
                      <a:pt x="9303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grpSp>
        <p:sp>
          <p:nvSpPr>
            <p:cNvPr id="397" name="TextBox 396"/>
            <p:cNvSpPr txBox="1"/>
            <p:nvPr/>
          </p:nvSpPr>
          <p:spPr>
            <a:xfrm>
              <a:off x="2402371" y="3237774"/>
              <a:ext cx="5760720" cy="440118"/>
            </a:xfrm>
            <a:prstGeom prst="rect">
              <a:avLst/>
            </a:prstGeom>
            <a:noFill/>
            <a:ln w="19050">
              <a:solidFill>
                <a:schemeClr val="accent1"/>
              </a:solidFill>
            </a:ln>
          </p:spPr>
          <p:txBody>
            <a:bodyPr wrap="none" lIns="0" tIns="0" rIns="0" bIns="0" rtlCol="0" anchor="ctr">
              <a:noAutofit/>
            </a:bodyPr>
            <a:lstStyle/>
            <a:p>
              <a:pPr algn="ctr" defTabSz="896203">
                <a:spcAft>
                  <a:spcPts val="588"/>
                </a:spcAft>
                <a:defRPr/>
              </a:pPr>
              <a:r>
                <a:rPr lang="en-US" sz="1176" kern="0" dirty="0">
                  <a:solidFill>
                    <a:srgbClr val="0078D7"/>
                  </a:solidFill>
                </a:rPr>
                <a:t>DATA SOURCES</a:t>
              </a:r>
            </a:p>
          </p:txBody>
        </p:sp>
        <p:sp>
          <p:nvSpPr>
            <p:cNvPr id="398" name="Freeform 397"/>
            <p:cNvSpPr>
              <a:spLocks/>
            </p:cNvSpPr>
            <p:nvPr/>
          </p:nvSpPr>
          <p:spPr bwMode="auto">
            <a:xfrm>
              <a:off x="4912167" y="4187429"/>
              <a:ext cx="382073" cy="342630"/>
            </a:xfrm>
            <a:custGeom>
              <a:avLst/>
              <a:gdLst>
                <a:gd name="connsiteX0" fmla="*/ 3516568 w 3629025"/>
                <a:gd name="connsiteY0" fmla="*/ 3138886 h 3254390"/>
                <a:gd name="connsiteX1" fmla="*/ 3513902 w 3629025"/>
                <a:gd name="connsiteY1" fmla="*/ 3141552 h 3254390"/>
                <a:gd name="connsiteX2" fmla="*/ 3516568 w 3629025"/>
                <a:gd name="connsiteY2" fmla="*/ 3141552 h 3254390"/>
                <a:gd name="connsiteX3" fmla="*/ 3516568 w 3629025"/>
                <a:gd name="connsiteY3" fmla="*/ 3140691 h 3254390"/>
                <a:gd name="connsiteX4" fmla="*/ 3516568 w 3629025"/>
                <a:gd name="connsiteY4" fmla="*/ 3138886 h 3254390"/>
                <a:gd name="connsiteX5" fmla="*/ 1814513 w 3629025"/>
                <a:gd name="connsiteY5" fmla="*/ 2087188 h 3254390"/>
                <a:gd name="connsiteX6" fmla="*/ 610916 w 3629025"/>
                <a:gd name="connsiteY6" fmla="*/ 2397227 h 3254390"/>
                <a:gd name="connsiteX7" fmla="*/ 145036 w 3629025"/>
                <a:gd name="connsiteY7" fmla="*/ 2934094 h 3254390"/>
                <a:gd name="connsiteX8" fmla="*/ 112994 w 3629025"/>
                <a:gd name="connsiteY8" fmla="*/ 3138502 h 3254390"/>
                <a:gd name="connsiteX9" fmla="*/ 711667 w 3629025"/>
                <a:gd name="connsiteY9" fmla="*/ 3138502 h 3254390"/>
                <a:gd name="connsiteX10" fmla="*/ 3509920 w 3629025"/>
                <a:gd name="connsiteY10" fmla="*/ 3138502 h 3254390"/>
                <a:gd name="connsiteX11" fmla="*/ 3512992 w 3629025"/>
                <a:gd name="connsiteY11" fmla="*/ 3138502 h 3254390"/>
                <a:gd name="connsiteX12" fmla="*/ 3480950 w 3629025"/>
                <a:gd name="connsiteY12" fmla="*/ 2934094 h 3254390"/>
                <a:gd name="connsiteX13" fmla="*/ 3015069 w 3629025"/>
                <a:gd name="connsiteY13" fmla="*/ 2397227 h 3254390"/>
                <a:gd name="connsiteX14" fmla="*/ 1814513 w 3629025"/>
                <a:gd name="connsiteY14" fmla="*/ 2087188 h 3254390"/>
                <a:gd name="connsiteX15" fmla="*/ 1814513 w 3629025"/>
                <a:gd name="connsiteY15" fmla="*/ 1971684 h 3254390"/>
                <a:gd name="connsiteX16" fmla="*/ 3075857 w 3629025"/>
                <a:gd name="connsiteY16" fmla="*/ 2296920 h 3254390"/>
                <a:gd name="connsiteX17" fmla="*/ 3592600 w 3629025"/>
                <a:gd name="connsiteY17" fmla="*/ 2905170 h 3254390"/>
                <a:gd name="connsiteX18" fmla="*/ 3628968 w 3629025"/>
                <a:gd name="connsiteY18" fmla="*/ 3141552 h 3254390"/>
                <a:gd name="connsiteX19" fmla="*/ 3629025 w 3629025"/>
                <a:gd name="connsiteY19" fmla="*/ 3141552 h 3254390"/>
                <a:gd name="connsiteX20" fmla="*/ 3628992 w 3629025"/>
                <a:gd name="connsiteY20" fmla="*/ 3141711 h 3254390"/>
                <a:gd name="connsiteX21" fmla="*/ 3629025 w 3629025"/>
                <a:gd name="connsiteY21" fmla="*/ 3141925 h 3254390"/>
                <a:gd name="connsiteX22" fmla="*/ 3516568 w 3629025"/>
                <a:gd name="connsiteY22" fmla="*/ 3254390 h 3254390"/>
                <a:gd name="connsiteX23" fmla="*/ 112457 w 3629025"/>
                <a:gd name="connsiteY23" fmla="*/ 3254390 h 3254390"/>
                <a:gd name="connsiteX24" fmla="*/ 8596 w 3629025"/>
                <a:gd name="connsiteY24" fmla="*/ 3184915 h 3254390"/>
                <a:gd name="connsiteX25" fmla="*/ 74 w 3629025"/>
                <a:gd name="connsiteY25" fmla="*/ 3141925 h 3254390"/>
                <a:gd name="connsiteX26" fmla="*/ 0 w 3629025"/>
                <a:gd name="connsiteY26" fmla="*/ 3141925 h 3254390"/>
                <a:gd name="connsiteX27" fmla="*/ 32 w 3629025"/>
                <a:gd name="connsiteY27" fmla="*/ 3141714 h 3254390"/>
                <a:gd name="connsiteX28" fmla="*/ 0 w 3629025"/>
                <a:gd name="connsiteY28" fmla="*/ 3141552 h 3254390"/>
                <a:gd name="connsiteX29" fmla="*/ 57 w 3629025"/>
                <a:gd name="connsiteY29" fmla="*/ 3141552 h 3254390"/>
                <a:gd name="connsiteX30" fmla="*/ 35950 w 3629025"/>
                <a:gd name="connsiteY30" fmla="*/ 2905170 h 3254390"/>
                <a:gd name="connsiteX31" fmla="*/ 550129 w 3629025"/>
                <a:gd name="connsiteY31" fmla="*/ 2296920 h 3254390"/>
                <a:gd name="connsiteX32" fmla="*/ 1814513 w 3629025"/>
                <a:gd name="connsiteY32" fmla="*/ 1971684 h 3254390"/>
                <a:gd name="connsiteX33" fmla="*/ 1746250 w 3629025"/>
                <a:gd name="connsiteY33" fmla="*/ 115888 h 3254390"/>
                <a:gd name="connsiteX34" fmla="*/ 973137 w 3629025"/>
                <a:gd name="connsiteY34" fmla="*/ 887417 h 3254390"/>
                <a:gd name="connsiteX35" fmla="*/ 1746250 w 3629025"/>
                <a:gd name="connsiteY35" fmla="*/ 1658946 h 3254390"/>
                <a:gd name="connsiteX36" fmla="*/ 2519363 w 3629025"/>
                <a:gd name="connsiteY36" fmla="*/ 887417 h 3254390"/>
                <a:gd name="connsiteX37" fmla="*/ 1746250 w 3629025"/>
                <a:gd name="connsiteY37" fmla="*/ 115888 h 3254390"/>
                <a:gd name="connsiteX38" fmla="*/ 1747837 w 3629025"/>
                <a:gd name="connsiteY38" fmla="*/ 0 h 3254390"/>
                <a:gd name="connsiteX39" fmla="*/ 2635250 w 3629025"/>
                <a:gd name="connsiteY39" fmla="*/ 887417 h 3254390"/>
                <a:gd name="connsiteX40" fmla="*/ 1747837 w 3629025"/>
                <a:gd name="connsiteY40" fmla="*/ 1774834 h 3254390"/>
                <a:gd name="connsiteX41" fmla="*/ 860424 w 3629025"/>
                <a:gd name="connsiteY41" fmla="*/ 887417 h 3254390"/>
                <a:gd name="connsiteX42" fmla="*/ 1747837 w 3629025"/>
                <a:gd name="connsiteY42" fmla="*/ 0 h 3254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629025" h="3254390">
                  <a:moveTo>
                    <a:pt x="3516568" y="3138886"/>
                  </a:moveTo>
                  <a:lnTo>
                    <a:pt x="3513902" y="3141552"/>
                  </a:lnTo>
                  <a:lnTo>
                    <a:pt x="3516568" y="3141552"/>
                  </a:lnTo>
                  <a:lnTo>
                    <a:pt x="3516568" y="3140691"/>
                  </a:lnTo>
                  <a:cubicBezTo>
                    <a:pt x="3516568" y="3138886"/>
                    <a:pt x="3516568" y="3138886"/>
                    <a:pt x="3516568" y="3138886"/>
                  </a:cubicBezTo>
                  <a:close/>
                  <a:moveTo>
                    <a:pt x="1814513" y="2087188"/>
                  </a:moveTo>
                  <a:cubicBezTo>
                    <a:pt x="1358605" y="2087188"/>
                    <a:pt x="933091" y="2196614"/>
                    <a:pt x="610916" y="2397227"/>
                  </a:cubicBezTo>
                  <a:cubicBezTo>
                    <a:pt x="369285" y="2545407"/>
                    <a:pt x="209718" y="2731201"/>
                    <a:pt x="145036" y="2934094"/>
                  </a:cubicBezTo>
                  <a:lnTo>
                    <a:pt x="112994" y="3138502"/>
                  </a:lnTo>
                  <a:lnTo>
                    <a:pt x="711667" y="3138502"/>
                  </a:lnTo>
                  <a:cubicBezTo>
                    <a:pt x="3142581" y="3138502"/>
                    <a:pt x="3466703" y="3138502"/>
                    <a:pt x="3509920" y="3138502"/>
                  </a:cubicBezTo>
                  <a:lnTo>
                    <a:pt x="3512992" y="3138502"/>
                  </a:lnTo>
                  <a:lnTo>
                    <a:pt x="3480950" y="2934094"/>
                  </a:lnTo>
                  <a:cubicBezTo>
                    <a:pt x="3416268" y="2731201"/>
                    <a:pt x="3256701" y="2545407"/>
                    <a:pt x="3015069" y="2397227"/>
                  </a:cubicBezTo>
                  <a:cubicBezTo>
                    <a:pt x="2695934" y="2196614"/>
                    <a:pt x="2267381" y="2087188"/>
                    <a:pt x="1814513" y="2087188"/>
                  </a:cubicBezTo>
                  <a:close/>
                  <a:moveTo>
                    <a:pt x="1814513" y="1971684"/>
                  </a:moveTo>
                  <a:cubicBezTo>
                    <a:pt x="2288657" y="1971684"/>
                    <a:pt x="2738485" y="2087188"/>
                    <a:pt x="3075857" y="2296920"/>
                  </a:cubicBezTo>
                  <a:cubicBezTo>
                    <a:pt x="3342563" y="2463338"/>
                    <a:pt x="3520367" y="2674209"/>
                    <a:pt x="3592600" y="2905170"/>
                  </a:cubicBezTo>
                  <a:lnTo>
                    <a:pt x="3628968" y="3141552"/>
                  </a:lnTo>
                  <a:lnTo>
                    <a:pt x="3629025" y="3141552"/>
                  </a:lnTo>
                  <a:lnTo>
                    <a:pt x="3628992" y="3141711"/>
                  </a:lnTo>
                  <a:lnTo>
                    <a:pt x="3629025" y="3141925"/>
                  </a:lnTo>
                  <a:cubicBezTo>
                    <a:pt x="3629025" y="3202717"/>
                    <a:pt x="3577356" y="3254390"/>
                    <a:pt x="3516568" y="3254390"/>
                  </a:cubicBezTo>
                  <a:cubicBezTo>
                    <a:pt x="112457" y="3254390"/>
                    <a:pt x="112457" y="3254390"/>
                    <a:pt x="112457" y="3254390"/>
                  </a:cubicBezTo>
                  <a:cubicBezTo>
                    <a:pt x="64587" y="3254390"/>
                    <a:pt x="25265" y="3225228"/>
                    <a:pt x="8596" y="3184915"/>
                  </a:cubicBezTo>
                  <a:lnTo>
                    <a:pt x="74" y="3141925"/>
                  </a:lnTo>
                  <a:lnTo>
                    <a:pt x="0" y="3141925"/>
                  </a:lnTo>
                  <a:lnTo>
                    <a:pt x="32" y="3141714"/>
                  </a:lnTo>
                  <a:lnTo>
                    <a:pt x="0" y="3141552"/>
                  </a:lnTo>
                  <a:lnTo>
                    <a:pt x="57" y="3141552"/>
                  </a:lnTo>
                  <a:lnTo>
                    <a:pt x="35950" y="2905170"/>
                  </a:lnTo>
                  <a:cubicBezTo>
                    <a:pt x="107329" y="2674209"/>
                    <a:pt x="283423" y="2463338"/>
                    <a:pt x="550129" y="2296920"/>
                  </a:cubicBezTo>
                  <a:cubicBezTo>
                    <a:pt x="890540" y="2087188"/>
                    <a:pt x="1337329" y="1971684"/>
                    <a:pt x="1814513" y="1971684"/>
                  </a:cubicBezTo>
                  <a:close/>
                  <a:moveTo>
                    <a:pt x="1746250" y="115888"/>
                  </a:moveTo>
                  <a:cubicBezTo>
                    <a:pt x="1319271" y="115888"/>
                    <a:pt x="973137" y="461313"/>
                    <a:pt x="973137" y="887417"/>
                  </a:cubicBezTo>
                  <a:cubicBezTo>
                    <a:pt x="973137" y="1313521"/>
                    <a:pt x="1319271" y="1658946"/>
                    <a:pt x="1746250" y="1658946"/>
                  </a:cubicBezTo>
                  <a:cubicBezTo>
                    <a:pt x="2173229" y="1658946"/>
                    <a:pt x="2519363" y="1313521"/>
                    <a:pt x="2519363" y="887417"/>
                  </a:cubicBezTo>
                  <a:cubicBezTo>
                    <a:pt x="2519363" y="461313"/>
                    <a:pt x="2173229" y="115888"/>
                    <a:pt x="1746250" y="115888"/>
                  </a:cubicBezTo>
                  <a:close/>
                  <a:moveTo>
                    <a:pt x="1747837" y="0"/>
                  </a:moveTo>
                  <a:cubicBezTo>
                    <a:pt x="2237942" y="0"/>
                    <a:pt x="2635250" y="397310"/>
                    <a:pt x="2635250" y="887417"/>
                  </a:cubicBezTo>
                  <a:cubicBezTo>
                    <a:pt x="2635250" y="1377524"/>
                    <a:pt x="2237942" y="1774834"/>
                    <a:pt x="1747837" y="1774834"/>
                  </a:cubicBezTo>
                  <a:cubicBezTo>
                    <a:pt x="1257732" y="1774834"/>
                    <a:pt x="860424" y="1377524"/>
                    <a:pt x="860424" y="887417"/>
                  </a:cubicBezTo>
                  <a:cubicBezTo>
                    <a:pt x="860424" y="397310"/>
                    <a:pt x="1257732" y="0"/>
                    <a:pt x="1747837"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99" name="Freeform 398"/>
            <p:cNvSpPr>
              <a:spLocks/>
            </p:cNvSpPr>
            <p:nvPr/>
          </p:nvSpPr>
          <p:spPr bwMode="auto">
            <a:xfrm>
              <a:off x="7224021" y="4685823"/>
              <a:ext cx="323850" cy="417957"/>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89619" tIns="161314" rIns="89619" bIns="44810" numCol="1" anchor="t" anchorCtr="0" compatLnSpc="1">
              <a:prstTxWarp prst="textNoShape">
                <a:avLst/>
              </a:prstTxWarp>
              <a:noAutofit/>
            </a:bodyPr>
            <a:lstStyle/>
            <a:p>
              <a:pPr defTabSz="896203">
                <a:defRPr/>
              </a:pPr>
              <a:r>
                <a:rPr lang="en-US" sz="1176" kern="0" dirty="0">
                  <a:solidFill>
                    <a:srgbClr val="0078D7"/>
                  </a:solidFill>
                </a:rPr>
                <a:t>{ }</a:t>
              </a:r>
            </a:p>
          </p:txBody>
        </p:sp>
        <p:grpSp>
          <p:nvGrpSpPr>
            <p:cNvPr id="400" name="Group 399"/>
            <p:cNvGrpSpPr/>
            <p:nvPr/>
          </p:nvGrpSpPr>
          <p:grpSpPr>
            <a:xfrm>
              <a:off x="6969691" y="2490605"/>
              <a:ext cx="336047" cy="448062"/>
              <a:chOff x="6972300" y="1333337"/>
              <a:chExt cx="2946149" cy="3928201"/>
            </a:xfrm>
            <a:grpFill/>
          </p:grpSpPr>
          <p:sp>
            <p:nvSpPr>
              <p:cNvPr id="401" name="Freeform 400"/>
              <p:cNvSpPr>
                <a:spLocks/>
              </p:cNvSpPr>
              <p:nvPr/>
            </p:nvSpPr>
            <p:spPr bwMode="auto">
              <a:xfrm>
                <a:off x="6972300" y="1333337"/>
                <a:ext cx="2946149" cy="3928201"/>
              </a:xfrm>
              <a:custGeom>
                <a:avLst/>
                <a:gdLst>
                  <a:gd name="connsiteX0" fmla="*/ 1293813 w 2524125"/>
                  <a:gd name="connsiteY0" fmla="*/ 2986088 h 3365500"/>
                  <a:gd name="connsiteX1" fmla="*/ 1404938 w 2524125"/>
                  <a:gd name="connsiteY1" fmla="*/ 3095626 h 3365500"/>
                  <a:gd name="connsiteX2" fmla="*/ 1293813 w 2524125"/>
                  <a:gd name="connsiteY2" fmla="*/ 3205164 h 3365500"/>
                  <a:gd name="connsiteX3" fmla="*/ 1182688 w 2524125"/>
                  <a:gd name="connsiteY3" fmla="*/ 3095626 h 3365500"/>
                  <a:gd name="connsiteX4" fmla="*/ 1293813 w 2524125"/>
                  <a:gd name="connsiteY4" fmla="*/ 2986088 h 3365500"/>
                  <a:gd name="connsiteX5" fmla="*/ 368300 w 2524125"/>
                  <a:gd name="connsiteY5" fmla="*/ 368300 h 3365500"/>
                  <a:gd name="connsiteX6" fmla="*/ 368300 w 2524125"/>
                  <a:gd name="connsiteY6" fmla="*/ 2833688 h 3365500"/>
                  <a:gd name="connsiteX7" fmla="*/ 2155825 w 2524125"/>
                  <a:gd name="connsiteY7" fmla="*/ 2833688 h 3365500"/>
                  <a:gd name="connsiteX8" fmla="*/ 2155825 w 2524125"/>
                  <a:gd name="connsiteY8" fmla="*/ 368300 h 3365500"/>
                  <a:gd name="connsiteX9" fmla="*/ 306902 w 2524125"/>
                  <a:gd name="connsiteY9" fmla="*/ 246063 h 3365500"/>
                  <a:gd name="connsiteX10" fmla="*/ 2217225 w 2524125"/>
                  <a:gd name="connsiteY10" fmla="*/ 246063 h 3365500"/>
                  <a:gd name="connsiteX11" fmla="*/ 2278063 w 2524125"/>
                  <a:gd name="connsiteY11" fmla="*/ 306855 h 3365500"/>
                  <a:gd name="connsiteX12" fmla="*/ 2278063 w 2524125"/>
                  <a:gd name="connsiteY12" fmla="*/ 2893546 h 3365500"/>
                  <a:gd name="connsiteX13" fmla="*/ 2217225 w 2524125"/>
                  <a:gd name="connsiteY13" fmla="*/ 2954338 h 3365500"/>
                  <a:gd name="connsiteX14" fmla="*/ 306902 w 2524125"/>
                  <a:gd name="connsiteY14" fmla="*/ 2954338 h 3365500"/>
                  <a:gd name="connsiteX15" fmla="*/ 246063 w 2524125"/>
                  <a:gd name="connsiteY15" fmla="*/ 2893546 h 3365500"/>
                  <a:gd name="connsiteX16" fmla="*/ 246063 w 2524125"/>
                  <a:gd name="connsiteY16" fmla="*/ 306855 h 3365500"/>
                  <a:gd name="connsiteX17" fmla="*/ 306902 w 2524125"/>
                  <a:gd name="connsiteY17" fmla="*/ 246063 h 3365500"/>
                  <a:gd name="connsiteX18" fmla="*/ 195187 w 2524125"/>
                  <a:gd name="connsiteY18" fmla="*/ 122238 h 3365500"/>
                  <a:gd name="connsiteX19" fmla="*/ 122238 w 2524125"/>
                  <a:gd name="connsiteY19" fmla="*/ 195173 h 3365500"/>
                  <a:gd name="connsiteX20" fmla="*/ 122238 w 2524125"/>
                  <a:gd name="connsiteY20" fmla="*/ 3170328 h 3365500"/>
                  <a:gd name="connsiteX21" fmla="*/ 195187 w 2524125"/>
                  <a:gd name="connsiteY21" fmla="*/ 3243263 h 3365500"/>
                  <a:gd name="connsiteX22" fmla="*/ 2328939 w 2524125"/>
                  <a:gd name="connsiteY22" fmla="*/ 3243263 h 3365500"/>
                  <a:gd name="connsiteX23" fmla="*/ 2401888 w 2524125"/>
                  <a:gd name="connsiteY23" fmla="*/ 3170328 h 3365500"/>
                  <a:gd name="connsiteX24" fmla="*/ 2401888 w 2524125"/>
                  <a:gd name="connsiteY24" fmla="*/ 195173 h 3365500"/>
                  <a:gd name="connsiteX25" fmla="*/ 2328939 w 2524125"/>
                  <a:gd name="connsiteY25" fmla="*/ 122238 h 3365500"/>
                  <a:gd name="connsiteX26" fmla="*/ 194632 w 2524125"/>
                  <a:gd name="connsiteY26" fmla="*/ 0 h 3365500"/>
                  <a:gd name="connsiteX27" fmla="*/ 2329494 w 2524125"/>
                  <a:gd name="connsiteY27" fmla="*/ 0 h 3365500"/>
                  <a:gd name="connsiteX28" fmla="*/ 2524125 w 2524125"/>
                  <a:gd name="connsiteY28" fmla="*/ 194573 h 3365500"/>
                  <a:gd name="connsiteX29" fmla="*/ 2524125 w 2524125"/>
                  <a:gd name="connsiteY29" fmla="*/ 3170927 h 3365500"/>
                  <a:gd name="connsiteX30" fmla="*/ 2329494 w 2524125"/>
                  <a:gd name="connsiteY30" fmla="*/ 3365500 h 3365500"/>
                  <a:gd name="connsiteX31" fmla="*/ 194632 w 2524125"/>
                  <a:gd name="connsiteY31" fmla="*/ 3365500 h 3365500"/>
                  <a:gd name="connsiteX32" fmla="*/ 0 w 2524125"/>
                  <a:gd name="connsiteY32" fmla="*/ 3170927 h 3365500"/>
                  <a:gd name="connsiteX33" fmla="*/ 0 w 2524125"/>
                  <a:gd name="connsiteY33" fmla="*/ 194573 h 3365500"/>
                  <a:gd name="connsiteX34" fmla="*/ 194632 w 2524125"/>
                  <a:gd name="connsiteY34" fmla="*/ 0 h 336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524125" h="3365500">
                    <a:moveTo>
                      <a:pt x="1293813" y="2986088"/>
                    </a:moveTo>
                    <a:cubicBezTo>
                      <a:pt x="1355186" y="2986088"/>
                      <a:pt x="1404938" y="3035130"/>
                      <a:pt x="1404938" y="3095626"/>
                    </a:cubicBezTo>
                    <a:cubicBezTo>
                      <a:pt x="1404938" y="3156122"/>
                      <a:pt x="1355186" y="3205164"/>
                      <a:pt x="1293813" y="3205164"/>
                    </a:cubicBezTo>
                    <a:cubicBezTo>
                      <a:pt x="1232440" y="3205164"/>
                      <a:pt x="1182688" y="3156122"/>
                      <a:pt x="1182688" y="3095626"/>
                    </a:cubicBezTo>
                    <a:cubicBezTo>
                      <a:pt x="1182688" y="3035130"/>
                      <a:pt x="1232440" y="2986088"/>
                      <a:pt x="1293813" y="2986088"/>
                    </a:cubicBezTo>
                    <a:close/>
                    <a:moveTo>
                      <a:pt x="368300" y="368300"/>
                    </a:moveTo>
                    <a:lnTo>
                      <a:pt x="368300" y="2833688"/>
                    </a:lnTo>
                    <a:lnTo>
                      <a:pt x="2155825" y="2833688"/>
                    </a:lnTo>
                    <a:lnTo>
                      <a:pt x="2155825" y="368300"/>
                    </a:lnTo>
                    <a:close/>
                    <a:moveTo>
                      <a:pt x="306902" y="246063"/>
                    </a:moveTo>
                    <a:cubicBezTo>
                      <a:pt x="2217225" y="246063"/>
                      <a:pt x="2217225" y="246063"/>
                      <a:pt x="2217225" y="246063"/>
                    </a:cubicBezTo>
                    <a:cubicBezTo>
                      <a:pt x="2250686" y="246063"/>
                      <a:pt x="2278063" y="273419"/>
                      <a:pt x="2278063" y="306855"/>
                    </a:cubicBezTo>
                    <a:cubicBezTo>
                      <a:pt x="2278063" y="2893546"/>
                      <a:pt x="2278063" y="2893546"/>
                      <a:pt x="2278063" y="2893546"/>
                    </a:cubicBezTo>
                    <a:cubicBezTo>
                      <a:pt x="2278063" y="2926982"/>
                      <a:pt x="2250686" y="2954338"/>
                      <a:pt x="2217225" y="2954338"/>
                    </a:cubicBezTo>
                    <a:cubicBezTo>
                      <a:pt x="306902" y="2954338"/>
                      <a:pt x="306902" y="2954338"/>
                      <a:pt x="306902" y="2954338"/>
                    </a:cubicBezTo>
                    <a:cubicBezTo>
                      <a:pt x="273440" y="2954338"/>
                      <a:pt x="246063" y="2926982"/>
                      <a:pt x="246063" y="2893546"/>
                    </a:cubicBezTo>
                    <a:cubicBezTo>
                      <a:pt x="246063" y="306855"/>
                      <a:pt x="246063" y="306855"/>
                      <a:pt x="246063" y="306855"/>
                    </a:cubicBezTo>
                    <a:cubicBezTo>
                      <a:pt x="246063" y="273419"/>
                      <a:pt x="273440" y="246063"/>
                      <a:pt x="306902" y="246063"/>
                    </a:cubicBezTo>
                    <a:close/>
                    <a:moveTo>
                      <a:pt x="195187" y="122238"/>
                    </a:moveTo>
                    <a:cubicBezTo>
                      <a:pt x="155673" y="122238"/>
                      <a:pt x="122238" y="155667"/>
                      <a:pt x="122238" y="195173"/>
                    </a:cubicBezTo>
                    <a:cubicBezTo>
                      <a:pt x="122238" y="3170328"/>
                      <a:pt x="122238" y="3170328"/>
                      <a:pt x="122238" y="3170328"/>
                    </a:cubicBezTo>
                    <a:cubicBezTo>
                      <a:pt x="122238" y="3209834"/>
                      <a:pt x="155673" y="3243263"/>
                      <a:pt x="195187" y="3243263"/>
                    </a:cubicBezTo>
                    <a:cubicBezTo>
                      <a:pt x="2328939" y="3243263"/>
                      <a:pt x="2328939" y="3243263"/>
                      <a:pt x="2328939" y="3243263"/>
                    </a:cubicBezTo>
                    <a:cubicBezTo>
                      <a:pt x="2371493" y="3243263"/>
                      <a:pt x="2401888" y="3209834"/>
                      <a:pt x="2401888" y="3170328"/>
                    </a:cubicBezTo>
                    <a:cubicBezTo>
                      <a:pt x="2401888" y="195173"/>
                      <a:pt x="2401888" y="195173"/>
                      <a:pt x="2401888" y="195173"/>
                    </a:cubicBezTo>
                    <a:cubicBezTo>
                      <a:pt x="2401888" y="155667"/>
                      <a:pt x="2371493" y="122238"/>
                      <a:pt x="2328939" y="122238"/>
                    </a:cubicBezTo>
                    <a:close/>
                    <a:moveTo>
                      <a:pt x="194632" y="0"/>
                    </a:moveTo>
                    <a:cubicBezTo>
                      <a:pt x="2329494" y="0"/>
                      <a:pt x="2329494" y="0"/>
                      <a:pt x="2329494" y="0"/>
                    </a:cubicBezTo>
                    <a:cubicBezTo>
                      <a:pt x="2438974" y="0"/>
                      <a:pt x="2524125" y="88166"/>
                      <a:pt x="2524125" y="194573"/>
                    </a:cubicBezTo>
                    <a:cubicBezTo>
                      <a:pt x="2524125" y="3170927"/>
                      <a:pt x="2524125" y="3170927"/>
                      <a:pt x="2524125" y="3170927"/>
                    </a:cubicBezTo>
                    <a:cubicBezTo>
                      <a:pt x="2524125" y="3277334"/>
                      <a:pt x="2438974" y="3365500"/>
                      <a:pt x="2329494" y="3365500"/>
                    </a:cubicBezTo>
                    <a:cubicBezTo>
                      <a:pt x="194632" y="3365500"/>
                      <a:pt x="194632" y="3365500"/>
                      <a:pt x="194632" y="3365500"/>
                    </a:cubicBezTo>
                    <a:cubicBezTo>
                      <a:pt x="88193" y="3365500"/>
                      <a:pt x="0" y="3277334"/>
                      <a:pt x="0" y="3170927"/>
                    </a:cubicBezTo>
                    <a:cubicBezTo>
                      <a:pt x="0" y="194573"/>
                      <a:pt x="0" y="194573"/>
                      <a:pt x="0" y="194573"/>
                    </a:cubicBezTo>
                    <a:cubicBezTo>
                      <a:pt x="0" y="88166"/>
                      <a:pt x="88193" y="0"/>
                      <a:pt x="194632"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402" name="Flowchart: Decision 183"/>
              <p:cNvSpPr/>
              <p:nvPr/>
            </p:nvSpPr>
            <p:spPr bwMode="auto">
              <a:xfrm>
                <a:off x="7862612" y="2650736"/>
                <a:ext cx="1165523" cy="1112815"/>
              </a:xfrm>
              <a:custGeom>
                <a:avLst/>
                <a:gdLst/>
                <a:ahLst/>
                <a:cxnLst/>
                <a:rect l="l" t="t" r="r" b="b"/>
                <a:pathLst>
                  <a:path w="665897" h="635783">
                    <a:moveTo>
                      <a:pt x="0" y="287388"/>
                    </a:moveTo>
                    <a:lnTo>
                      <a:pt x="6431" y="291748"/>
                    </a:lnTo>
                    <a:lnTo>
                      <a:pt x="212" y="295965"/>
                    </a:lnTo>
                    <a:close/>
                    <a:moveTo>
                      <a:pt x="665897" y="137457"/>
                    </a:moveTo>
                    <a:lnTo>
                      <a:pt x="665897" y="515370"/>
                    </a:lnTo>
                    <a:lnTo>
                      <a:pt x="350969" y="635783"/>
                    </a:lnTo>
                    <a:lnTo>
                      <a:pt x="349117" y="254165"/>
                    </a:lnTo>
                    <a:close/>
                    <a:moveTo>
                      <a:pt x="19370" y="137457"/>
                    </a:moveTo>
                    <a:lnTo>
                      <a:pt x="330592" y="252313"/>
                    </a:lnTo>
                    <a:lnTo>
                      <a:pt x="330592" y="630225"/>
                    </a:lnTo>
                    <a:lnTo>
                      <a:pt x="19370" y="515370"/>
                    </a:lnTo>
                    <a:close/>
                    <a:moveTo>
                      <a:pt x="343560" y="0"/>
                    </a:moveTo>
                    <a:lnTo>
                      <a:pt x="665897" y="116894"/>
                    </a:lnTo>
                    <a:lnTo>
                      <a:pt x="343560" y="233788"/>
                    </a:lnTo>
                    <a:lnTo>
                      <a:pt x="21222" y="116894"/>
                    </a:lnTo>
                    <a:close/>
                  </a:path>
                </a:pathLst>
              </a:custGeom>
              <a:solidFill>
                <a:schemeClr val="accent1"/>
              </a:solidFill>
              <a:ln>
                <a:solidFill>
                  <a:schemeClr val="accent1"/>
                </a:solidFill>
              </a:ln>
              <a:extLst/>
            </p:spPr>
            <p:txBody>
              <a:bodyPr rot="0" spcFirstLastPara="0" vertOverflow="overflow" horzOverflow="overflow" vert="horz" wrap="square" lIns="89619" tIns="44810" rIns="89619" bIns="44810" numCol="1" spcCol="0" rtlCol="0" fromWordArt="0" anchor="t" anchorCtr="0" forceAA="0" compatLnSpc="1">
                <a:prstTxWarp prst="textNoShape">
                  <a:avLst/>
                </a:prstTxWarp>
                <a:noAutofit/>
              </a:bodyPr>
              <a:lstStyle/>
              <a:p>
                <a:pPr algn="ctr" defTabSz="896203">
                  <a:defRPr/>
                </a:pPr>
                <a:endParaRPr lang="en-US" sz="1764" kern="0">
                  <a:solidFill>
                    <a:sysClr val="windowText" lastClr="000000"/>
                  </a:solidFill>
                </a:endParaRPr>
              </a:p>
            </p:txBody>
          </p:sp>
        </p:grpSp>
        <p:grpSp>
          <p:nvGrpSpPr>
            <p:cNvPr id="403" name="Group 402"/>
            <p:cNvGrpSpPr/>
            <p:nvPr/>
          </p:nvGrpSpPr>
          <p:grpSpPr>
            <a:xfrm flipH="1">
              <a:off x="7039461" y="1664005"/>
              <a:ext cx="208668" cy="390479"/>
              <a:chOff x="4428034" y="2663776"/>
              <a:chExt cx="1294586" cy="2422549"/>
            </a:xfrm>
            <a:grpFill/>
          </p:grpSpPr>
          <p:sp>
            <p:nvSpPr>
              <p:cNvPr id="404" name="Rounded Rectangle 16"/>
              <p:cNvSpPr/>
              <p:nvPr/>
            </p:nvSpPr>
            <p:spPr>
              <a:xfrm>
                <a:off x="4428034" y="2971800"/>
                <a:ext cx="1294586" cy="2114525"/>
              </a:xfrm>
              <a:custGeom>
                <a:avLst/>
                <a:gdLst/>
                <a:ahLst/>
                <a:cxnLst/>
                <a:rect l="l" t="t" r="r" b="b"/>
                <a:pathLst>
                  <a:path w="943814" h="1541591">
                    <a:moveTo>
                      <a:pt x="736899" y="969127"/>
                    </a:moveTo>
                    <a:lnTo>
                      <a:pt x="679817" y="1021413"/>
                    </a:lnTo>
                    <a:lnTo>
                      <a:pt x="792148" y="1132781"/>
                    </a:lnTo>
                    <a:close/>
                    <a:moveTo>
                      <a:pt x="207265" y="968092"/>
                    </a:moveTo>
                    <a:lnTo>
                      <a:pt x="153857" y="1126290"/>
                    </a:lnTo>
                    <a:lnTo>
                      <a:pt x="262444" y="1018635"/>
                    </a:lnTo>
                    <a:close/>
                    <a:moveTo>
                      <a:pt x="503411" y="910899"/>
                    </a:moveTo>
                    <a:lnTo>
                      <a:pt x="503411" y="1120999"/>
                    </a:lnTo>
                    <a:lnTo>
                      <a:pt x="613560" y="1020104"/>
                    </a:lnTo>
                    <a:close/>
                    <a:moveTo>
                      <a:pt x="441498" y="905495"/>
                    </a:moveTo>
                    <a:lnTo>
                      <a:pt x="328701" y="1017325"/>
                    </a:lnTo>
                    <a:lnTo>
                      <a:pt x="441499" y="1120647"/>
                    </a:lnTo>
                    <a:close/>
                    <a:moveTo>
                      <a:pt x="635043" y="713610"/>
                    </a:moveTo>
                    <a:lnTo>
                      <a:pt x="503410" y="844114"/>
                    </a:lnTo>
                    <a:lnTo>
                      <a:pt x="503411" y="846520"/>
                    </a:lnTo>
                    <a:lnTo>
                      <a:pt x="647312" y="989187"/>
                    </a:lnTo>
                    <a:lnTo>
                      <a:pt x="720911" y="921771"/>
                    </a:lnTo>
                    <a:lnTo>
                      <a:pt x="658481" y="736848"/>
                    </a:lnTo>
                    <a:close/>
                    <a:moveTo>
                      <a:pt x="304414" y="713610"/>
                    </a:moveTo>
                    <a:lnTo>
                      <a:pt x="287524" y="730357"/>
                    </a:lnTo>
                    <a:lnTo>
                      <a:pt x="223252" y="920736"/>
                    </a:lnTo>
                    <a:lnTo>
                      <a:pt x="294949" y="986409"/>
                    </a:lnTo>
                    <a:lnTo>
                      <a:pt x="437261" y="845317"/>
                    </a:lnTo>
                    <a:close/>
                    <a:moveTo>
                      <a:pt x="503411" y="583107"/>
                    </a:moveTo>
                    <a:lnTo>
                      <a:pt x="503410" y="779733"/>
                    </a:lnTo>
                    <a:lnTo>
                      <a:pt x="602574" y="681421"/>
                    </a:lnTo>
                    <a:close/>
                    <a:moveTo>
                      <a:pt x="441499" y="577703"/>
                    </a:moveTo>
                    <a:lnTo>
                      <a:pt x="336883" y="681420"/>
                    </a:lnTo>
                    <a:lnTo>
                      <a:pt x="441499" y="785139"/>
                    </a:lnTo>
                    <a:close/>
                    <a:moveTo>
                      <a:pt x="378907" y="459672"/>
                    </a:moveTo>
                    <a:lnTo>
                      <a:pt x="320193" y="633588"/>
                    </a:lnTo>
                    <a:lnTo>
                      <a:pt x="437260" y="517525"/>
                    </a:lnTo>
                    <a:close/>
                    <a:moveTo>
                      <a:pt x="563814" y="456436"/>
                    </a:moveTo>
                    <a:lnTo>
                      <a:pt x="503411" y="516322"/>
                    </a:lnTo>
                    <a:lnTo>
                      <a:pt x="503410" y="518728"/>
                    </a:lnTo>
                    <a:lnTo>
                      <a:pt x="625812" y="640079"/>
                    </a:lnTo>
                    <a:close/>
                    <a:moveTo>
                      <a:pt x="503411" y="277517"/>
                    </a:moveTo>
                    <a:lnTo>
                      <a:pt x="503411" y="451941"/>
                    </a:lnTo>
                    <a:lnTo>
                      <a:pt x="547530" y="408201"/>
                    </a:lnTo>
                    <a:close/>
                    <a:moveTo>
                      <a:pt x="441498" y="274270"/>
                    </a:moveTo>
                    <a:lnTo>
                      <a:pt x="395191" y="411437"/>
                    </a:lnTo>
                    <a:lnTo>
                      <a:pt x="441499" y="457347"/>
                    </a:lnTo>
                    <a:close/>
                    <a:moveTo>
                      <a:pt x="471906" y="0"/>
                    </a:moveTo>
                    <a:cubicBezTo>
                      <a:pt x="491186" y="0"/>
                      <a:pt x="506817" y="15630"/>
                      <a:pt x="506817" y="34910"/>
                    </a:cubicBezTo>
                    <a:cubicBezTo>
                      <a:pt x="506816" y="49090"/>
                      <a:pt x="498363" y="61295"/>
                      <a:pt x="485132" y="64342"/>
                    </a:cubicBezTo>
                    <a:cubicBezTo>
                      <a:pt x="491821" y="64772"/>
                      <a:pt x="496693" y="69512"/>
                      <a:pt x="498695" y="76196"/>
                    </a:cubicBezTo>
                    <a:cubicBezTo>
                      <a:pt x="498749" y="76214"/>
                      <a:pt x="498767" y="76250"/>
                      <a:pt x="498776" y="76290"/>
                    </a:cubicBezTo>
                    <a:cubicBezTo>
                      <a:pt x="500921" y="76999"/>
                      <a:pt x="501573" y="78515"/>
                      <a:pt x="502109" y="80103"/>
                    </a:cubicBezTo>
                    <a:lnTo>
                      <a:pt x="942180" y="1383632"/>
                    </a:lnTo>
                    <a:cubicBezTo>
                      <a:pt x="947649" y="1399831"/>
                      <a:pt x="938951" y="1417395"/>
                      <a:pt x="922752" y="1422863"/>
                    </a:cubicBezTo>
                    <a:cubicBezTo>
                      <a:pt x="906553" y="1428332"/>
                      <a:pt x="888989" y="1419634"/>
                      <a:pt x="883520" y="1403435"/>
                    </a:cubicBezTo>
                    <a:lnTo>
                      <a:pt x="824817" y="1229549"/>
                    </a:lnTo>
                    <a:lnTo>
                      <a:pt x="646065" y="1052330"/>
                    </a:lnTo>
                    <a:lnTo>
                      <a:pt x="503411" y="1183000"/>
                    </a:lnTo>
                    <a:lnTo>
                      <a:pt x="503410" y="1510636"/>
                    </a:lnTo>
                    <a:cubicBezTo>
                      <a:pt x="503411" y="1527733"/>
                      <a:pt x="489552" y="1541592"/>
                      <a:pt x="472455" y="1541591"/>
                    </a:cubicBezTo>
                    <a:cubicBezTo>
                      <a:pt x="455357" y="1541591"/>
                      <a:pt x="441498" y="1527733"/>
                      <a:pt x="441499" y="1510636"/>
                    </a:cubicBezTo>
                    <a:lnTo>
                      <a:pt x="441499" y="1182647"/>
                    </a:lnTo>
                    <a:lnTo>
                      <a:pt x="296196" y="1049552"/>
                    </a:lnTo>
                    <a:lnTo>
                      <a:pt x="121188" y="1223058"/>
                    </a:lnTo>
                    <a:lnTo>
                      <a:pt x="60293" y="1403435"/>
                    </a:lnTo>
                    <a:cubicBezTo>
                      <a:pt x="54824" y="1419634"/>
                      <a:pt x="37260" y="1428332"/>
                      <a:pt x="21061" y="1422863"/>
                    </a:cubicBezTo>
                    <a:cubicBezTo>
                      <a:pt x="4863" y="1417394"/>
                      <a:pt x="-3835" y="1399830"/>
                      <a:pt x="1634" y="1383632"/>
                    </a:cubicBezTo>
                    <a:lnTo>
                      <a:pt x="441704" y="80103"/>
                    </a:lnTo>
                    <a:cubicBezTo>
                      <a:pt x="442240" y="78514"/>
                      <a:pt x="442893" y="76998"/>
                      <a:pt x="445037" y="76290"/>
                    </a:cubicBezTo>
                    <a:cubicBezTo>
                      <a:pt x="445047" y="76250"/>
                      <a:pt x="445064" y="76214"/>
                      <a:pt x="445119" y="76195"/>
                    </a:cubicBezTo>
                    <a:lnTo>
                      <a:pt x="458681" y="64342"/>
                    </a:lnTo>
                    <a:cubicBezTo>
                      <a:pt x="445450" y="61294"/>
                      <a:pt x="436997" y="49089"/>
                      <a:pt x="436997" y="34910"/>
                    </a:cubicBezTo>
                    <a:cubicBezTo>
                      <a:pt x="436997" y="15630"/>
                      <a:pt x="452626" y="0"/>
                      <a:pt x="47190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defRPr/>
                </a:pPr>
                <a:endParaRPr lang="en-US" sz="1764" kern="0" dirty="0">
                  <a:solidFill>
                    <a:schemeClr val="tx1"/>
                  </a:solidFill>
                </a:endParaRPr>
              </a:p>
            </p:txBody>
          </p:sp>
          <p:grpSp>
            <p:nvGrpSpPr>
              <p:cNvPr id="405" name="Group 404"/>
              <p:cNvGrpSpPr/>
              <p:nvPr/>
            </p:nvGrpSpPr>
            <p:grpSpPr>
              <a:xfrm>
                <a:off x="4577514" y="2663776"/>
                <a:ext cx="986039" cy="708121"/>
                <a:chOff x="4577514" y="2663776"/>
                <a:chExt cx="986039" cy="708121"/>
              </a:xfrm>
              <a:grpFill/>
            </p:grpSpPr>
            <p:sp>
              <p:nvSpPr>
                <p:cNvPr id="406" name="Freeform 405"/>
                <p:cNvSpPr>
                  <a:spLocks noChangeArrowheads="1"/>
                </p:cNvSpPr>
                <p:nvPr/>
              </p:nvSpPr>
              <p:spPr bwMode="auto">
                <a:xfrm rot="5400000" flipH="1">
                  <a:off x="4912926" y="2721270"/>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sp>
              <p:nvSpPr>
                <p:cNvPr id="407" name="Freeform 406"/>
                <p:cNvSpPr>
                  <a:spLocks noChangeArrowheads="1"/>
                </p:cNvSpPr>
                <p:nvPr/>
              </p:nvSpPr>
              <p:spPr bwMode="auto">
                <a:xfrm rot="16200000" flipH="1">
                  <a:off x="4521449" y="2719841"/>
                  <a:ext cx="706692" cy="594562"/>
                </a:xfrm>
                <a:custGeom>
                  <a:avLst/>
                  <a:gdLst>
                    <a:gd name="connsiteX0" fmla="*/ 1925912 w 3848648"/>
                    <a:gd name="connsiteY0" fmla="*/ 2280727 h 3237989"/>
                    <a:gd name="connsiteX1" fmla="*/ 1506812 w 3848648"/>
                    <a:gd name="connsiteY1" fmla="*/ 2698240 h 3237989"/>
                    <a:gd name="connsiteX2" fmla="*/ 1925912 w 3848648"/>
                    <a:gd name="connsiteY2" fmla="*/ 3115753 h 3237989"/>
                    <a:gd name="connsiteX3" fmla="*/ 2345012 w 3848648"/>
                    <a:gd name="connsiteY3" fmla="*/ 2698240 h 3237989"/>
                    <a:gd name="connsiteX4" fmla="*/ 1925912 w 3848648"/>
                    <a:gd name="connsiteY4" fmla="*/ 2280727 h 3237989"/>
                    <a:gd name="connsiteX5" fmla="*/ 1925118 w 3848648"/>
                    <a:gd name="connsiteY5" fmla="*/ 2158489 h 3237989"/>
                    <a:gd name="connsiteX6" fmla="*/ 2465662 w 3848648"/>
                    <a:gd name="connsiteY6" fmla="*/ 2698239 h 3237989"/>
                    <a:gd name="connsiteX7" fmla="*/ 1925118 w 3848648"/>
                    <a:gd name="connsiteY7" fmla="*/ 3237989 h 3237989"/>
                    <a:gd name="connsiteX8" fmla="*/ 1384574 w 3848648"/>
                    <a:gd name="connsiteY8" fmla="*/ 2698239 h 3237989"/>
                    <a:gd name="connsiteX9" fmla="*/ 1925118 w 3848648"/>
                    <a:gd name="connsiteY9" fmla="*/ 2158489 h 3237989"/>
                    <a:gd name="connsiteX10" fmla="*/ 1924773 w 3848648"/>
                    <a:gd name="connsiteY10" fmla="*/ 1438131 h 3237989"/>
                    <a:gd name="connsiteX11" fmla="*/ 2816009 w 3848648"/>
                    <a:gd name="connsiteY11" fmla="*/ 1805943 h 3237989"/>
                    <a:gd name="connsiteX12" fmla="*/ 2816009 w 3848648"/>
                    <a:gd name="connsiteY12" fmla="*/ 1894279 h 3237989"/>
                    <a:gd name="connsiteX13" fmla="*/ 2727911 w 3848648"/>
                    <a:gd name="connsiteY13" fmla="*/ 1894279 h 3237989"/>
                    <a:gd name="connsiteX14" fmla="*/ 1120875 w 3848648"/>
                    <a:gd name="connsiteY14" fmla="*/ 1894279 h 3237989"/>
                    <a:gd name="connsiteX15" fmla="*/ 1078345 w 3848648"/>
                    <a:gd name="connsiteY15" fmla="*/ 1909510 h 3237989"/>
                    <a:gd name="connsiteX16" fmla="*/ 1035815 w 3848648"/>
                    <a:gd name="connsiteY16" fmla="*/ 1894279 h 3237989"/>
                    <a:gd name="connsiteX17" fmla="*/ 1035815 w 3848648"/>
                    <a:gd name="connsiteY17" fmla="*/ 1805943 h 3237989"/>
                    <a:gd name="connsiteX18" fmla="*/ 1924773 w 3848648"/>
                    <a:gd name="connsiteY18" fmla="*/ 1438131 h 3237989"/>
                    <a:gd name="connsiteX19" fmla="*/ 1925119 w 3848648"/>
                    <a:gd name="connsiteY19" fmla="*/ 717039 h 3237989"/>
                    <a:gd name="connsiteX20" fmla="*/ 3322424 w 3848648"/>
                    <a:gd name="connsiteY20" fmla="*/ 1298085 h 3237989"/>
                    <a:gd name="connsiteX21" fmla="*/ 3322424 w 3848648"/>
                    <a:gd name="connsiteY21" fmla="*/ 1383265 h 3237989"/>
                    <a:gd name="connsiteX22" fmla="*/ 3237371 w 3848648"/>
                    <a:gd name="connsiteY22" fmla="*/ 1383265 h 3237989"/>
                    <a:gd name="connsiteX23" fmla="*/ 1925119 w 3848648"/>
                    <a:gd name="connsiteY23" fmla="*/ 838724 h 3237989"/>
                    <a:gd name="connsiteX24" fmla="*/ 612866 w 3848648"/>
                    <a:gd name="connsiteY24" fmla="*/ 1383265 h 3237989"/>
                    <a:gd name="connsiteX25" fmla="*/ 570339 w 3848648"/>
                    <a:gd name="connsiteY25" fmla="*/ 1401518 h 3237989"/>
                    <a:gd name="connsiteX26" fmla="*/ 527813 w 3848648"/>
                    <a:gd name="connsiteY26" fmla="*/ 1383265 h 3237989"/>
                    <a:gd name="connsiteX27" fmla="*/ 527813 w 3848648"/>
                    <a:gd name="connsiteY27" fmla="*/ 1298085 h 3237989"/>
                    <a:gd name="connsiteX28" fmla="*/ 1925119 w 3848648"/>
                    <a:gd name="connsiteY28" fmla="*/ 717039 h 3237989"/>
                    <a:gd name="connsiteX29" fmla="*/ 1925843 w 3848648"/>
                    <a:gd name="connsiteY29" fmla="*/ 0 h 3237989"/>
                    <a:gd name="connsiteX30" fmla="*/ 3830423 w 3848648"/>
                    <a:gd name="connsiteY30" fmla="*/ 790191 h 3237989"/>
                    <a:gd name="connsiteX31" fmla="*/ 3830423 w 3848648"/>
                    <a:gd name="connsiteY31" fmla="*/ 875288 h 3237989"/>
                    <a:gd name="connsiteX32" fmla="*/ 3787897 w 3848648"/>
                    <a:gd name="connsiteY32" fmla="*/ 893523 h 3237989"/>
                    <a:gd name="connsiteX33" fmla="*/ 3745370 w 3848648"/>
                    <a:gd name="connsiteY33" fmla="*/ 875288 h 3237989"/>
                    <a:gd name="connsiteX34" fmla="*/ 103278 w 3848648"/>
                    <a:gd name="connsiteY34" fmla="*/ 875288 h 3237989"/>
                    <a:gd name="connsiteX35" fmla="*/ 18225 w 3848648"/>
                    <a:gd name="connsiteY35" fmla="*/ 875288 h 3237989"/>
                    <a:gd name="connsiteX36" fmla="*/ 18225 w 3848648"/>
                    <a:gd name="connsiteY36" fmla="*/ 790191 h 3237989"/>
                    <a:gd name="connsiteX37" fmla="*/ 1925843 w 3848648"/>
                    <a:gd name="connsiteY37" fmla="*/ 0 h 3237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48648" h="3237989">
                      <a:moveTo>
                        <a:pt x="1925912" y="2280727"/>
                      </a:moveTo>
                      <a:cubicBezTo>
                        <a:pt x="1694449" y="2280727"/>
                        <a:pt x="1506812" y="2467654"/>
                        <a:pt x="1506812" y="2698240"/>
                      </a:cubicBezTo>
                      <a:cubicBezTo>
                        <a:pt x="1506812" y="2928826"/>
                        <a:pt x="1694449" y="3115753"/>
                        <a:pt x="1925912" y="3115753"/>
                      </a:cubicBezTo>
                      <a:cubicBezTo>
                        <a:pt x="2157375" y="3115753"/>
                        <a:pt x="2345012" y="2928826"/>
                        <a:pt x="2345012" y="2698240"/>
                      </a:cubicBezTo>
                      <a:cubicBezTo>
                        <a:pt x="2345012" y="2467654"/>
                        <a:pt x="2157375" y="2280727"/>
                        <a:pt x="1925912" y="2280727"/>
                      </a:cubicBezTo>
                      <a:close/>
                      <a:moveTo>
                        <a:pt x="1925118" y="2158489"/>
                      </a:moveTo>
                      <a:cubicBezTo>
                        <a:pt x="2223652" y="2158489"/>
                        <a:pt x="2465662" y="2400143"/>
                        <a:pt x="2465662" y="2698239"/>
                      </a:cubicBezTo>
                      <a:cubicBezTo>
                        <a:pt x="2465662" y="2996335"/>
                        <a:pt x="2223652" y="3237989"/>
                        <a:pt x="1925118" y="3237989"/>
                      </a:cubicBezTo>
                      <a:cubicBezTo>
                        <a:pt x="1626584" y="3237989"/>
                        <a:pt x="1384574" y="2996335"/>
                        <a:pt x="1384574" y="2698239"/>
                      </a:cubicBezTo>
                      <a:cubicBezTo>
                        <a:pt x="1384574" y="2400143"/>
                        <a:pt x="1626584" y="2158489"/>
                        <a:pt x="1925118" y="2158489"/>
                      </a:cubicBezTo>
                      <a:close/>
                      <a:moveTo>
                        <a:pt x="1924773" y="1438131"/>
                      </a:moveTo>
                      <a:cubicBezTo>
                        <a:pt x="2247167" y="1438131"/>
                        <a:pt x="2569942" y="1560735"/>
                        <a:pt x="2816009" y="1805943"/>
                      </a:cubicBezTo>
                      <a:cubicBezTo>
                        <a:pt x="2840312" y="1830312"/>
                        <a:pt x="2840312" y="1869911"/>
                        <a:pt x="2816009" y="1894279"/>
                      </a:cubicBezTo>
                      <a:cubicBezTo>
                        <a:pt x="2791706" y="1915602"/>
                        <a:pt x="2752214" y="1915602"/>
                        <a:pt x="2727911" y="1894279"/>
                      </a:cubicBezTo>
                      <a:cubicBezTo>
                        <a:pt x="2287419" y="1449554"/>
                        <a:pt x="1564405" y="1449554"/>
                        <a:pt x="1120875" y="1894279"/>
                      </a:cubicBezTo>
                      <a:cubicBezTo>
                        <a:pt x="1108724" y="1903418"/>
                        <a:pt x="1093534" y="1909510"/>
                        <a:pt x="1078345" y="1909510"/>
                      </a:cubicBezTo>
                      <a:cubicBezTo>
                        <a:pt x="1063156" y="1909510"/>
                        <a:pt x="1047966" y="1903418"/>
                        <a:pt x="1035815" y="1894279"/>
                      </a:cubicBezTo>
                      <a:cubicBezTo>
                        <a:pt x="1011512" y="1869911"/>
                        <a:pt x="1011512" y="1830312"/>
                        <a:pt x="1035815" y="1805943"/>
                      </a:cubicBezTo>
                      <a:cubicBezTo>
                        <a:pt x="1280364" y="1560735"/>
                        <a:pt x="1602379" y="1438131"/>
                        <a:pt x="1924773" y="1438131"/>
                      </a:cubicBezTo>
                      <a:close/>
                      <a:moveTo>
                        <a:pt x="1925119" y="717039"/>
                      </a:moveTo>
                      <a:cubicBezTo>
                        <a:pt x="2453665" y="717039"/>
                        <a:pt x="2948797" y="923904"/>
                        <a:pt x="3322424" y="1298085"/>
                      </a:cubicBezTo>
                      <a:cubicBezTo>
                        <a:pt x="3346725" y="1322422"/>
                        <a:pt x="3346725" y="1358928"/>
                        <a:pt x="3322424" y="1383265"/>
                      </a:cubicBezTo>
                      <a:cubicBezTo>
                        <a:pt x="3298123" y="1407602"/>
                        <a:pt x="3261672" y="1407602"/>
                        <a:pt x="3237371" y="1383265"/>
                      </a:cubicBezTo>
                      <a:cubicBezTo>
                        <a:pt x="2885007" y="1033420"/>
                        <a:pt x="2420251" y="838724"/>
                        <a:pt x="1925119" y="838724"/>
                      </a:cubicBezTo>
                      <a:cubicBezTo>
                        <a:pt x="1429987" y="838724"/>
                        <a:pt x="962192" y="1033420"/>
                        <a:pt x="612866" y="1383265"/>
                      </a:cubicBezTo>
                      <a:cubicBezTo>
                        <a:pt x="600716" y="1395433"/>
                        <a:pt x="585528" y="1401518"/>
                        <a:pt x="570339" y="1401518"/>
                      </a:cubicBezTo>
                      <a:cubicBezTo>
                        <a:pt x="555151" y="1401518"/>
                        <a:pt x="536926" y="1395433"/>
                        <a:pt x="527813" y="1383265"/>
                      </a:cubicBezTo>
                      <a:cubicBezTo>
                        <a:pt x="503512" y="1358928"/>
                        <a:pt x="503512" y="1322422"/>
                        <a:pt x="527813" y="1298085"/>
                      </a:cubicBezTo>
                      <a:cubicBezTo>
                        <a:pt x="898402" y="923904"/>
                        <a:pt x="1396573" y="717039"/>
                        <a:pt x="1925119" y="717039"/>
                      </a:cubicBezTo>
                      <a:close/>
                      <a:moveTo>
                        <a:pt x="1925843" y="0"/>
                      </a:moveTo>
                      <a:cubicBezTo>
                        <a:pt x="2645756" y="0"/>
                        <a:pt x="3323143" y="279606"/>
                        <a:pt x="3830423" y="790191"/>
                      </a:cubicBezTo>
                      <a:cubicBezTo>
                        <a:pt x="3854724" y="814504"/>
                        <a:pt x="3854724" y="850975"/>
                        <a:pt x="3830423" y="875288"/>
                      </a:cubicBezTo>
                      <a:cubicBezTo>
                        <a:pt x="3818273" y="887445"/>
                        <a:pt x="3803085" y="893523"/>
                        <a:pt x="3787897" y="893523"/>
                      </a:cubicBezTo>
                      <a:cubicBezTo>
                        <a:pt x="3772709" y="893523"/>
                        <a:pt x="3757521" y="887445"/>
                        <a:pt x="3745370" y="875288"/>
                      </a:cubicBezTo>
                      <a:cubicBezTo>
                        <a:pt x="2742960" y="-127647"/>
                        <a:pt x="1108726" y="-130686"/>
                        <a:pt x="103278" y="875288"/>
                      </a:cubicBezTo>
                      <a:cubicBezTo>
                        <a:pt x="82014" y="899602"/>
                        <a:pt x="42525" y="899602"/>
                        <a:pt x="18225" y="875288"/>
                      </a:cubicBezTo>
                      <a:cubicBezTo>
                        <a:pt x="-6076" y="850975"/>
                        <a:pt x="-6076" y="811465"/>
                        <a:pt x="18225" y="790191"/>
                      </a:cubicBezTo>
                      <a:cubicBezTo>
                        <a:pt x="528543" y="279606"/>
                        <a:pt x="1205929" y="0"/>
                        <a:pt x="1925843"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grpSp>
        </p:grpSp>
        <p:sp>
          <p:nvSpPr>
            <p:cNvPr id="408" name="Freeform 407"/>
            <p:cNvSpPr>
              <a:spLocks/>
            </p:cNvSpPr>
            <p:nvPr/>
          </p:nvSpPr>
          <p:spPr bwMode="auto">
            <a:xfrm>
              <a:off x="4602268" y="2704331"/>
              <a:ext cx="419729" cy="238955"/>
            </a:xfrm>
            <a:custGeom>
              <a:avLst/>
              <a:gdLst>
                <a:gd name="connsiteX0" fmla="*/ 1624088 w 3848100"/>
                <a:gd name="connsiteY0" fmla="*/ 122238 h 2190750"/>
                <a:gd name="connsiteX1" fmla="*/ 861739 w 3848100"/>
                <a:gd name="connsiteY1" fmla="*/ 624012 h 2190750"/>
                <a:gd name="connsiteX2" fmla="*/ 816180 w 3848100"/>
                <a:gd name="connsiteY2" fmla="*/ 769983 h 2190750"/>
                <a:gd name="connsiteX3" fmla="*/ 755435 w 3848100"/>
                <a:gd name="connsiteY3" fmla="*/ 812558 h 2190750"/>
                <a:gd name="connsiteX4" fmla="*/ 749360 w 3848100"/>
                <a:gd name="connsiteY4" fmla="*/ 812558 h 2190750"/>
                <a:gd name="connsiteX5" fmla="*/ 120650 w 3848100"/>
                <a:gd name="connsiteY5" fmla="*/ 1442056 h 2190750"/>
                <a:gd name="connsiteX6" fmla="*/ 685578 w 3848100"/>
                <a:gd name="connsiteY6" fmla="*/ 2065472 h 2190750"/>
                <a:gd name="connsiteX7" fmla="*/ 740249 w 3848100"/>
                <a:gd name="connsiteY7" fmla="*/ 2068513 h 2190750"/>
                <a:gd name="connsiteX8" fmla="*/ 746323 w 3848100"/>
                <a:gd name="connsiteY8" fmla="*/ 2068513 h 2190750"/>
                <a:gd name="connsiteX9" fmla="*/ 3343170 w 3848100"/>
                <a:gd name="connsiteY9" fmla="*/ 2068513 h 2190750"/>
                <a:gd name="connsiteX10" fmla="*/ 3349244 w 3848100"/>
                <a:gd name="connsiteY10" fmla="*/ 2068513 h 2190750"/>
                <a:gd name="connsiteX11" fmla="*/ 3422138 w 3848100"/>
                <a:gd name="connsiteY11" fmla="*/ 2062431 h 2190750"/>
                <a:gd name="connsiteX12" fmla="*/ 3725863 w 3848100"/>
                <a:gd name="connsiteY12" fmla="*/ 1685340 h 2190750"/>
                <a:gd name="connsiteX13" fmla="*/ 3422138 w 3848100"/>
                <a:gd name="connsiteY13" fmla="*/ 1311291 h 2190750"/>
                <a:gd name="connsiteX14" fmla="*/ 3382654 w 3848100"/>
                <a:gd name="connsiteY14" fmla="*/ 1308250 h 2190750"/>
                <a:gd name="connsiteX15" fmla="*/ 3327984 w 3848100"/>
                <a:gd name="connsiteY15" fmla="*/ 1253511 h 2190750"/>
                <a:gd name="connsiteX16" fmla="*/ 3324946 w 3848100"/>
                <a:gd name="connsiteY16" fmla="*/ 1207895 h 2190750"/>
                <a:gd name="connsiteX17" fmla="*/ 2720534 w 3848100"/>
                <a:gd name="connsiteY17" fmla="*/ 718285 h 2190750"/>
                <a:gd name="connsiteX18" fmla="*/ 2538299 w 3848100"/>
                <a:gd name="connsiteY18" fmla="*/ 745654 h 2190750"/>
                <a:gd name="connsiteX19" fmla="*/ 2495778 w 3848100"/>
                <a:gd name="connsiteY19" fmla="*/ 760860 h 2190750"/>
                <a:gd name="connsiteX20" fmla="*/ 2447182 w 3848100"/>
                <a:gd name="connsiteY20" fmla="*/ 760860 h 2190750"/>
                <a:gd name="connsiteX21" fmla="*/ 2416809 w 3848100"/>
                <a:gd name="connsiteY21" fmla="*/ 724367 h 2190750"/>
                <a:gd name="connsiteX22" fmla="*/ 2386437 w 3848100"/>
                <a:gd name="connsiteY22" fmla="*/ 624012 h 2190750"/>
                <a:gd name="connsiteX23" fmla="*/ 1624088 w 3848100"/>
                <a:gd name="connsiteY23" fmla="*/ 122238 h 2190750"/>
                <a:gd name="connsiteX24" fmla="*/ 1624889 w 3848100"/>
                <a:gd name="connsiteY24" fmla="*/ 0 h 2190750"/>
                <a:gd name="connsiteX25" fmla="*/ 2499595 w 3848100"/>
                <a:gd name="connsiteY25" fmla="*/ 581157 h 2190750"/>
                <a:gd name="connsiteX26" fmla="*/ 2499595 w 3848100"/>
                <a:gd name="connsiteY26" fmla="*/ 587243 h 2190750"/>
                <a:gd name="connsiteX27" fmla="*/ 2514781 w 3848100"/>
                <a:gd name="connsiteY27" fmla="*/ 626798 h 2190750"/>
                <a:gd name="connsiteX28" fmla="*/ 2721308 w 3848100"/>
                <a:gd name="connsiteY28" fmla="*/ 596371 h 2190750"/>
                <a:gd name="connsiteX29" fmla="*/ 3444156 w 3848100"/>
                <a:gd name="connsiteY29" fmla="*/ 1186656 h 2190750"/>
                <a:gd name="connsiteX30" fmla="*/ 3447193 w 3848100"/>
                <a:gd name="connsiteY30" fmla="*/ 1192742 h 2190750"/>
                <a:gd name="connsiteX31" fmla="*/ 3848100 w 3848100"/>
                <a:gd name="connsiteY31" fmla="*/ 1685661 h 2190750"/>
                <a:gd name="connsiteX32" fmla="*/ 3444156 w 3848100"/>
                <a:gd name="connsiteY32" fmla="*/ 2181622 h 2190750"/>
                <a:gd name="connsiteX33" fmla="*/ 3438082 w 3848100"/>
                <a:gd name="connsiteY33" fmla="*/ 2181622 h 2190750"/>
                <a:gd name="connsiteX34" fmla="*/ 3374301 w 3848100"/>
                <a:gd name="connsiteY34" fmla="*/ 2187707 h 2190750"/>
                <a:gd name="connsiteX35" fmla="*/ 3356078 w 3848100"/>
                <a:gd name="connsiteY35" fmla="*/ 2190750 h 2190750"/>
                <a:gd name="connsiteX36" fmla="*/ 738034 w 3848100"/>
                <a:gd name="connsiteY36" fmla="*/ 2190750 h 2190750"/>
                <a:gd name="connsiteX37" fmla="*/ 722848 w 3848100"/>
                <a:gd name="connsiteY37" fmla="*/ 2190750 h 2190750"/>
                <a:gd name="connsiteX38" fmla="*/ 677290 w 3848100"/>
                <a:gd name="connsiteY38" fmla="*/ 2187707 h 2190750"/>
                <a:gd name="connsiteX39" fmla="*/ 674253 w 3848100"/>
                <a:gd name="connsiteY39" fmla="*/ 2187707 h 2190750"/>
                <a:gd name="connsiteX40" fmla="*/ 0 w 3848100"/>
                <a:gd name="connsiteY40" fmla="*/ 1442244 h 2190750"/>
                <a:gd name="connsiteX41" fmla="*/ 716773 w 3848100"/>
                <a:gd name="connsiteY41" fmla="*/ 690695 h 2190750"/>
                <a:gd name="connsiteX42" fmla="*/ 747145 w 3848100"/>
                <a:gd name="connsiteY42" fmla="*/ 587243 h 2190750"/>
                <a:gd name="connsiteX43" fmla="*/ 750182 w 3848100"/>
                <a:gd name="connsiteY43" fmla="*/ 581157 h 2190750"/>
                <a:gd name="connsiteX44" fmla="*/ 1624889 w 3848100"/>
                <a:gd name="connsiteY44" fmla="*/ 0 h 2190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48100" h="2190750">
                  <a:moveTo>
                    <a:pt x="1624088" y="122238"/>
                  </a:moveTo>
                  <a:cubicBezTo>
                    <a:pt x="1293028" y="122238"/>
                    <a:pt x="992340" y="319907"/>
                    <a:pt x="861739" y="624012"/>
                  </a:cubicBezTo>
                  <a:cubicBezTo>
                    <a:pt x="816180" y="769983"/>
                    <a:pt x="816180" y="769983"/>
                    <a:pt x="816180" y="769983"/>
                  </a:cubicBezTo>
                  <a:cubicBezTo>
                    <a:pt x="810105" y="797352"/>
                    <a:pt x="782770" y="815599"/>
                    <a:pt x="755435" y="812558"/>
                  </a:cubicBezTo>
                  <a:cubicBezTo>
                    <a:pt x="749360" y="812558"/>
                    <a:pt x="749360" y="812558"/>
                    <a:pt x="749360" y="812558"/>
                  </a:cubicBezTo>
                  <a:cubicBezTo>
                    <a:pt x="403114" y="812558"/>
                    <a:pt x="120650" y="1095376"/>
                    <a:pt x="120650" y="1442056"/>
                  </a:cubicBezTo>
                  <a:cubicBezTo>
                    <a:pt x="120650" y="1764408"/>
                    <a:pt x="363630" y="2032021"/>
                    <a:pt x="685578" y="2065472"/>
                  </a:cubicBezTo>
                  <a:cubicBezTo>
                    <a:pt x="740249" y="2068513"/>
                    <a:pt x="740249" y="2068513"/>
                    <a:pt x="740249" y="2068513"/>
                  </a:cubicBezTo>
                  <a:cubicBezTo>
                    <a:pt x="740249" y="2068513"/>
                    <a:pt x="743286" y="2068513"/>
                    <a:pt x="746323" y="2068513"/>
                  </a:cubicBezTo>
                  <a:cubicBezTo>
                    <a:pt x="3343170" y="2068513"/>
                    <a:pt x="3343170" y="2068513"/>
                    <a:pt x="3343170" y="2068513"/>
                  </a:cubicBezTo>
                  <a:cubicBezTo>
                    <a:pt x="3346207" y="2068513"/>
                    <a:pt x="3346207" y="2068513"/>
                    <a:pt x="3349244" y="2068513"/>
                  </a:cubicBezTo>
                  <a:cubicBezTo>
                    <a:pt x="3422138" y="2062431"/>
                    <a:pt x="3422138" y="2062431"/>
                    <a:pt x="3422138" y="2062431"/>
                  </a:cubicBezTo>
                  <a:cubicBezTo>
                    <a:pt x="3598299" y="2022897"/>
                    <a:pt x="3725863" y="1867804"/>
                    <a:pt x="3725863" y="1685340"/>
                  </a:cubicBezTo>
                  <a:cubicBezTo>
                    <a:pt x="3725863" y="1505918"/>
                    <a:pt x="3598299" y="1350824"/>
                    <a:pt x="3422138" y="1311291"/>
                  </a:cubicBezTo>
                  <a:cubicBezTo>
                    <a:pt x="3382654" y="1308250"/>
                    <a:pt x="3382654" y="1308250"/>
                    <a:pt x="3382654" y="1308250"/>
                  </a:cubicBezTo>
                  <a:cubicBezTo>
                    <a:pt x="3355319" y="1305208"/>
                    <a:pt x="3331021" y="1283921"/>
                    <a:pt x="3327984" y="1253511"/>
                  </a:cubicBezTo>
                  <a:cubicBezTo>
                    <a:pt x="3324946" y="1207895"/>
                    <a:pt x="3324946" y="1207895"/>
                    <a:pt x="3324946" y="1207895"/>
                  </a:cubicBezTo>
                  <a:cubicBezTo>
                    <a:pt x="3264201" y="925077"/>
                    <a:pt x="3012110" y="718285"/>
                    <a:pt x="2720534" y="718285"/>
                  </a:cubicBezTo>
                  <a:cubicBezTo>
                    <a:pt x="2659789" y="718285"/>
                    <a:pt x="2596007" y="727408"/>
                    <a:pt x="2538299" y="745654"/>
                  </a:cubicBezTo>
                  <a:cubicBezTo>
                    <a:pt x="2495778" y="760860"/>
                    <a:pt x="2495778" y="760860"/>
                    <a:pt x="2495778" y="760860"/>
                  </a:cubicBezTo>
                  <a:cubicBezTo>
                    <a:pt x="2477554" y="766942"/>
                    <a:pt x="2462368" y="766942"/>
                    <a:pt x="2447182" y="760860"/>
                  </a:cubicBezTo>
                  <a:cubicBezTo>
                    <a:pt x="2431996" y="751736"/>
                    <a:pt x="2419847" y="739572"/>
                    <a:pt x="2416809" y="724367"/>
                  </a:cubicBezTo>
                  <a:cubicBezTo>
                    <a:pt x="2386437" y="624012"/>
                    <a:pt x="2386437" y="624012"/>
                    <a:pt x="2386437" y="624012"/>
                  </a:cubicBezTo>
                  <a:cubicBezTo>
                    <a:pt x="2255835" y="319907"/>
                    <a:pt x="1955148" y="122238"/>
                    <a:pt x="1624088" y="122238"/>
                  </a:cubicBezTo>
                  <a:close/>
                  <a:moveTo>
                    <a:pt x="1624889" y="0"/>
                  </a:moveTo>
                  <a:cubicBezTo>
                    <a:pt x="2007572" y="0"/>
                    <a:pt x="2350773" y="228203"/>
                    <a:pt x="2499595" y="581157"/>
                  </a:cubicBezTo>
                  <a:cubicBezTo>
                    <a:pt x="2499595" y="581157"/>
                    <a:pt x="2499595" y="584200"/>
                    <a:pt x="2499595" y="587243"/>
                  </a:cubicBezTo>
                  <a:cubicBezTo>
                    <a:pt x="2514781" y="626798"/>
                    <a:pt x="2514781" y="626798"/>
                    <a:pt x="2514781" y="626798"/>
                  </a:cubicBezTo>
                  <a:cubicBezTo>
                    <a:pt x="2581598" y="605499"/>
                    <a:pt x="2651453" y="596371"/>
                    <a:pt x="2721308" y="596371"/>
                  </a:cubicBezTo>
                  <a:cubicBezTo>
                    <a:pt x="3070583" y="596371"/>
                    <a:pt x="3374301" y="845873"/>
                    <a:pt x="3444156" y="1186656"/>
                  </a:cubicBezTo>
                  <a:cubicBezTo>
                    <a:pt x="3444156" y="1186656"/>
                    <a:pt x="3447193" y="1189699"/>
                    <a:pt x="3447193" y="1192742"/>
                  </a:cubicBezTo>
                  <a:cubicBezTo>
                    <a:pt x="3678018" y="1241425"/>
                    <a:pt x="3848100" y="1448329"/>
                    <a:pt x="3848100" y="1685661"/>
                  </a:cubicBezTo>
                  <a:cubicBezTo>
                    <a:pt x="3848100" y="1926035"/>
                    <a:pt x="3678018" y="2132939"/>
                    <a:pt x="3444156" y="2181622"/>
                  </a:cubicBezTo>
                  <a:cubicBezTo>
                    <a:pt x="3444156" y="2181622"/>
                    <a:pt x="3441119" y="2181622"/>
                    <a:pt x="3438082" y="2181622"/>
                  </a:cubicBezTo>
                  <a:cubicBezTo>
                    <a:pt x="3374301" y="2187707"/>
                    <a:pt x="3374301" y="2187707"/>
                    <a:pt x="3374301" y="2187707"/>
                  </a:cubicBezTo>
                  <a:cubicBezTo>
                    <a:pt x="3368227" y="2190750"/>
                    <a:pt x="3362152" y="2190750"/>
                    <a:pt x="3356078" y="2190750"/>
                  </a:cubicBezTo>
                  <a:cubicBezTo>
                    <a:pt x="738034" y="2190750"/>
                    <a:pt x="738034" y="2190750"/>
                    <a:pt x="738034" y="2190750"/>
                  </a:cubicBezTo>
                  <a:cubicBezTo>
                    <a:pt x="731959" y="2190750"/>
                    <a:pt x="728922" y="2190750"/>
                    <a:pt x="722848" y="2190750"/>
                  </a:cubicBezTo>
                  <a:cubicBezTo>
                    <a:pt x="677290" y="2187707"/>
                    <a:pt x="677290" y="2187707"/>
                    <a:pt x="677290" y="2187707"/>
                  </a:cubicBezTo>
                  <a:cubicBezTo>
                    <a:pt x="677290" y="2187707"/>
                    <a:pt x="677290" y="2187707"/>
                    <a:pt x="674253" y="2187707"/>
                  </a:cubicBezTo>
                  <a:cubicBezTo>
                    <a:pt x="291569" y="2148152"/>
                    <a:pt x="0" y="1828668"/>
                    <a:pt x="0" y="1442244"/>
                  </a:cubicBezTo>
                  <a:cubicBezTo>
                    <a:pt x="0" y="1040606"/>
                    <a:pt x="318904" y="711994"/>
                    <a:pt x="716773" y="690695"/>
                  </a:cubicBezTo>
                  <a:cubicBezTo>
                    <a:pt x="747145" y="587243"/>
                    <a:pt x="747145" y="587243"/>
                    <a:pt x="747145" y="587243"/>
                  </a:cubicBezTo>
                  <a:cubicBezTo>
                    <a:pt x="750182" y="584200"/>
                    <a:pt x="750182" y="581157"/>
                    <a:pt x="750182" y="581157"/>
                  </a:cubicBezTo>
                  <a:cubicBezTo>
                    <a:pt x="899004" y="228203"/>
                    <a:pt x="1242205" y="0"/>
                    <a:pt x="1624889"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sp>
          <p:nvSpPr>
            <p:cNvPr id="409" name="Freeform 408"/>
            <p:cNvSpPr>
              <a:spLocks/>
            </p:cNvSpPr>
            <p:nvPr/>
          </p:nvSpPr>
          <p:spPr bwMode="auto">
            <a:xfrm>
              <a:off x="5698628" y="1913756"/>
              <a:ext cx="609187" cy="346815"/>
            </a:xfrm>
            <a:custGeom>
              <a:avLst/>
              <a:gdLst>
                <a:gd name="connsiteX0" fmla="*/ 257234 w 609187"/>
                <a:gd name="connsiteY0" fmla="*/ 0 h 346815"/>
                <a:gd name="connsiteX1" fmla="*/ 395707 w 609187"/>
                <a:gd name="connsiteY1" fmla="*/ 92002 h 346815"/>
                <a:gd name="connsiteX2" fmla="*/ 395707 w 609187"/>
                <a:gd name="connsiteY2" fmla="*/ 92966 h 346815"/>
                <a:gd name="connsiteX3" fmla="*/ 398111 w 609187"/>
                <a:gd name="connsiteY3" fmla="*/ 99228 h 346815"/>
                <a:gd name="connsiteX4" fmla="*/ 430806 w 609187"/>
                <a:gd name="connsiteY4" fmla="*/ 94411 h 346815"/>
                <a:gd name="connsiteX5" fmla="*/ 545239 w 609187"/>
                <a:gd name="connsiteY5" fmla="*/ 187858 h 346815"/>
                <a:gd name="connsiteX6" fmla="*/ 545720 w 609187"/>
                <a:gd name="connsiteY6" fmla="*/ 188822 h 346815"/>
                <a:gd name="connsiteX7" fmla="*/ 609187 w 609187"/>
                <a:gd name="connsiteY7" fmla="*/ 266855 h 346815"/>
                <a:gd name="connsiteX8" fmla="*/ 545239 w 609187"/>
                <a:gd name="connsiteY8" fmla="*/ 345370 h 346815"/>
                <a:gd name="connsiteX9" fmla="*/ 544278 w 609187"/>
                <a:gd name="connsiteY9" fmla="*/ 345370 h 346815"/>
                <a:gd name="connsiteX10" fmla="*/ 534181 w 609187"/>
                <a:gd name="connsiteY10" fmla="*/ 346333 h 346815"/>
                <a:gd name="connsiteX11" fmla="*/ 531296 w 609187"/>
                <a:gd name="connsiteY11" fmla="*/ 346815 h 346815"/>
                <a:gd name="connsiteX12" fmla="*/ 476414 w 609187"/>
                <a:gd name="connsiteY12" fmla="*/ 346815 h 346815"/>
                <a:gd name="connsiteX13" fmla="*/ 476414 w 609187"/>
                <a:gd name="connsiteY13" fmla="*/ 327464 h 346815"/>
                <a:gd name="connsiteX14" fmla="*/ 477864 w 609187"/>
                <a:gd name="connsiteY14" fmla="*/ 327464 h 346815"/>
                <a:gd name="connsiteX15" fmla="*/ 529252 w 609187"/>
                <a:gd name="connsiteY15" fmla="*/ 327464 h 346815"/>
                <a:gd name="connsiteX16" fmla="*/ 530214 w 609187"/>
                <a:gd name="connsiteY16" fmla="*/ 327464 h 346815"/>
                <a:gd name="connsiteX17" fmla="*/ 541754 w 609187"/>
                <a:gd name="connsiteY17" fmla="*/ 326501 h 346815"/>
                <a:gd name="connsiteX18" fmla="*/ 589836 w 609187"/>
                <a:gd name="connsiteY18" fmla="*/ 266804 h 346815"/>
                <a:gd name="connsiteX19" fmla="*/ 541754 w 609187"/>
                <a:gd name="connsiteY19" fmla="*/ 207589 h 346815"/>
                <a:gd name="connsiteX20" fmla="*/ 535503 w 609187"/>
                <a:gd name="connsiteY20" fmla="*/ 207108 h 346815"/>
                <a:gd name="connsiteX21" fmla="*/ 526848 w 609187"/>
                <a:gd name="connsiteY21" fmla="*/ 198442 h 346815"/>
                <a:gd name="connsiteX22" fmla="*/ 526367 w 609187"/>
                <a:gd name="connsiteY22" fmla="*/ 191220 h 346815"/>
                <a:gd name="connsiteX23" fmla="*/ 430684 w 609187"/>
                <a:gd name="connsiteY23" fmla="*/ 113711 h 346815"/>
                <a:gd name="connsiteX24" fmla="*/ 401834 w 609187"/>
                <a:gd name="connsiteY24" fmla="*/ 118044 h 346815"/>
                <a:gd name="connsiteX25" fmla="*/ 395103 w 609187"/>
                <a:gd name="connsiteY25" fmla="*/ 120451 h 346815"/>
                <a:gd name="connsiteX26" fmla="*/ 387410 w 609187"/>
                <a:gd name="connsiteY26" fmla="*/ 120451 h 346815"/>
                <a:gd name="connsiteX27" fmla="*/ 382602 w 609187"/>
                <a:gd name="connsiteY27" fmla="*/ 114674 h 346815"/>
                <a:gd name="connsiteX28" fmla="*/ 377793 w 609187"/>
                <a:gd name="connsiteY28" fmla="*/ 98787 h 346815"/>
                <a:gd name="connsiteX29" fmla="*/ 257107 w 609187"/>
                <a:gd name="connsiteY29" fmla="*/ 19351 h 346815"/>
                <a:gd name="connsiteX30" fmla="*/ 136421 w 609187"/>
                <a:gd name="connsiteY30" fmla="*/ 98787 h 346815"/>
                <a:gd name="connsiteX31" fmla="*/ 129208 w 609187"/>
                <a:gd name="connsiteY31" fmla="*/ 121895 h 346815"/>
                <a:gd name="connsiteX32" fmla="*/ 119592 w 609187"/>
                <a:gd name="connsiteY32" fmla="*/ 128635 h 346815"/>
                <a:gd name="connsiteX33" fmla="*/ 118630 w 609187"/>
                <a:gd name="connsiteY33" fmla="*/ 128635 h 346815"/>
                <a:gd name="connsiteX34" fmla="*/ 19100 w 609187"/>
                <a:gd name="connsiteY34" fmla="*/ 228290 h 346815"/>
                <a:gd name="connsiteX35" fmla="*/ 108533 w 609187"/>
                <a:gd name="connsiteY35" fmla="*/ 326983 h 346815"/>
                <a:gd name="connsiteX36" fmla="*/ 117188 w 609187"/>
                <a:gd name="connsiteY36" fmla="*/ 327464 h 346815"/>
                <a:gd name="connsiteX37" fmla="*/ 118149 w 609187"/>
                <a:gd name="connsiteY37" fmla="*/ 327464 h 346815"/>
                <a:gd name="connsiteX38" fmla="*/ 194985 w 609187"/>
                <a:gd name="connsiteY38" fmla="*/ 327464 h 346815"/>
                <a:gd name="connsiteX39" fmla="*/ 194985 w 609187"/>
                <a:gd name="connsiteY39" fmla="*/ 346815 h 346815"/>
                <a:gd name="connsiteX40" fmla="*/ 168644 w 609187"/>
                <a:gd name="connsiteY40" fmla="*/ 346815 h 346815"/>
                <a:gd name="connsiteX41" fmla="*/ 116837 w 609187"/>
                <a:gd name="connsiteY41" fmla="*/ 346815 h 346815"/>
                <a:gd name="connsiteX42" fmla="*/ 114433 w 609187"/>
                <a:gd name="connsiteY42" fmla="*/ 346815 h 346815"/>
                <a:gd name="connsiteX43" fmla="*/ 107221 w 609187"/>
                <a:gd name="connsiteY43" fmla="*/ 346333 h 346815"/>
                <a:gd name="connsiteX44" fmla="*/ 106740 w 609187"/>
                <a:gd name="connsiteY44" fmla="*/ 346333 h 346815"/>
                <a:gd name="connsiteX45" fmla="*/ 0 w 609187"/>
                <a:gd name="connsiteY45" fmla="*/ 228320 h 346815"/>
                <a:gd name="connsiteX46" fmla="*/ 113471 w 609187"/>
                <a:gd name="connsiteY46" fmla="*/ 109343 h 346815"/>
                <a:gd name="connsiteX47" fmla="*/ 118280 w 609187"/>
                <a:gd name="connsiteY47" fmla="*/ 92966 h 346815"/>
                <a:gd name="connsiteX48" fmla="*/ 118760 w 609187"/>
                <a:gd name="connsiteY48" fmla="*/ 92002 h 346815"/>
                <a:gd name="connsiteX49" fmla="*/ 257234 w 609187"/>
                <a:gd name="connsiteY49" fmla="*/ 0 h 34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09187" h="346815">
                  <a:moveTo>
                    <a:pt x="257234" y="0"/>
                  </a:moveTo>
                  <a:cubicBezTo>
                    <a:pt x="317816" y="0"/>
                    <a:pt x="372148" y="36127"/>
                    <a:pt x="395707" y="92002"/>
                  </a:cubicBezTo>
                  <a:cubicBezTo>
                    <a:pt x="395707" y="92002"/>
                    <a:pt x="395707" y="92484"/>
                    <a:pt x="395707" y="92966"/>
                  </a:cubicBezTo>
                  <a:cubicBezTo>
                    <a:pt x="398111" y="99228"/>
                    <a:pt x="398111" y="99228"/>
                    <a:pt x="398111" y="99228"/>
                  </a:cubicBezTo>
                  <a:cubicBezTo>
                    <a:pt x="408689" y="95856"/>
                    <a:pt x="419748" y="94411"/>
                    <a:pt x="430806" y="94411"/>
                  </a:cubicBezTo>
                  <a:cubicBezTo>
                    <a:pt x="486100" y="94411"/>
                    <a:pt x="534181" y="133909"/>
                    <a:pt x="545239" y="187858"/>
                  </a:cubicBezTo>
                  <a:cubicBezTo>
                    <a:pt x="545239" y="187858"/>
                    <a:pt x="545720" y="188340"/>
                    <a:pt x="545720" y="188822"/>
                  </a:cubicBezTo>
                  <a:cubicBezTo>
                    <a:pt x="582262" y="196529"/>
                    <a:pt x="609187" y="229283"/>
                    <a:pt x="609187" y="266855"/>
                  </a:cubicBezTo>
                  <a:cubicBezTo>
                    <a:pt x="609187" y="304908"/>
                    <a:pt x="582262" y="337663"/>
                    <a:pt x="545239" y="345370"/>
                  </a:cubicBezTo>
                  <a:cubicBezTo>
                    <a:pt x="545239" y="345370"/>
                    <a:pt x="544759" y="345370"/>
                    <a:pt x="544278" y="345370"/>
                  </a:cubicBezTo>
                  <a:cubicBezTo>
                    <a:pt x="534181" y="346333"/>
                    <a:pt x="534181" y="346333"/>
                    <a:pt x="534181" y="346333"/>
                  </a:cubicBezTo>
                  <a:cubicBezTo>
                    <a:pt x="533219" y="346815"/>
                    <a:pt x="532257" y="346815"/>
                    <a:pt x="531296" y="346815"/>
                  </a:cubicBezTo>
                  <a:lnTo>
                    <a:pt x="476414" y="346815"/>
                  </a:lnTo>
                  <a:lnTo>
                    <a:pt x="476414" y="327464"/>
                  </a:lnTo>
                  <a:lnTo>
                    <a:pt x="477864" y="327464"/>
                  </a:lnTo>
                  <a:cubicBezTo>
                    <a:pt x="529252" y="327464"/>
                    <a:pt x="529252" y="327464"/>
                    <a:pt x="529252" y="327464"/>
                  </a:cubicBezTo>
                  <a:cubicBezTo>
                    <a:pt x="529733" y="327464"/>
                    <a:pt x="529733" y="327464"/>
                    <a:pt x="530214" y="327464"/>
                  </a:cubicBezTo>
                  <a:cubicBezTo>
                    <a:pt x="541754" y="326501"/>
                    <a:pt x="541754" y="326501"/>
                    <a:pt x="541754" y="326501"/>
                  </a:cubicBezTo>
                  <a:cubicBezTo>
                    <a:pt x="569642" y="320243"/>
                    <a:pt x="589836" y="295690"/>
                    <a:pt x="589836" y="266804"/>
                  </a:cubicBezTo>
                  <a:cubicBezTo>
                    <a:pt x="589836" y="238400"/>
                    <a:pt x="569642" y="213847"/>
                    <a:pt x="541754" y="207589"/>
                  </a:cubicBezTo>
                  <a:cubicBezTo>
                    <a:pt x="535503" y="207108"/>
                    <a:pt x="535503" y="207108"/>
                    <a:pt x="535503" y="207108"/>
                  </a:cubicBezTo>
                  <a:cubicBezTo>
                    <a:pt x="531176" y="206626"/>
                    <a:pt x="527329" y="203256"/>
                    <a:pt x="526848" y="198442"/>
                  </a:cubicBezTo>
                  <a:cubicBezTo>
                    <a:pt x="526367" y="191220"/>
                    <a:pt x="526367" y="191220"/>
                    <a:pt x="526367" y="191220"/>
                  </a:cubicBezTo>
                  <a:cubicBezTo>
                    <a:pt x="516751" y="146448"/>
                    <a:pt x="476843" y="113711"/>
                    <a:pt x="430684" y="113711"/>
                  </a:cubicBezTo>
                  <a:cubicBezTo>
                    <a:pt x="421067" y="113711"/>
                    <a:pt x="410970" y="115155"/>
                    <a:pt x="401834" y="118044"/>
                  </a:cubicBezTo>
                  <a:cubicBezTo>
                    <a:pt x="395103" y="120451"/>
                    <a:pt x="395103" y="120451"/>
                    <a:pt x="395103" y="120451"/>
                  </a:cubicBezTo>
                  <a:cubicBezTo>
                    <a:pt x="392218" y="121414"/>
                    <a:pt x="389814" y="121414"/>
                    <a:pt x="387410" y="120451"/>
                  </a:cubicBezTo>
                  <a:cubicBezTo>
                    <a:pt x="385006" y="119006"/>
                    <a:pt x="383083" y="117081"/>
                    <a:pt x="382602" y="114674"/>
                  </a:cubicBezTo>
                  <a:cubicBezTo>
                    <a:pt x="377793" y="98787"/>
                    <a:pt x="377793" y="98787"/>
                    <a:pt x="377793" y="98787"/>
                  </a:cubicBezTo>
                  <a:cubicBezTo>
                    <a:pt x="357118" y="50644"/>
                    <a:pt x="309517" y="19351"/>
                    <a:pt x="257107" y="19351"/>
                  </a:cubicBezTo>
                  <a:cubicBezTo>
                    <a:pt x="204697" y="19351"/>
                    <a:pt x="157096" y="50644"/>
                    <a:pt x="136421" y="98787"/>
                  </a:cubicBezTo>
                  <a:cubicBezTo>
                    <a:pt x="129208" y="121895"/>
                    <a:pt x="129208" y="121895"/>
                    <a:pt x="129208" y="121895"/>
                  </a:cubicBezTo>
                  <a:cubicBezTo>
                    <a:pt x="128247" y="126228"/>
                    <a:pt x="123919" y="129117"/>
                    <a:pt x="119592" y="128635"/>
                  </a:cubicBezTo>
                  <a:cubicBezTo>
                    <a:pt x="118630" y="128635"/>
                    <a:pt x="118630" y="128635"/>
                    <a:pt x="118630" y="128635"/>
                  </a:cubicBezTo>
                  <a:cubicBezTo>
                    <a:pt x="63817" y="128635"/>
                    <a:pt x="19100" y="173408"/>
                    <a:pt x="19100" y="228290"/>
                  </a:cubicBezTo>
                  <a:cubicBezTo>
                    <a:pt x="19100" y="279321"/>
                    <a:pt x="57566" y="321687"/>
                    <a:pt x="108533" y="326983"/>
                  </a:cubicBezTo>
                  <a:cubicBezTo>
                    <a:pt x="117188" y="327464"/>
                    <a:pt x="117188" y="327464"/>
                    <a:pt x="117188" y="327464"/>
                  </a:cubicBezTo>
                  <a:cubicBezTo>
                    <a:pt x="117188" y="327464"/>
                    <a:pt x="117669" y="327464"/>
                    <a:pt x="118149" y="327464"/>
                  </a:cubicBezTo>
                  <a:lnTo>
                    <a:pt x="194985" y="327464"/>
                  </a:lnTo>
                  <a:lnTo>
                    <a:pt x="194985" y="346815"/>
                  </a:lnTo>
                  <a:lnTo>
                    <a:pt x="168644" y="346815"/>
                  </a:lnTo>
                  <a:cubicBezTo>
                    <a:pt x="116837" y="346815"/>
                    <a:pt x="116837" y="346815"/>
                    <a:pt x="116837" y="346815"/>
                  </a:cubicBezTo>
                  <a:cubicBezTo>
                    <a:pt x="115875" y="346815"/>
                    <a:pt x="115395" y="346815"/>
                    <a:pt x="114433" y="346815"/>
                  </a:cubicBezTo>
                  <a:cubicBezTo>
                    <a:pt x="107221" y="346333"/>
                    <a:pt x="107221" y="346333"/>
                    <a:pt x="107221" y="346333"/>
                  </a:cubicBezTo>
                  <a:cubicBezTo>
                    <a:pt x="107221" y="346333"/>
                    <a:pt x="107221" y="346333"/>
                    <a:pt x="106740" y="346333"/>
                  </a:cubicBezTo>
                  <a:cubicBezTo>
                    <a:pt x="46158" y="340072"/>
                    <a:pt x="0" y="289494"/>
                    <a:pt x="0" y="228320"/>
                  </a:cubicBezTo>
                  <a:cubicBezTo>
                    <a:pt x="0" y="164737"/>
                    <a:pt x="50485" y="112715"/>
                    <a:pt x="113471" y="109343"/>
                  </a:cubicBezTo>
                  <a:cubicBezTo>
                    <a:pt x="118280" y="92966"/>
                    <a:pt x="118280" y="92966"/>
                    <a:pt x="118280" y="92966"/>
                  </a:cubicBezTo>
                  <a:cubicBezTo>
                    <a:pt x="118760" y="92484"/>
                    <a:pt x="118760" y="92002"/>
                    <a:pt x="118760" y="92002"/>
                  </a:cubicBezTo>
                  <a:cubicBezTo>
                    <a:pt x="142320" y="36127"/>
                    <a:pt x="196652" y="0"/>
                    <a:pt x="257234" y="0"/>
                  </a:cubicBezTo>
                  <a:close/>
                </a:path>
              </a:pathLst>
            </a:custGeom>
            <a:solidFill>
              <a:schemeClr val="accent1"/>
            </a:solid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dirty="0">
                <a:solidFill>
                  <a:sysClr val="windowText" lastClr="000000"/>
                </a:solidFill>
              </a:endParaRPr>
            </a:p>
          </p:txBody>
        </p:sp>
        <p:sp>
          <p:nvSpPr>
            <p:cNvPr id="410" name="Freeform 409"/>
            <p:cNvSpPr>
              <a:spLocks/>
            </p:cNvSpPr>
            <p:nvPr/>
          </p:nvSpPr>
          <p:spPr bwMode="auto">
            <a:xfrm>
              <a:off x="5902503" y="2073115"/>
              <a:ext cx="265548" cy="342713"/>
            </a:xfrm>
            <a:custGeom>
              <a:avLst/>
              <a:gdLst>
                <a:gd name="connsiteX0" fmla="*/ 1616331 w 1684452"/>
                <a:gd name="connsiteY0" fmla="*/ 466888 h 1863160"/>
                <a:gd name="connsiteX1" fmla="*/ 1580938 w 1684452"/>
                <a:gd name="connsiteY1" fmla="*/ 495908 h 1863160"/>
                <a:gd name="connsiteX2" fmla="*/ 1425175 w 1684452"/>
                <a:gd name="connsiteY2" fmla="*/ 575567 h 1863160"/>
                <a:gd name="connsiteX3" fmla="*/ 842226 w 1684452"/>
                <a:gd name="connsiteY3" fmla="*/ 665288 h 1863160"/>
                <a:gd name="connsiteX4" fmla="*/ 259277 w 1684452"/>
                <a:gd name="connsiteY4" fmla="*/ 575567 h 1863160"/>
                <a:gd name="connsiteX5" fmla="*/ 103515 w 1684452"/>
                <a:gd name="connsiteY5" fmla="*/ 495908 h 1863160"/>
                <a:gd name="connsiteX6" fmla="*/ 68122 w 1684452"/>
                <a:gd name="connsiteY6" fmla="*/ 466889 h 1863160"/>
                <a:gd name="connsiteX7" fmla="*/ 68122 w 1684452"/>
                <a:gd name="connsiteY7" fmla="*/ 698353 h 1863160"/>
                <a:gd name="connsiteX8" fmla="*/ 66676 w 1684452"/>
                <a:gd name="connsiteY8" fmla="*/ 698353 h 1863160"/>
                <a:gd name="connsiteX9" fmla="*/ 66676 w 1684452"/>
                <a:gd name="connsiteY9" fmla="*/ 1507978 h 1863160"/>
                <a:gd name="connsiteX10" fmla="*/ 68122 w 1684452"/>
                <a:gd name="connsiteY10" fmla="*/ 1507978 h 1863160"/>
                <a:gd name="connsiteX11" fmla="*/ 68122 w 1684452"/>
                <a:gd name="connsiteY11" fmla="*/ 1531401 h 1863160"/>
                <a:gd name="connsiteX12" fmla="*/ 67785 w 1684452"/>
                <a:gd name="connsiteY12" fmla="*/ 1531401 h 1863160"/>
                <a:gd name="connsiteX13" fmla="*/ 842226 w 1684452"/>
                <a:gd name="connsiteY13" fmla="*/ 1795454 h 1863160"/>
                <a:gd name="connsiteX14" fmla="*/ 1616667 w 1684452"/>
                <a:gd name="connsiteY14" fmla="*/ 1531401 h 1863160"/>
                <a:gd name="connsiteX15" fmla="*/ 1616331 w 1684452"/>
                <a:gd name="connsiteY15" fmla="*/ 1531401 h 1863160"/>
                <a:gd name="connsiteX16" fmla="*/ 1616331 w 1684452"/>
                <a:gd name="connsiteY16" fmla="*/ 1507978 h 1863160"/>
                <a:gd name="connsiteX17" fmla="*/ 1619250 w 1684452"/>
                <a:gd name="connsiteY17" fmla="*/ 1507978 h 1863160"/>
                <a:gd name="connsiteX18" fmla="*/ 1619250 w 1684452"/>
                <a:gd name="connsiteY18" fmla="*/ 698353 h 1863160"/>
                <a:gd name="connsiteX19" fmla="*/ 1616331 w 1684452"/>
                <a:gd name="connsiteY19" fmla="*/ 698353 h 1863160"/>
                <a:gd name="connsiteX20" fmla="*/ 842226 w 1684452"/>
                <a:gd name="connsiteY20" fmla="*/ 68122 h 1863160"/>
                <a:gd name="connsiteX21" fmla="*/ 68122 w 1684452"/>
                <a:gd name="connsiteY21" fmla="*/ 333087 h 1863160"/>
                <a:gd name="connsiteX22" fmla="*/ 842226 w 1684452"/>
                <a:gd name="connsiteY22" fmla="*/ 598052 h 1863160"/>
                <a:gd name="connsiteX23" fmla="*/ 1616331 w 1684452"/>
                <a:gd name="connsiteY23" fmla="*/ 333087 h 1863160"/>
                <a:gd name="connsiteX24" fmla="*/ 842226 w 1684452"/>
                <a:gd name="connsiteY24" fmla="*/ 68122 h 1863160"/>
                <a:gd name="connsiteX25" fmla="*/ 842226 w 1684452"/>
                <a:gd name="connsiteY25" fmla="*/ 0 h 1863160"/>
                <a:gd name="connsiteX26" fmla="*/ 1425175 w 1684452"/>
                <a:gd name="connsiteY26" fmla="*/ 89721 h 1863160"/>
                <a:gd name="connsiteX27" fmla="*/ 1684452 w 1684452"/>
                <a:gd name="connsiteY27" fmla="*/ 331797 h 1863160"/>
                <a:gd name="connsiteX28" fmla="*/ 1681988 w 1684452"/>
                <a:gd name="connsiteY28" fmla="*/ 352107 h 1863160"/>
                <a:gd name="connsiteX29" fmla="*/ 1684452 w 1684452"/>
                <a:gd name="connsiteY29" fmla="*/ 352107 h 1863160"/>
                <a:gd name="connsiteX30" fmla="*/ 1684452 w 1684452"/>
                <a:gd name="connsiteY30" fmla="*/ 1531401 h 1863160"/>
                <a:gd name="connsiteX31" fmla="*/ 1684452 w 1684452"/>
                <a:gd name="connsiteY31" fmla="*/ 1531401 h 1863160"/>
                <a:gd name="connsiteX32" fmla="*/ 1425175 w 1684452"/>
                <a:gd name="connsiteY32" fmla="*/ 1773450 h 1863160"/>
                <a:gd name="connsiteX33" fmla="*/ 842226 w 1684452"/>
                <a:gd name="connsiteY33" fmla="*/ 1863160 h 1863160"/>
                <a:gd name="connsiteX34" fmla="*/ 259277 w 1684452"/>
                <a:gd name="connsiteY34" fmla="*/ 1773450 h 1863160"/>
                <a:gd name="connsiteX35" fmla="*/ 0 w 1684452"/>
                <a:gd name="connsiteY35" fmla="*/ 1531401 h 1863160"/>
                <a:gd name="connsiteX36" fmla="*/ 0 w 1684452"/>
                <a:gd name="connsiteY36" fmla="*/ 1140367 h 1863160"/>
                <a:gd name="connsiteX37" fmla="*/ 0 w 1684452"/>
                <a:gd name="connsiteY37" fmla="*/ 714831 h 1863160"/>
                <a:gd name="connsiteX38" fmla="*/ 0 w 1684452"/>
                <a:gd name="connsiteY38" fmla="*/ 352107 h 1863160"/>
                <a:gd name="connsiteX39" fmla="*/ 2463 w 1684452"/>
                <a:gd name="connsiteY39" fmla="*/ 352107 h 1863160"/>
                <a:gd name="connsiteX40" fmla="*/ 0 w 1684452"/>
                <a:gd name="connsiteY40" fmla="*/ 331797 h 1863160"/>
                <a:gd name="connsiteX41" fmla="*/ 259277 w 1684452"/>
                <a:gd name="connsiteY41" fmla="*/ 89721 h 1863160"/>
                <a:gd name="connsiteX42" fmla="*/ 842226 w 1684452"/>
                <a:gd name="connsiteY42" fmla="*/ 0 h 186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684452" h="1863160">
                  <a:moveTo>
                    <a:pt x="1616331" y="466888"/>
                  </a:moveTo>
                  <a:lnTo>
                    <a:pt x="1580938" y="495908"/>
                  </a:lnTo>
                  <a:cubicBezTo>
                    <a:pt x="1540277" y="525258"/>
                    <a:pt x="1488088" y="552079"/>
                    <a:pt x="1425175" y="575567"/>
                  </a:cubicBezTo>
                  <a:cubicBezTo>
                    <a:pt x="1269270" y="633124"/>
                    <a:pt x="1062526" y="665288"/>
                    <a:pt x="842226" y="665288"/>
                  </a:cubicBezTo>
                  <a:cubicBezTo>
                    <a:pt x="621925" y="665288"/>
                    <a:pt x="415182" y="633124"/>
                    <a:pt x="259277" y="575567"/>
                  </a:cubicBezTo>
                  <a:cubicBezTo>
                    <a:pt x="196365" y="552079"/>
                    <a:pt x="144176" y="525258"/>
                    <a:pt x="103515" y="495908"/>
                  </a:cubicBezTo>
                  <a:lnTo>
                    <a:pt x="68122" y="466889"/>
                  </a:lnTo>
                  <a:lnTo>
                    <a:pt x="68122" y="698353"/>
                  </a:lnTo>
                  <a:lnTo>
                    <a:pt x="66676" y="698353"/>
                  </a:lnTo>
                  <a:lnTo>
                    <a:pt x="66676" y="1507978"/>
                  </a:lnTo>
                  <a:lnTo>
                    <a:pt x="68122" y="1507978"/>
                  </a:lnTo>
                  <a:lnTo>
                    <a:pt x="68122" y="1531401"/>
                  </a:lnTo>
                  <a:lnTo>
                    <a:pt x="67785" y="1531401"/>
                  </a:lnTo>
                  <a:cubicBezTo>
                    <a:pt x="67785" y="1656657"/>
                    <a:pt x="386374" y="1795454"/>
                    <a:pt x="842226" y="1795454"/>
                  </a:cubicBezTo>
                  <a:cubicBezTo>
                    <a:pt x="1298078" y="1795454"/>
                    <a:pt x="1616667" y="1656657"/>
                    <a:pt x="1616667" y="1531401"/>
                  </a:cubicBezTo>
                  <a:lnTo>
                    <a:pt x="1616331" y="1531401"/>
                  </a:lnTo>
                  <a:lnTo>
                    <a:pt x="1616331" y="1507978"/>
                  </a:lnTo>
                  <a:lnTo>
                    <a:pt x="1619250" y="1507978"/>
                  </a:lnTo>
                  <a:lnTo>
                    <a:pt x="1619250" y="698353"/>
                  </a:lnTo>
                  <a:lnTo>
                    <a:pt x="1616331" y="698353"/>
                  </a:lnTo>
                  <a:close/>
                  <a:moveTo>
                    <a:pt x="842226" y="68122"/>
                  </a:moveTo>
                  <a:cubicBezTo>
                    <a:pt x="414700" y="68122"/>
                    <a:pt x="68122" y="186750"/>
                    <a:pt x="68122" y="333087"/>
                  </a:cubicBezTo>
                  <a:cubicBezTo>
                    <a:pt x="68122" y="479424"/>
                    <a:pt x="414700" y="598052"/>
                    <a:pt x="842226" y="598052"/>
                  </a:cubicBezTo>
                  <a:cubicBezTo>
                    <a:pt x="1269753" y="598052"/>
                    <a:pt x="1616331" y="479424"/>
                    <a:pt x="1616331" y="333087"/>
                  </a:cubicBezTo>
                  <a:cubicBezTo>
                    <a:pt x="1616331" y="186750"/>
                    <a:pt x="1269753" y="68122"/>
                    <a:pt x="842226" y="68122"/>
                  </a:cubicBezTo>
                  <a:close/>
                  <a:moveTo>
                    <a:pt x="842226" y="0"/>
                  </a:moveTo>
                  <a:cubicBezTo>
                    <a:pt x="1062526" y="0"/>
                    <a:pt x="1269270" y="32164"/>
                    <a:pt x="1425175" y="89721"/>
                  </a:cubicBezTo>
                  <a:cubicBezTo>
                    <a:pt x="1592942" y="150663"/>
                    <a:pt x="1684452" y="236998"/>
                    <a:pt x="1684452" y="331797"/>
                  </a:cubicBezTo>
                  <a:lnTo>
                    <a:pt x="1681988" y="352107"/>
                  </a:lnTo>
                  <a:lnTo>
                    <a:pt x="1684452" y="352107"/>
                  </a:lnTo>
                  <a:lnTo>
                    <a:pt x="1684452" y="1531401"/>
                  </a:lnTo>
                  <a:lnTo>
                    <a:pt x="1684452" y="1531401"/>
                  </a:lnTo>
                  <a:cubicBezTo>
                    <a:pt x="1684452" y="1626189"/>
                    <a:pt x="1592942" y="1712515"/>
                    <a:pt x="1425175" y="1773450"/>
                  </a:cubicBezTo>
                  <a:cubicBezTo>
                    <a:pt x="1269270" y="1831000"/>
                    <a:pt x="1062526" y="1863160"/>
                    <a:pt x="842226" y="1863160"/>
                  </a:cubicBezTo>
                  <a:cubicBezTo>
                    <a:pt x="621925" y="1863160"/>
                    <a:pt x="415182" y="1831000"/>
                    <a:pt x="259277" y="1773450"/>
                  </a:cubicBezTo>
                  <a:cubicBezTo>
                    <a:pt x="91510" y="1712515"/>
                    <a:pt x="0" y="1626189"/>
                    <a:pt x="0" y="1531401"/>
                  </a:cubicBezTo>
                  <a:lnTo>
                    <a:pt x="0" y="1140367"/>
                  </a:lnTo>
                  <a:lnTo>
                    <a:pt x="0" y="714831"/>
                  </a:lnTo>
                  <a:lnTo>
                    <a:pt x="0" y="352107"/>
                  </a:lnTo>
                  <a:lnTo>
                    <a:pt x="2463" y="352107"/>
                  </a:lnTo>
                  <a:lnTo>
                    <a:pt x="0" y="331797"/>
                  </a:lnTo>
                  <a:cubicBezTo>
                    <a:pt x="0" y="236998"/>
                    <a:pt x="91510" y="150663"/>
                    <a:pt x="259277" y="89721"/>
                  </a:cubicBezTo>
                  <a:cubicBezTo>
                    <a:pt x="415182" y="32164"/>
                    <a:pt x="621925" y="0"/>
                    <a:pt x="842226" y="0"/>
                  </a:cubicBezTo>
                  <a:close/>
                </a:path>
              </a:pathLst>
            </a:custGeom>
            <a:solidFill>
              <a:schemeClr val="accent1"/>
            </a:solidFill>
            <a:ln>
              <a:noFill/>
            </a:ln>
          </p:spPr>
          <p:txBody>
            <a:bodyPr vert="horz" wrap="square" lIns="0" tIns="179238" rIns="0" bIns="0" numCol="1" anchor="t" anchorCtr="0" compatLnSpc="1">
              <a:prstTxWarp prst="textNoShape">
                <a:avLst/>
              </a:prstTxWarp>
              <a:noAutofit/>
            </a:bodyPr>
            <a:lstStyle/>
            <a:p>
              <a:pPr algn="ctr" defTabSz="896203">
                <a:defRPr/>
              </a:pPr>
              <a:r>
                <a:rPr lang="en-US" sz="686" kern="0" dirty="0">
                  <a:solidFill>
                    <a:srgbClr val="0078D7"/>
                  </a:solidFill>
                </a:rPr>
                <a:t>SQL</a:t>
              </a:r>
            </a:p>
          </p:txBody>
        </p:sp>
        <p:grpSp>
          <p:nvGrpSpPr>
            <p:cNvPr id="411" name="Group 410"/>
            <p:cNvGrpSpPr/>
            <p:nvPr/>
          </p:nvGrpSpPr>
          <p:grpSpPr>
            <a:xfrm>
              <a:off x="7296524" y="2063404"/>
              <a:ext cx="473696" cy="331238"/>
              <a:chOff x="1182255" y="2216727"/>
              <a:chExt cx="5006109" cy="3500582"/>
            </a:xfrm>
            <a:grpFill/>
          </p:grpSpPr>
          <p:sp>
            <p:nvSpPr>
              <p:cNvPr id="412" name="Freeform 411"/>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nvGrpSpPr>
              <p:cNvPr id="413" name="Group 412"/>
              <p:cNvGrpSpPr/>
              <p:nvPr/>
            </p:nvGrpSpPr>
            <p:grpSpPr>
              <a:xfrm>
                <a:off x="1371600" y="2904099"/>
                <a:ext cx="4622800" cy="2628550"/>
                <a:chOff x="1371600" y="3272399"/>
                <a:chExt cx="4622800" cy="2628550"/>
              </a:xfrm>
              <a:grpFill/>
            </p:grpSpPr>
            <p:grpSp>
              <p:nvGrpSpPr>
                <p:cNvPr id="414" name="Group 413"/>
                <p:cNvGrpSpPr/>
                <p:nvPr/>
              </p:nvGrpSpPr>
              <p:grpSpPr>
                <a:xfrm>
                  <a:off x="1371600" y="3272399"/>
                  <a:ext cx="4622800" cy="609250"/>
                  <a:chOff x="1403350" y="3272399"/>
                  <a:chExt cx="4216400" cy="609250"/>
                </a:xfrm>
                <a:grpFill/>
              </p:grpSpPr>
              <p:sp>
                <p:nvSpPr>
                  <p:cNvPr id="430" name="Freeform 429"/>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31" name="Freeform 430"/>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32" name="Freeform 431"/>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33" name="Freeform 432"/>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nvGrpSpPr>
                <p:cNvPr id="415" name="Group 414"/>
                <p:cNvGrpSpPr/>
                <p:nvPr/>
              </p:nvGrpSpPr>
              <p:grpSpPr>
                <a:xfrm>
                  <a:off x="1371600" y="3945499"/>
                  <a:ext cx="4622800" cy="609250"/>
                  <a:chOff x="1403350" y="3272399"/>
                  <a:chExt cx="4216400" cy="609250"/>
                </a:xfrm>
                <a:grpFill/>
              </p:grpSpPr>
              <p:sp>
                <p:nvSpPr>
                  <p:cNvPr id="426" name="Freeform 425"/>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7" name="Freeform 426"/>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8" name="Freeform 427"/>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9" name="Freeform 428"/>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nvGrpSpPr>
                <p:cNvPr id="416" name="Group 415"/>
                <p:cNvGrpSpPr/>
                <p:nvPr/>
              </p:nvGrpSpPr>
              <p:grpSpPr>
                <a:xfrm>
                  <a:off x="1371600" y="4618599"/>
                  <a:ext cx="4622800" cy="609250"/>
                  <a:chOff x="1403350" y="3272399"/>
                  <a:chExt cx="4216400" cy="609250"/>
                </a:xfrm>
                <a:grpFill/>
              </p:grpSpPr>
              <p:sp>
                <p:nvSpPr>
                  <p:cNvPr id="422" name="Freeform 421"/>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3" name="Freeform 422"/>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4" name="Freeform 423"/>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5" name="Freeform 424"/>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nvGrpSpPr>
                <p:cNvPr id="417" name="Group 416"/>
                <p:cNvGrpSpPr/>
                <p:nvPr/>
              </p:nvGrpSpPr>
              <p:grpSpPr>
                <a:xfrm>
                  <a:off x="1371600" y="5291699"/>
                  <a:ext cx="4622800" cy="609250"/>
                  <a:chOff x="1403350" y="3272399"/>
                  <a:chExt cx="4216400" cy="609250"/>
                </a:xfrm>
                <a:grpFill/>
              </p:grpSpPr>
              <p:sp>
                <p:nvSpPr>
                  <p:cNvPr id="418" name="Freeform 417"/>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19" name="Freeform 418"/>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0" name="Freeform 419"/>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421" name="Freeform 420"/>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grpSp>
        <p:cxnSp>
          <p:nvCxnSpPr>
            <p:cNvPr id="434" name="Straight Connector 433"/>
            <p:cNvCxnSpPr/>
            <p:nvPr/>
          </p:nvCxnSpPr>
          <p:spPr>
            <a:xfrm flipV="1">
              <a:off x="3060336" y="2493616"/>
              <a:ext cx="0" cy="74612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flipV="1">
              <a:off x="4800064"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flipV="1">
              <a:off x="6039338" y="2415829"/>
              <a:ext cx="0" cy="82391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flipV="1">
              <a:off x="7138292" y="2930179"/>
              <a:ext cx="0" cy="309562"/>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flipV="1">
              <a:off x="7352604" y="3673129"/>
              <a:ext cx="0" cy="371475"/>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flipV="1">
              <a:off x="5090576"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flipV="1">
              <a:off x="3217494" y="3673130"/>
              <a:ext cx="0" cy="509586"/>
            </a:xfrm>
            <a:prstGeom prst="line">
              <a:avLst/>
            </a:prstGeom>
            <a:grpFill/>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8324139" y="3351763"/>
              <a:ext cx="2468880" cy="234950"/>
              <a:chOff x="4329107" y="3274811"/>
              <a:chExt cx="414343" cy="234950"/>
            </a:xfrm>
            <a:grpFill/>
          </p:grpSpPr>
          <p:cxnSp>
            <p:nvCxnSpPr>
              <p:cNvPr id="442" name="Straight Connector 441"/>
              <p:cNvCxnSpPr/>
              <p:nvPr/>
            </p:nvCxnSpPr>
            <p:spPr>
              <a:xfrm>
                <a:off x="4329107" y="3392286"/>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4329107" y="327481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4329107" y="3509761"/>
                <a:ext cx="414343" cy="0"/>
              </a:xfrm>
              <a:prstGeom prst="line">
                <a:avLst/>
              </a:prstGeom>
              <a:grpFill/>
              <a:ln>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49" name="Freeform 448"/>
            <p:cNvSpPr>
              <a:spLocks/>
            </p:cNvSpPr>
            <p:nvPr/>
          </p:nvSpPr>
          <p:spPr bwMode="auto">
            <a:xfrm>
              <a:off x="4621141" y="2258125"/>
              <a:ext cx="329644" cy="249460"/>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noFill/>
            <a:ln w="6350">
              <a:solidFill>
                <a:schemeClr val="accent1"/>
              </a:solidFill>
            </a:ln>
          </p:spPr>
          <p:txBody>
            <a:bodyPr vert="horz" wrap="square" lIns="89619" tIns="44810" rIns="89619" bIns="44810" numCol="1" anchor="t" anchorCtr="0" compatLnSpc="1">
              <a:prstTxWarp prst="textNoShape">
                <a:avLst/>
              </a:prstTxWarp>
            </a:bodyPr>
            <a:lstStyle/>
            <a:p>
              <a:pPr defTabSz="896203">
                <a:defRPr/>
              </a:pPr>
              <a:endParaRPr lang="en-US" sz="1568" kern="0" dirty="0">
                <a:solidFill>
                  <a:sysClr val="windowText" lastClr="000000"/>
                </a:solidFill>
              </a:endParaRPr>
            </a:p>
          </p:txBody>
        </p:sp>
      </p:grpSp>
      <p:grpSp>
        <p:nvGrpSpPr>
          <p:cNvPr id="4" name="Group 3"/>
          <p:cNvGrpSpPr/>
          <p:nvPr/>
        </p:nvGrpSpPr>
        <p:grpSpPr>
          <a:xfrm>
            <a:off x="2152080" y="5202677"/>
            <a:ext cx="10023920" cy="1167376"/>
            <a:chOff x="2228463" y="5624040"/>
            <a:chExt cx="10227584" cy="1191095"/>
          </a:xfrm>
        </p:grpSpPr>
        <p:sp>
          <p:nvSpPr>
            <p:cNvPr id="450" name="TextBox 449"/>
            <p:cNvSpPr txBox="1"/>
            <p:nvPr/>
          </p:nvSpPr>
          <p:spPr>
            <a:xfrm>
              <a:off x="2228463" y="5624040"/>
              <a:ext cx="5214023"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Create, schedule, orchestrate, and manage data pipelines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Visualize data lineage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Connect to on-premises and cloud data sources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Monitor data pipeline health</a:t>
              </a:r>
            </a:p>
          </p:txBody>
        </p:sp>
        <p:sp>
          <p:nvSpPr>
            <p:cNvPr id="451" name="TextBox 450"/>
            <p:cNvSpPr txBox="1"/>
            <p:nvPr/>
          </p:nvSpPr>
          <p:spPr>
            <a:xfrm>
              <a:off x="7408213" y="5630762"/>
              <a:ext cx="5047834"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Automate cloud resource management</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Move relational data for Hadoop processing</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Transform with Hive, Pig, or custom code</a:t>
              </a:r>
            </a:p>
          </p:txBody>
        </p:sp>
      </p:grpSp>
      <p:sp>
        <p:nvSpPr>
          <p:cNvPr id="267" name="Rectangle 266"/>
          <p:cNvSpPr/>
          <p:nvPr/>
        </p:nvSpPr>
        <p:spPr bwMode="auto">
          <a:xfrm>
            <a:off x="-7529" y="1648921"/>
            <a:ext cx="1736661" cy="3781517"/>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68" name="Rectangle 267"/>
          <p:cNvSpPr/>
          <p:nvPr/>
        </p:nvSpPr>
        <p:spPr>
          <a:xfrm>
            <a:off x="545321" y="4147754"/>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269" name="Rectangle 268"/>
          <p:cNvSpPr/>
          <p:nvPr/>
        </p:nvSpPr>
        <p:spPr>
          <a:xfrm>
            <a:off x="545321" y="3354951"/>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Catalog</a:t>
            </a:r>
          </a:p>
        </p:txBody>
      </p:sp>
      <p:grpSp>
        <p:nvGrpSpPr>
          <p:cNvPr id="270" name="Group 269"/>
          <p:cNvGrpSpPr/>
          <p:nvPr/>
        </p:nvGrpSpPr>
        <p:grpSpPr>
          <a:xfrm>
            <a:off x="230540" y="3312523"/>
            <a:ext cx="274886" cy="292409"/>
            <a:chOff x="3232150" y="382588"/>
            <a:chExt cx="5727700" cy="6092825"/>
          </a:xfrm>
          <a:solidFill>
            <a:schemeClr val="accent2">
              <a:lumMod val="75000"/>
            </a:schemeClr>
          </a:solidFill>
        </p:grpSpPr>
        <p:sp>
          <p:nvSpPr>
            <p:cNvPr id="27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27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27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271" name="Rectangle 270"/>
          <p:cNvSpPr/>
          <p:nvPr/>
        </p:nvSpPr>
        <p:spPr>
          <a:xfrm>
            <a:off x="545321" y="2519749"/>
            <a:ext cx="1270505" cy="264903"/>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272" name="Freeform 271"/>
          <p:cNvSpPr/>
          <p:nvPr/>
        </p:nvSpPr>
        <p:spPr bwMode="auto">
          <a:xfrm>
            <a:off x="226535" y="2458510"/>
            <a:ext cx="286345" cy="30090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273" name="Freeform 272"/>
          <p:cNvSpPr/>
          <p:nvPr/>
        </p:nvSpPr>
        <p:spPr bwMode="auto">
          <a:xfrm>
            <a:off x="246848" y="4152678"/>
            <a:ext cx="231481" cy="24223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93061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35" presetClass="path" presetSubtype="0" accel="50000" decel="50000" fill="hold" nodeType="withEffect">
                                  <p:stCondLst>
                                    <p:cond delay="0"/>
                                  </p:stCondLst>
                                  <p:childTnLst>
                                    <p:animMotion origin="layout" path="M -4.25581E-6 -4.80254E-6 L -0.67985 -4.80254E-6 " pathEditMode="relative" rAng="0" ptsTypes="AA">
                                      <p:cBhvr>
                                        <p:cTn id="9" dur="2000" fill="hold"/>
                                        <p:tgtEl>
                                          <p:spTgt spid="3"/>
                                        </p:tgtEl>
                                        <p:attrNameLst>
                                          <p:attrName>ppt_x</p:attrName>
                                          <p:attrName>ppt_y</p:attrName>
                                        </p:attrNameLst>
                                      </p:cBhvr>
                                      <p:rCtr x="-339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grpSp>
        <p:nvGrpSpPr>
          <p:cNvPr id="3" name="Group 2"/>
          <p:cNvGrpSpPr/>
          <p:nvPr/>
        </p:nvGrpSpPr>
        <p:grpSpPr>
          <a:xfrm>
            <a:off x="2688923" y="1305044"/>
            <a:ext cx="7590628" cy="3547994"/>
            <a:chOff x="1759483" y="1309669"/>
            <a:chExt cx="7744853" cy="3620081"/>
          </a:xfrm>
        </p:grpSpPr>
        <p:pic>
          <p:nvPicPr>
            <p:cNvPr id="17" name="Picture 1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850" y="1708911"/>
              <a:ext cx="5527519" cy="3171985"/>
            </a:xfrm>
            <a:prstGeom prst="rect">
              <a:avLst/>
            </a:prstGeom>
          </p:spPr>
        </p:pic>
        <p:pic>
          <p:nvPicPr>
            <p:cNvPr id="32" name="Picture 3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483" y="1309669"/>
              <a:ext cx="7744853" cy="3620081"/>
            </a:xfrm>
            <a:prstGeom prst="rect">
              <a:avLst/>
            </a:prstGeom>
          </p:spPr>
        </p:pic>
      </p:gr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Get more value from your enterprise data assets</a:t>
            </a:r>
          </a:p>
        </p:txBody>
      </p:sp>
      <p:sp>
        <p:nvSpPr>
          <p:cNvPr id="4" name="AutoShape 2" descr="Image result for azure data catalog"/>
          <p:cNvSpPr>
            <a:spLocks noChangeAspect="1" noChangeArrowheads="1"/>
          </p:cNvSpPr>
          <p:nvPr/>
        </p:nvSpPr>
        <p:spPr bwMode="auto">
          <a:xfrm>
            <a:off x="152477" y="-140206"/>
            <a:ext cx="298730" cy="2987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defRPr/>
            </a:pPr>
            <a:endParaRPr lang="en-US" sz="1764" kern="0">
              <a:solidFill>
                <a:sysClr val="windowText" lastClr="000000"/>
              </a:solidFill>
            </a:endParaRPr>
          </a:p>
        </p:txBody>
      </p:sp>
      <p:sp>
        <p:nvSpPr>
          <p:cNvPr id="22" name="Rectangle 21"/>
          <p:cNvSpPr/>
          <p:nvPr/>
        </p:nvSpPr>
        <p:spPr bwMode="auto">
          <a:xfrm>
            <a:off x="-7529" y="1648921"/>
            <a:ext cx="1736661" cy="3781517"/>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 name="Rectangle 22"/>
          <p:cNvSpPr/>
          <p:nvPr/>
        </p:nvSpPr>
        <p:spPr>
          <a:xfrm>
            <a:off x="545321" y="4147754"/>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Event Hubs</a:t>
            </a:r>
            <a:endParaRPr lang="en-US" sz="1100" kern="0" dirty="0">
              <a:solidFill>
                <a:schemeClr val="accent2">
                  <a:lumMod val="75000"/>
                </a:schemeClr>
              </a:solidFill>
            </a:endParaRPr>
          </a:p>
        </p:txBody>
      </p:sp>
      <p:sp>
        <p:nvSpPr>
          <p:cNvPr id="24" name="Rectangle 23"/>
          <p:cNvSpPr/>
          <p:nvPr/>
        </p:nvSpPr>
        <p:spPr>
          <a:xfrm>
            <a:off x="545321" y="3354951"/>
            <a:ext cx="1270505" cy="264903"/>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Data Catalog</a:t>
            </a:r>
          </a:p>
        </p:txBody>
      </p:sp>
      <p:grpSp>
        <p:nvGrpSpPr>
          <p:cNvPr id="25" name="Group 24"/>
          <p:cNvGrpSpPr/>
          <p:nvPr/>
        </p:nvGrpSpPr>
        <p:grpSpPr>
          <a:xfrm>
            <a:off x="230540" y="3312523"/>
            <a:ext cx="274886" cy="292409"/>
            <a:chOff x="3232150" y="382588"/>
            <a:chExt cx="5727700" cy="6092825"/>
          </a:xfrm>
          <a:solidFill>
            <a:schemeClr val="tx1"/>
          </a:solidFill>
        </p:grpSpPr>
        <p:sp>
          <p:nvSpPr>
            <p:cNvPr id="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29" name="Rectangle 28"/>
          <p:cNvSpPr/>
          <p:nvPr/>
        </p:nvSpPr>
        <p:spPr>
          <a:xfrm>
            <a:off x="545321" y="2519749"/>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30" name="Freeform 29"/>
          <p:cNvSpPr/>
          <p:nvPr/>
        </p:nvSpPr>
        <p:spPr bwMode="auto">
          <a:xfrm>
            <a:off x="226535" y="2458510"/>
            <a:ext cx="286345" cy="30090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31" name="Freeform 30"/>
          <p:cNvSpPr/>
          <p:nvPr/>
        </p:nvSpPr>
        <p:spPr bwMode="auto">
          <a:xfrm>
            <a:off x="246848" y="4152678"/>
            <a:ext cx="231481" cy="24223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grpSp>
        <p:nvGrpSpPr>
          <p:cNvPr id="5" name="Group 4"/>
          <p:cNvGrpSpPr/>
          <p:nvPr/>
        </p:nvGrpSpPr>
        <p:grpSpPr>
          <a:xfrm>
            <a:off x="2151214" y="5204817"/>
            <a:ext cx="10185190" cy="1254855"/>
            <a:chOff x="2194921" y="5397960"/>
            <a:chExt cx="10392131" cy="1280351"/>
          </a:xfrm>
        </p:grpSpPr>
        <p:sp>
          <p:nvSpPr>
            <p:cNvPr id="36" name="TextBox 35"/>
            <p:cNvSpPr txBox="1"/>
            <p:nvPr/>
          </p:nvSpPr>
          <p:spPr>
            <a:xfrm>
              <a:off x="2194921" y="5397960"/>
              <a:ext cx="5454426" cy="1280351"/>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Spend less time looking for data, and more time getting value from it</a:t>
              </a:r>
            </a:p>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Register enterprise data sources, discover data assets and unlock their potential, and capture tribal knowledge to make data understandable</a:t>
              </a:r>
            </a:p>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Bridge the gap between IT and the business, allowing everyone to contribute their insights, tags, and descriptions</a:t>
              </a:r>
            </a:p>
          </p:txBody>
        </p:sp>
        <p:sp>
          <p:nvSpPr>
            <p:cNvPr id="37" name="TextBox 36"/>
            <p:cNvSpPr txBox="1"/>
            <p:nvPr/>
          </p:nvSpPr>
          <p:spPr>
            <a:xfrm>
              <a:off x="7375029" y="5397960"/>
              <a:ext cx="5212023" cy="1114151"/>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Intuitive search and filtering to understand the data sources and their purpose</a:t>
              </a:r>
            </a:p>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Let your data live where you want; connect using tools you choose</a:t>
              </a:r>
            </a:p>
            <a:p>
              <a:pPr marL="174262" indent="-174262" defTabSz="896203">
                <a:lnSpc>
                  <a:spcPct val="90000"/>
                </a:lnSpc>
                <a:spcAft>
                  <a:spcPts val="588"/>
                </a:spcAft>
                <a:buClr>
                  <a:schemeClr val="accent1"/>
                </a:buClr>
                <a:buFont typeface="Arial" panose="020B0604020202020204" pitchFamily="34" charset="0"/>
                <a:buChar char="•"/>
              </a:pPr>
              <a:r>
                <a:rPr lang="en-US" sz="1176" kern="0" dirty="0">
                  <a:solidFill>
                    <a:schemeClr val="bg1"/>
                  </a:solidFill>
                </a:rPr>
                <a:t>Integrate into existing tools and processes with open REST APIs</a:t>
              </a:r>
            </a:p>
          </p:txBody>
        </p:sp>
      </p:grpSp>
    </p:spTree>
    <p:extLst>
      <p:ext uri="{BB962C8B-B14F-4D97-AF65-F5344CB8AC3E}">
        <p14:creationId xmlns:p14="http://schemas.microsoft.com/office/powerpoint/2010/main" val="289647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2" name="Rectangle 131"/>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0" y="290775"/>
            <a:ext cx="11652805" cy="899303"/>
          </a:xfrm>
        </p:spPr>
        <p:txBody>
          <a:bodyPr/>
          <a:lstStyle/>
          <a:p>
            <a:pPr defTabSz="896203">
              <a:spcBef>
                <a:spcPts val="0"/>
              </a:spcBef>
              <a:spcAft>
                <a:spcPts val="588"/>
              </a:spcAft>
              <a:defRPr/>
            </a:pPr>
            <a:r>
              <a:rPr lang="en-US" kern="0" spc="0" dirty="0">
                <a:ln>
                  <a:noFill/>
                </a:ln>
              </a:rPr>
              <a:t>Ingest events from websites, apps and devices at </a:t>
            </a:r>
            <a:r>
              <a:rPr lang="en-US" dirty="0"/>
              <a:t>cloud scale </a:t>
            </a:r>
            <a:endParaRPr lang="en-US" kern="0" spc="0" dirty="0">
              <a:ln>
                <a:noFill/>
              </a:ln>
            </a:endParaRPr>
          </a:p>
        </p:txBody>
      </p:sp>
      <p:sp>
        <p:nvSpPr>
          <p:cNvPr id="12" name="TextBox 11"/>
          <p:cNvSpPr txBox="1"/>
          <p:nvPr/>
        </p:nvSpPr>
        <p:spPr>
          <a:xfrm>
            <a:off x="2151214" y="5202529"/>
            <a:ext cx="5179093" cy="1167376"/>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Log millions of events per second in near real time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Connect devices using flexible authorization and throttling</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Use time-based event buffering</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a managed service with elastic scale</a:t>
            </a:r>
          </a:p>
        </p:txBody>
      </p:sp>
      <p:sp>
        <p:nvSpPr>
          <p:cNvPr id="10" name="TextBox 9"/>
          <p:cNvSpPr txBox="1"/>
          <p:nvPr/>
        </p:nvSpPr>
        <p:spPr>
          <a:xfrm>
            <a:off x="7232265" y="5208252"/>
            <a:ext cx="4576103" cy="92907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a managed service with elastic scale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Reach a broad set of platforms using native client libraries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Pluggable adapters for other cloud services</a:t>
            </a:r>
          </a:p>
        </p:txBody>
      </p:sp>
      <p:grpSp>
        <p:nvGrpSpPr>
          <p:cNvPr id="3" name="Group 2"/>
          <p:cNvGrpSpPr/>
          <p:nvPr/>
        </p:nvGrpSpPr>
        <p:grpSpPr>
          <a:xfrm>
            <a:off x="4057883" y="2803234"/>
            <a:ext cx="1594402" cy="2029428"/>
            <a:chOff x="4140330" y="2614188"/>
            <a:chExt cx="1626797" cy="2070661"/>
          </a:xfrm>
        </p:grpSpPr>
        <p:sp>
          <p:nvSpPr>
            <p:cNvPr id="252" name="Rectangle 251"/>
            <p:cNvSpPr/>
            <p:nvPr/>
          </p:nvSpPr>
          <p:spPr bwMode="auto">
            <a:xfrm>
              <a:off x="4140330" y="2614188"/>
              <a:ext cx="1626797" cy="980770"/>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45708" rIns="89619" bIns="45708" numCol="1" rtlCol="0" anchor="ctr" anchorCtr="0" compatLnSpc="1">
              <a:prstTxWarp prst="textNoShape">
                <a:avLst/>
              </a:prstTxWarp>
            </a:bodyPr>
            <a:lstStyle/>
            <a:p>
              <a:pPr algn="ctr" defTabSz="913916" fontAlgn="base">
                <a:spcBef>
                  <a:spcPct val="0"/>
                </a:spcBef>
                <a:spcAft>
                  <a:spcPct val="0"/>
                </a:spcAft>
                <a:defRPr/>
              </a:pPr>
              <a:r>
                <a:rPr lang="en-US" sz="1372" kern="0" dirty="0">
                  <a:solidFill>
                    <a:srgbClr val="0078D7"/>
                  </a:solidFill>
                </a:rPr>
                <a:t>Azure</a:t>
              </a:r>
            </a:p>
            <a:p>
              <a:pPr algn="ctr" defTabSz="913916" fontAlgn="base">
                <a:spcBef>
                  <a:spcPct val="0"/>
                </a:spcBef>
                <a:spcAft>
                  <a:spcPct val="0"/>
                </a:spcAft>
                <a:defRPr/>
              </a:pPr>
              <a:r>
                <a:rPr lang="en-US" sz="1372" kern="0" dirty="0">
                  <a:solidFill>
                    <a:srgbClr val="0078D7"/>
                  </a:solidFill>
                </a:rPr>
                <a:t>API</a:t>
              </a:r>
            </a:p>
            <a:p>
              <a:pPr algn="ctr" defTabSz="913916" fontAlgn="base">
                <a:spcBef>
                  <a:spcPct val="0"/>
                </a:spcBef>
                <a:spcAft>
                  <a:spcPct val="0"/>
                </a:spcAft>
                <a:defRPr/>
              </a:pPr>
              <a:r>
                <a:rPr lang="en-US" sz="1372" kern="0" dirty="0">
                  <a:solidFill>
                    <a:srgbClr val="0078D7"/>
                  </a:solidFill>
                </a:rPr>
                <a:t>Management</a:t>
              </a:r>
            </a:p>
          </p:txBody>
        </p:sp>
        <p:sp>
          <p:nvSpPr>
            <p:cNvPr id="253" name="Rectangle 252"/>
            <p:cNvSpPr/>
            <p:nvPr/>
          </p:nvSpPr>
          <p:spPr bwMode="auto">
            <a:xfrm>
              <a:off x="4140330" y="4047540"/>
              <a:ext cx="1626797" cy="637309"/>
            </a:xfrm>
            <a:prstGeom prst="rect">
              <a:avLst/>
            </a:prstGeom>
            <a:noFill/>
            <a:ln w="3175">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9" tIns="45708" rIns="89619" bIns="45708" numCol="1" rtlCol="0" anchor="ctr" anchorCtr="0" compatLnSpc="1">
              <a:prstTxWarp prst="textNoShape">
                <a:avLst/>
              </a:prstTxWarp>
            </a:bodyPr>
            <a:lstStyle/>
            <a:p>
              <a:pPr algn="ctr" defTabSz="913916" fontAlgn="base">
                <a:spcBef>
                  <a:spcPct val="0"/>
                </a:spcBef>
                <a:spcAft>
                  <a:spcPct val="0"/>
                </a:spcAft>
                <a:defRPr/>
              </a:pPr>
              <a:r>
                <a:rPr lang="en-US" sz="1372" kern="0" dirty="0">
                  <a:solidFill>
                    <a:srgbClr val="0078D7"/>
                  </a:solidFill>
                </a:rPr>
                <a:t>Backend Services</a:t>
              </a:r>
            </a:p>
          </p:txBody>
        </p:sp>
        <p:grpSp>
          <p:nvGrpSpPr>
            <p:cNvPr id="361" name="Group 360"/>
            <p:cNvGrpSpPr/>
            <p:nvPr/>
          </p:nvGrpSpPr>
          <p:grpSpPr>
            <a:xfrm>
              <a:off x="4774153" y="3652997"/>
              <a:ext cx="359151" cy="336504"/>
              <a:chOff x="4808162" y="3748088"/>
              <a:chExt cx="1339374" cy="1254917"/>
            </a:xfrm>
            <a:solidFill>
              <a:srgbClr val="0078D7"/>
            </a:solidFill>
          </p:grpSpPr>
          <p:sp>
            <p:nvSpPr>
              <p:cNvPr id="362" name="Freeform 361"/>
              <p:cNvSpPr>
                <a:spLocks/>
              </p:cNvSpPr>
              <p:nvPr/>
            </p:nvSpPr>
            <p:spPr bwMode="auto">
              <a:xfrm rot="10800000">
                <a:off x="4808162" y="3960018"/>
                <a:ext cx="1339374" cy="1042987"/>
              </a:xfrm>
              <a:custGeom>
                <a:avLst/>
                <a:gdLst>
                  <a:gd name="connsiteX0" fmla="*/ 284256 w 431728"/>
                  <a:gd name="connsiteY0" fmla="*/ 336192 h 336192"/>
                  <a:gd name="connsiteX1" fmla="*/ 262918 w 431728"/>
                  <a:gd name="connsiteY1" fmla="*/ 336192 h 336192"/>
                  <a:gd name="connsiteX2" fmla="*/ 266799 w 431728"/>
                  <a:gd name="connsiteY2" fmla="*/ 326295 h 336192"/>
                  <a:gd name="connsiteX3" fmla="*/ 268451 w 431728"/>
                  <a:gd name="connsiteY3" fmla="*/ 322082 h 336192"/>
                  <a:gd name="connsiteX4" fmla="*/ 275609 w 431728"/>
                  <a:gd name="connsiteY4" fmla="*/ 316006 h 336192"/>
                  <a:gd name="connsiteX5" fmla="*/ 283317 w 431728"/>
                  <a:gd name="connsiteY5" fmla="*/ 313796 h 336192"/>
                  <a:gd name="connsiteX6" fmla="*/ 283868 w 431728"/>
                  <a:gd name="connsiteY6" fmla="*/ 313796 h 336192"/>
                  <a:gd name="connsiteX7" fmla="*/ 406657 w 431728"/>
                  <a:gd name="connsiteY7" fmla="*/ 180658 h 336192"/>
                  <a:gd name="connsiteX8" fmla="*/ 410512 w 431728"/>
                  <a:gd name="connsiteY8" fmla="*/ 147511 h 336192"/>
                  <a:gd name="connsiteX9" fmla="*/ 341133 w 431728"/>
                  <a:gd name="connsiteY9" fmla="*/ 147511 h 336192"/>
                  <a:gd name="connsiteX10" fmla="*/ 331222 w 431728"/>
                  <a:gd name="connsiteY10" fmla="*/ 137567 h 336192"/>
                  <a:gd name="connsiteX11" fmla="*/ 331222 w 431728"/>
                  <a:gd name="connsiteY11" fmla="*/ 25422 h 336192"/>
                  <a:gd name="connsiteX12" fmla="*/ 325716 w 431728"/>
                  <a:gd name="connsiteY12" fmla="*/ 19898 h 336192"/>
                  <a:gd name="connsiteX13" fmla="*/ 298184 w 431728"/>
                  <a:gd name="connsiteY13" fmla="*/ 19898 h 336192"/>
                  <a:gd name="connsiteX14" fmla="*/ 292678 w 431728"/>
                  <a:gd name="connsiteY14" fmla="*/ 25422 h 336192"/>
                  <a:gd name="connsiteX15" fmla="*/ 292678 w 431728"/>
                  <a:gd name="connsiteY15" fmla="*/ 137567 h 336192"/>
                  <a:gd name="connsiteX16" fmla="*/ 282767 w 431728"/>
                  <a:gd name="connsiteY16" fmla="*/ 147511 h 336192"/>
                  <a:gd name="connsiteX17" fmla="*/ 148414 w 431728"/>
                  <a:gd name="connsiteY17" fmla="*/ 147511 h 336192"/>
                  <a:gd name="connsiteX18" fmla="*/ 138503 w 431728"/>
                  <a:gd name="connsiteY18" fmla="*/ 137567 h 336192"/>
                  <a:gd name="connsiteX19" fmla="*/ 138503 w 431728"/>
                  <a:gd name="connsiteY19" fmla="*/ 25422 h 336192"/>
                  <a:gd name="connsiteX20" fmla="*/ 133547 w 431728"/>
                  <a:gd name="connsiteY20" fmla="*/ 19898 h 336192"/>
                  <a:gd name="connsiteX21" fmla="*/ 106016 w 431728"/>
                  <a:gd name="connsiteY21" fmla="*/ 19898 h 336192"/>
                  <a:gd name="connsiteX22" fmla="*/ 100510 w 431728"/>
                  <a:gd name="connsiteY22" fmla="*/ 25422 h 336192"/>
                  <a:gd name="connsiteX23" fmla="*/ 100510 w 431728"/>
                  <a:gd name="connsiteY23" fmla="*/ 137567 h 336192"/>
                  <a:gd name="connsiteX24" fmla="*/ 90599 w 431728"/>
                  <a:gd name="connsiteY24" fmla="*/ 147511 h 336192"/>
                  <a:gd name="connsiteX25" fmla="*/ 21220 w 431728"/>
                  <a:gd name="connsiteY25" fmla="*/ 147511 h 336192"/>
                  <a:gd name="connsiteX26" fmla="*/ 24524 w 431728"/>
                  <a:gd name="connsiteY26" fmla="*/ 180105 h 336192"/>
                  <a:gd name="connsiteX27" fmla="*/ 24524 w 431728"/>
                  <a:gd name="connsiteY27" fmla="*/ 181210 h 336192"/>
                  <a:gd name="connsiteX28" fmla="*/ 148414 w 431728"/>
                  <a:gd name="connsiteY28" fmla="*/ 314348 h 336192"/>
                  <a:gd name="connsiteX29" fmla="*/ 164933 w 431728"/>
                  <a:gd name="connsiteY29" fmla="*/ 318215 h 336192"/>
                  <a:gd name="connsiteX30" fmla="*/ 171541 w 431728"/>
                  <a:gd name="connsiteY30" fmla="*/ 323187 h 336192"/>
                  <a:gd name="connsiteX31" fmla="*/ 172091 w 431728"/>
                  <a:gd name="connsiteY31" fmla="*/ 331474 h 336192"/>
                  <a:gd name="connsiteX32" fmla="*/ 170394 w 431728"/>
                  <a:gd name="connsiteY32" fmla="*/ 336192 h 336192"/>
                  <a:gd name="connsiteX33" fmla="*/ 148922 w 431728"/>
                  <a:gd name="connsiteY33" fmla="*/ 336192 h 336192"/>
                  <a:gd name="connsiteX34" fmla="*/ 149469 w 431728"/>
                  <a:gd name="connsiteY34" fmla="*/ 334670 h 336192"/>
                  <a:gd name="connsiteX35" fmla="*/ 143407 w 431728"/>
                  <a:gd name="connsiteY35" fmla="*/ 333014 h 336192"/>
                  <a:gd name="connsiteX36" fmla="*/ 142305 w 431728"/>
                  <a:gd name="connsiteY36" fmla="*/ 333014 h 336192"/>
                  <a:gd name="connsiteX37" fmla="*/ 5103 w 431728"/>
                  <a:gd name="connsiteY37" fmla="*/ 184455 h 336192"/>
                  <a:gd name="connsiteX38" fmla="*/ 4552 w 431728"/>
                  <a:gd name="connsiteY38" fmla="*/ 182246 h 336192"/>
                  <a:gd name="connsiteX39" fmla="*/ 4552 w 431728"/>
                  <a:gd name="connsiteY39" fmla="*/ 181694 h 336192"/>
                  <a:gd name="connsiteX40" fmla="*/ 144 w 431728"/>
                  <a:gd name="connsiteY40" fmla="*/ 138618 h 336192"/>
                  <a:gd name="connsiteX41" fmla="*/ 2348 w 431728"/>
                  <a:gd name="connsiteY41" fmla="*/ 130886 h 336192"/>
                  <a:gd name="connsiteX42" fmla="*/ 10062 w 431728"/>
                  <a:gd name="connsiteY42" fmla="*/ 127572 h 336192"/>
                  <a:gd name="connsiteX43" fmla="*/ 80592 w 431728"/>
                  <a:gd name="connsiteY43" fmla="*/ 127572 h 336192"/>
                  <a:gd name="connsiteX44" fmla="*/ 80592 w 431728"/>
                  <a:gd name="connsiteY44" fmla="*/ 25404 h 336192"/>
                  <a:gd name="connsiteX45" fmla="*/ 105938 w 431728"/>
                  <a:gd name="connsiteY45" fmla="*/ 0 h 336192"/>
                  <a:gd name="connsiteX46" fmla="*/ 133489 w 431728"/>
                  <a:gd name="connsiteY46" fmla="*/ 0 h 336192"/>
                  <a:gd name="connsiteX47" fmla="*/ 158285 w 431728"/>
                  <a:gd name="connsiteY47" fmla="*/ 25404 h 336192"/>
                  <a:gd name="connsiteX48" fmla="*/ 158285 w 431728"/>
                  <a:gd name="connsiteY48" fmla="*/ 127572 h 336192"/>
                  <a:gd name="connsiteX49" fmla="*/ 272896 w 431728"/>
                  <a:gd name="connsiteY49" fmla="*/ 127572 h 336192"/>
                  <a:gd name="connsiteX50" fmla="*/ 272896 w 431728"/>
                  <a:gd name="connsiteY50" fmla="*/ 25404 h 336192"/>
                  <a:gd name="connsiteX51" fmla="*/ 298242 w 431728"/>
                  <a:gd name="connsiteY51" fmla="*/ 0 h 336192"/>
                  <a:gd name="connsiteX52" fmla="*/ 325793 w 431728"/>
                  <a:gd name="connsiteY52" fmla="*/ 0 h 336192"/>
                  <a:gd name="connsiteX53" fmla="*/ 351140 w 431728"/>
                  <a:gd name="connsiteY53" fmla="*/ 25404 h 336192"/>
                  <a:gd name="connsiteX54" fmla="*/ 351140 w 431728"/>
                  <a:gd name="connsiteY54" fmla="*/ 127572 h 336192"/>
                  <a:gd name="connsiteX55" fmla="*/ 421670 w 431728"/>
                  <a:gd name="connsiteY55" fmla="*/ 127572 h 336192"/>
                  <a:gd name="connsiteX56" fmla="*/ 428833 w 431728"/>
                  <a:gd name="connsiteY56" fmla="*/ 130886 h 336192"/>
                  <a:gd name="connsiteX57" fmla="*/ 431588 w 431728"/>
                  <a:gd name="connsiteY57" fmla="*/ 138618 h 336192"/>
                  <a:gd name="connsiteX58" fmla="*/ 426629 w 431728"/>
                  <a:gd name="connsiteY58" fmla="*/ 183351 h 336192"/>
                  <a:gd name="connsiteX59" fmla="*/ 426629 w 431728"/>
                  <a:gd name="connsiteY59" fmla="*/ 184455 h 336192"/>
                  <a:gd name="connsiteX60" fmla="*/ 289426 w 431728"/>
                  <a:gd name="connsiteY60" fmla="*/ 333014 h 336192"/>
                  <a:gd name="connsiteX61" fmla="*/ 287222 w 431728"/>
                  <a:gd name="connsiteY61" fmla="*/ 333566 h 336192"/>
                  <a:gd name="connsiteX62" fmla="*/ 285018 w 431728"/>
                  <a:gd name="connsiteY62" fmla="*/ 334118 h 33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31728" h="336192">
                    <a:moveTo>
                      <a:pt x="284256" y="336192"/>
                    </a:moveTo>
                    <a:lnTo>
                      <a:pt x="262918" y="336192"/>
                    </a:lnTo>
                    <a:lnTo>
                      <a:pt x="266799" y="326295"/>
                    </a:lnTo>
                    <a:cubicBezTo>
                      <a:pt x="268451" y="322082"/>
                      <a:pt x="268451" y="322082"/>
                      <a:pt x="268451" y="322082"/>
                    </a:cubicBezTo>
                    <a:cubicBezTo>
                      <a:pt x="269552" y="318768"/>
                      <a:pt x="272305" y="316558"/>
                      <a:pt x="275609" y="316006"/>
                    </a:cubicBezTo>
                    <a:cubicBezTo>
                      <a:pt x="283317" y="313796"/>
                      <a:pt x="283317" y="313796"/>
                      <a:pt x="283317" y="313796"/>
                    </a:cubicBezTo>
                    <a:cubicBezTo>
                      <a:pt x="283868" y="313796"/>
                      <a:pt x="283868" y="313796"/>
                      <a:pt x="283868" y="313796"/>
                    </a:cubicBezTo>
                    <a:cubicBezTo>
                      <a:pt x="346639" y="292251"/>
                      <a:pt x="393442" y="240874"/>
                      <a:pt x="406657" y="180658"/>
                    </a:cubicBezTo>
                    <a:cubicBezTo>
                      <a:pt x="410512" y="147511"/>
                      <a:pt x="410512" y="147511"/>
                      <a:pt x="410512" y="147511"/>
                    </a:cubicBezTo>
                    <a:cubicBezTo>
                      <a:pt x="341133" y="147511"/>
                      <a:pt x="341133" y="147511"/>
                      <a:pt x="341133" y="147511"/>
                    </a:cubicBezTo>
                    <a:cubicBezTo>
                      <a:pt x="335627" y="147511"/>
                      <a:pt x="331222" y="143092"/>
                      <a:pt x="331222" y="137567"/>
                    </a:cubicBezTo>
                    <a:cubicBezTo>
                      <a:pt x="331222" y="25422"/>
                      <a:pt x="331222" y="25422"/>
                      <a:pt x="331222" y="25422"/>
                    </a:cubicBezTo>
                    <a:cubicBezTo>
                      <a:pt x="331222" y="21555"/>
                      <a:pt x="328469" y="19898"/>
                      <a:pt x="325716" y="19898"/>
                    </a:cubicBezTo>
                    <a:cubicBezTo>
                      <a:pt x="298184" y="19898"/>
                      <a:pt x="298184" y="19898"/>
                      <a:pt x="298184" y="19898"/>
                    </a:cubicBezTo>
                    <a:cubicBezTo>
                      <a:pt x="295431" y="19898"/>
                      <a:pt x="292678" y="21555"/>
                      <a:pt x="292678" y="25422"/>
                    </a:cubicBezTo>
                    <a:cubicBezTo>
                      <a:pt x="292678" y="137567"/>
                      <a:pt x="292678" y="137567"/>
                      <a:pt x="292678" y="137567"/>
                    </a:cubicBezTo>
                    <a:cubicBezTo>
                      <a:pt x="292678" y="143092"/>
                      <a:pt x="288273" y="147511"/>
                      <a:pt x="282767" y="147511"/>
                    </a:cubicBezTo>
                    <a:cubicBezTo>
                      <a:pt x="148414" y="147511"/>
                      <a:pt x="148414" y="147511"/>
                      <a:pt x="148414" y="147511"/>
                    </a:cubicBezTo>
                    <a:cubicBezTo>
                      <a:pt x="142908" y="147511"/>
                      <a:pt x="138503" y="143092"/>
                      <a:pt x="138503" y="137567"/>
                    </a:cubicBezTo>
                    <a:cubicBezTo>
                      <a:pt x="138503" y="25422"/>
                      <a:pt x="138503" y="25422"/>
                      <a:pt x="138503" y="25422"/>
                    </a:cubicBezTo>
                    <a:cubicBezTo>
                      <a:pt x="138503" y="22107"/>
                      <a:pt x="136301" y="19898"/>
                      <a:pt x="133547" y="19898"/>
                    </a:cubicBezTo>
                    <a:cubicBezTo>
                      <a:pt x="106016" y="19898"/>
                      <a:pt x="106016" y="19898"/>
                      <a:pt x="106016" y="19898"/>
                    </a:cubicBezTo>
                    <a:cubicBezTo>
                      <a:pt x="103263" y="19898"/>
                      <a:pt x="100510" y="21555"/>
                      <a:pt x="100510" y="25422"/>
                    </a:cubicBezTo>
                    <a:cubicBezTo>
                      <a:pt x="100510" y="137567"/>
                      <a:pt x="100510" y="137567"/>
                      <a:pt x="100510" y="137567"/>
                    </a:cubicBezTo>
                    <a:cubicBezTo>
                      <a:pt x="100510" y="143092"/>
                      <a:pt x="96105" y="147511"/>
                      <a:pt x="90599" y="147511"/>
                    </a:cubicBezTo>
                    <a:cubicBezTo>
                      <a:pt x="21220" y="147511"/>
                      <a:pt x="21220" y="147511"/>
                      <a:pt x="21220" y="147511"/>
                    </a:cubicBezTo>
                    <a:cubicBezTo>
                      <a:pt x="24524" y="180105"/>
                      <a:pt x="24524" y="180105"/>
                      <a:pt x="24524" y="180105"/>
                    </a:cubicBezTo>
                    <a:cubicBezTo>
                      <a:pt x="24524" y="180658"/>
                      <a:pt x="24524" y="180658"/>
                      <a:pt x="24524" y="181210"/>
                    </a:cubicBezTo>
                    <a:cubicBezTo>
                      <a:pt x="38289" y="241426"/>
                      <a:pt x="85643" y="292803"/>
                      <a:pt x="148414" y="314348"/>
                    </a:cubicBezTo>
                    <a:cubicBezTo>
                      <a:pt x="164933" y="318215"/>
                      <a:pt x="164933" y="318215"/>
                      <a:pt x="164933" y="318215"/>
                    </a:cubicBezTo>
                    <a:cubicBezTo>
                      <a:pt x="167686" y="318768"/>
                      <a:pt x="169889" y="320425"/>
                      <a:pt x="171541" y="323187"/>
                    </a:cubicBezTo>
                    <a:cubicBezTo>
                      <a:pt x="172642" y="325397"/>
                      <a:pt x="173192" y="328712"/>
                      <a:pt x="172091" y="331474"/>
                    </a:cubicBezTo>
                    <a:lnTo>
                      <a:pt x="170394" y="336192"/>
                    </a:lnTo>
                    <a:lnTo>
                      <a:pt x="148922" y="336192"/>
                    </a:lnTo>
                    <a:lnTo>
                      <a:pt x="149469" y="334670"/>
                    </a:lnTo>
                    <a:cubicBezTo>
                      <a:pt x="143407" y="333014"/>
                      <a:pt x="143407" y="333014"/>
                      <a:pt x="143407" y="333014"/>
                    </a:cubicBezTo>
                    <a:cubicBezTo>
                      <a:pt x="142856" y="333014"/>
                      <a:pt x="142856" y="333014"/>
                      <a:pt x="142305" y="333014"/>
                    </a:cubicBezTo>
                    <a:cubicBezTo>
                      <a:pt x="72877" y="309266"/>
                      <a:pt x="19980" y="252383"/>
                      <a:pt x="5103" y="184455"/>
                    </a:cubicBezTo>
                    <a:cubicBezTo>
                      <a:pt x="4552" y="183351"/>
                      <a:pt x="4552" y="182799"/>
                      <a:pt x="4552" y="182246"/>
                    </a:cubicBezTo>
                    <a:cubicBezTo>
                      <a:pt x="4552" y="181694"/>
                      <a:pt x="4552" y="181694"/>
                      <a:pt x="4552" y="181694"/>
                    </a:cubicBezTo>
                    <a:cubicBezTo>
                      <a:pt x="144" y="138618"/>
                      <a:pt x="144" y="138618"/>
                      <a:pt x="144" y="138618"/>
                    </a:cubicBezTo>
                    <a:cubicBezTo>
                      <a:pt x="-408" y="135856"/>
                      <a:pt x="695" y="133095"/>
                      <a:pt x="2348" y="130886"/>
                    </a:cubicBezTo>
                    <a:cubicBezTo>
                      <a:pt x="4552" y="128677"/>
                      <a:pt x="7307" y="127572"/>
                      <a:pt x="10062" y="127572"/>
                    </a:cubicBezTo>
                    <a:cubicBezTo>
                      <a:pt x="80592" y="127572"/>
                      <a:pt x="80592" y="127572"/>
                      <a:pt x="80592" y="127572"/>
                    </a:cubicBezTo>
                    <a:cubicBezTo>
                      <a:pt x="80592" y="25404"/>
                      <a:pt x="80592" y="25404"/>
                      <a:pt x="80592" y="25404"/>
                    </a:cubicBezTo>
                    <a:cubicBezTo>
                      <a:pt x="80592" y="11045"/>
                      <a:pt x="91612" y="0"/>
                      <a:pt x="105938" y="0"/>
                    </a:cubicBezTo>
                    <a:cubicBezTo>
                      <a:pt x="133489" y="0"/>
                      <a:pt x="133489" y="0"/>
                      <a:pt x="133489" y="0"/>
                    </a:cubicBezTo>
                    <a:cubicBezTo>
                      <a:pt x="147265" y="0"/>
                      <a:pt x="158285" y="11045"/>
                      <a:pt x="158285" y="25404"/>
                    </a:cubicBezTo>
                    <a:cubicBezTo>
                      <a:pt x="158285" y="127572"/>
                      <a:pt x="158285" y="127572"/>
                      <a:pt x="158285" y="127572"/>
                    </a:cubicBezTo>
                    <a:cubicBezTo>
                      <a:pt x="272896" y="127572"/>
                      <a:pt x="272896" y="127572"/>
                      <a:pt x="272896" y="127572"/>
                    </a:cubicBezTo>
                    <a:cubicBezTo>
                      <a:pt x="272896" y="25404"/>
                      <a:pt x="272896" y="25404"/>
                      <a:pt x="272896" y="25404"/>
                    </a:cubicBezTo>
                    <a:cubicBezTo>
                      <a:pt x="272896" y="11045"/>
                      <a:pt x="283916" y="0"/>
                      <a:pt x="298242" y="0"/>
                    </a:cubicBezTo>
                    <a:cubicBezTo>
                      <a:pt x="325793" y="0"/>
                      <a:pt x="325793" y="0"/>
                      <a:pt x="325793" y="0"/>
                    </a:cubicBezTo>
                    <a:cubicBezTo>
                      <a:pt x="340120" y="0"/>
                      <a:pt x="351140" y="11045"/>
                      <a:pt x="351140" y="25404"/>
                    </a:cubicBezTo>
                    <a:cubicBezTo>
                      <a:pt x="351140" y="127572"/>
                      <a:pt x="351140" y="127572"/>
                      <a:pt x="351140" y="127572"/>
                    </a:cubicBezTo>
                    <a:cubicBezTo>
                      <a:pt x="421670" y="127572"/>
                      <a:pt x="421670" y="127572"/>
                      <a:pt x="421670" y="127572"/>
                    </a:cubicBezTo>
                    <a:cubicBezTo>
                      <a:pt x="424425" y="127572"/>
                      <a:pt x="427180" y="128677"/>
                      <a:pt x="428833" y="130886"/>
                    </a:cubicBezTo>
                    <a:cubicBezTo>
                      <a:pt x="431037" y="133095"/>
                      <a:pt x="432139" y="135856"/>
                      <a:pt x="431588" y="138618"/>
                    </a:cubicBezTo>
                    <a:cubicBezTo>
                      <a:pt x="426629" y="183351"/>
                      <a:pt x="426629" y="183351"/>
                      <a:pt x="426629" y="183351"/>
                    </a:cubicBezTo>
                    <a:cubicBezTo>
                      <a:pt x="426629" y="183351"/>
                      <a:pt x="426629" y="183903"/>
                      <a:pt x="426629" y="184455"/>
                    </a:cubicBezTo>
                    <a:cubicBezTo>
                      <a:pt x="411751" y="251831"/>
                      <a:pt x="359405" y="309266"/>
                      <a:pt x="289426" y="333014"/>
                    </a:cubicBezTo>
                    <a:cubicBezTo>
                      <a:pt x="288875" y="333014"/>
                      <a:pt x="287773" y="333566"/>
                      <a:pt x="287222" y="333566"/>
                    </a:cubicBezTo>
                    <a:cubicBezTo>
                      <a:pt x="285018" y="334118"/>
                      <a:pt x="285018" y="334118"/>
                      <a:pt x="285018" y="334118"/>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363" name="Rectangle 362"/>
              <p:cNvSpPr/>
              <p:nvPr/>
            </p:nvSpPr>
            <p:spPr bwMode="auto">
              <a:xfrm>
                <a:off x="5262562"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364" name="Rectangle 363"/>
              <p:cNvSpPr/>
              <p:nvPr/>
            </p:nvSpPr>
            <p:spPr bwMode="auto">
              <a:xfrm>
                <a:off x="5619750" y="3748088"/>
                <a:ext cx="69056" cy="209550"/>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365" name="Rectangle 364"/>
              <p:cNvSpPr/>
              <p:nvPr/>
            </p:nvSpPr>
            <p:spPr bwMode="auto">
              <a:xfrm rot="5400000">
                <a:off x="5416153" y="3594498"/>
                <a:ext cx="69056" cy="376238"/>
              </a:xfrm>
              <a:prstGeom prst="rect">
                <a:avLst/>
              </a:pr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sp>
        <p:nvSpPr>
          <p:cNvPr id="431" name="TextBox 430"/>
          <p:cNvSpPr txBox="1"/>
          <p:nvPr/>
        </p:nvSpPr>
        <p:spPr>
          <a:xfrm>
            <a:off x="2490885" y="4778016"/>
            <a:ext cx="465041" cy="271483"/>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3916" fontAlgn="base">
              <a:spcAft>
                <a:spcPct val="0"/>
              </a:spcAft>
              <a:defRPr/>
            </a:pPr>
            <a:r>
              <a:rPr lang="en-US" sz="1764" kern="0" dirty="0">
                <a:solidFill>
                  <a:schemeClr val="bg2"/>
                </a:solidFill>
                <a:latin typeface="+mn-lt"/>
              </a:rPr>
              <a:t>Data</a:t>
            </a:r>
          </a:p>
        </p:txBody>
      </p:sp>
      <p:sp>
        <p:nvSpPr>
          <p:cNvPr id="153" name="Rectangle 152"/>
          <p:cNvSpPr/>
          <p:nvPr/>
        </p:nvSpPr>
        <p:spPr bwMode="auto">
          <a:xfrm>
            <a:off x="-7529" y="1648921"/>
            <a:ext cx="1736661" cy="3781517"/>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54" name="Rectangle 153"/>
          <p:cNvSpPr/>
          <p:nvPr/>
        </p:nvSpPr>
        <p:spPr>
          <a:xfrm>
            <a:off x="545321" y="4147754"/>
            <a:ext cx="1270505" cy="264903"/>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155" name="Rectangle 154"/>
          <p:cNvSpPr/>
          <p:nvPr/>
        </p:nvSpPr>
        <p:spPr>
          <a:xfrm>
            <a:off x="545321" y="3354951"/>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Catalog</a:t>
            </a:r>
          </a:p>
        </p:txBody>
      </p:sp>
      <p:grpSp>
        <p:nvGrpSpPr>
          <p:cNvPr id="156" name="Group 155"/>
          <p:cNvGrpSpPr/>
          <p:nvPr/>
        </p:nvGrpSpPr>
        <p:grpSpPr>
          <a:xfrm>
            <a:off x="230540" y="3312523"/>
            <a:ext cx="274886" cy="292409"/>
            <a:chOff x="3232150" y="382588"/>
            <a:chExt cx="5727700" cy="6092825"/>
          </a:xfrm>
          <a:solidFill>
            <a:schemeClr val="accent2">
              <a:lumMod val="75000"/>
            </a:schemeClr>
          </a:solidFill>
        </p:grpSpPr>
        <p:sp>
          <p:nvSpPr>
            <p:cNvPr id="15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5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5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160" name="Rectangle 159"/>
          <p:cNvSpPr/>
          <p:nvPr/>
        </p:nvSpPr>
        <p:spPr>
          <a:xfrm>
            <a:off x="545321" y="2519749"/>
            <a:ext cx="1270505" cy="264903"/>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Factory </a:t>
            </a:r>
            <a:endParaRPr lang="en-US" sz="1100" kern="0" dirty="0">
              <a:solidFill>
                <a:schemeClr val="accent2">
                  <a:lumMod val="75000"/>
                </a:schemeClr>
              </a:solidFill>
            </a:endParaRPr>
          </a:p>
        </p:txBody>
      </p:sp>
      <p:sp>
        <p:nvSpPr>
          <p:cNvPr id="161" name="Freeform 160"/>
          <p:cNvSpPr/>
          <p:nvPr/>
        </p:nvSpPr>
        <p:spPr bwMode="auto">
          <a:xfrm>
            <a:off x="226535" y="2458510"/>
            <a:ext cx="286345" cy="300909"/>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sp>
        <p:nvSpPr>
          <p:cNvPr id="162" name="Freeform 161"/>
          <p:cNvSpPr/>
          <p:nvPr/>
        </p:nvSpPr>
        <p:spPr bwMode="auto">
          <a:xfrm>
            <a:off x="246848" y="4152678"/>
            <a:ext cx="231481" cy="24223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sp>
        <p:nvSpPr>
          <p:cNvPr id="166" name="Freeform 165"/>
          <p:cNvSpPr>
            <a:spLocks noChangeAspect="1"/>
          </p:cNvSpPr>
          <p:nvPr/>
        </p:nvSpPr>
        <p:spPr bwMode="auto">
          <a:xfrm>
            <a:off x="6377925" y="2690847"/>
            <a:ext cx="1084406" cy="1134798"/>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sp>
        <p:nvSpPr>
          <p:cNvPr id="151" name="TextBox 150"/>
          <p:cNvSpPr txBox="1"/>
          <p:nvPr/>
        </p:nvSpPr>
        <p:spPr>
          <a:xfrm>
            <a:off x="2577343" y="1635689"/>
            <a:ext cx="740634" cy="682947"/>
          </a:xfrm>
          <a:prstGeom prst="rect">
            <a:avLst/>
          </a:prstGeom>
          <a:noFill/>
        </p:spPr>
        <p:txBody>
          <a:bodyPr wrap="square" lIns="0" tIns="146224" rIns="182780" bIns="146224" rtlCol="0">
            <a:noAutofit/>
          </a:bodyPr>
          <a:lstStyle/>
          <a:p>
            <a:pPr defTabSz="932194">
              <a:lnSpc>
                <a:spcPct val="90000"/>
              </a:lnSpc>
              <a:spcAft>
                <a:spcPts val="600"/>
              </a:spcAft>
            </a:pPr>
            <a:r>
              <a:rPr lang="en-US" sz="1176" kern="0" spc="-30" dirty="0">
                <a:solidFill>
                  <a:schemeClr val="accent1"/>
                </a:solidFill>
                <a:cs typeface="Segoe UI Semilight" panose="020B0402040204020203" pitchFamily="34" charset="0"/>
              </a:rPr>
              <a:t>Data sources</a:t>
            </a:r>
          </a:p>
        </p:txBody>
      </p:sp>
      <p:sp>
        <p:nvSpPr>
          <p:cNvPr id="152" name="TextBox 151"/>
          <p:cNvSpPr txBox="1"/>
          <p:nvPr/>
        </p:nvSpPr>
        <p:spPr>
          <a:xfrm>
            <a:off x="2577344" y="2895185"/>
            <a:ext cx="636195" cy="682947"/>
          </a:xfrm>
          <a:prstGeom prst="rect">
            <a:avLst/>
          </a:prstGeom>
          <a:noFill/>
        </p:spPr>
        <p:txBody>
          <a:bodyPr wrap="square" lIns="0" tIns="146224" rIns="182780" bIns="146224" rtlCol="0">
            <a:noAutofit/>
          </a:bodyPr>
          <a:lstStyle/>
          <a:p>
            <a:pPr defTabSz="932194">
              <a:lnSpc>
                <a:spcPct val="90000"/>
              </a:lnSpc>
              <a:spcBef>
                <a:spcPct val="0"/>
              </a:spcBef>
              <a:spcAft>
                <a:spcPts val="600"/>
              </a:spcAft>
            </a:pPr>
            <a:r>
              <a:rPr lang="en-US" sz="1176" kern="0" spc="-30" dirty="0">
                <a:solidFill>
                  <a:schemeClr val="accent1"/>
                </a:solidFill>
                <a:cs typeface="Segoe UI Semilight" panose="020B0402040204020203" pitchFamily="34" charset="0"/>
              </a:rPr>
              <a:t>Apps</a:t>
            </a:r>
          </a:p>
        </p:txBody>
      </p:sp>
      <p:sp>
        <p:nvSpPr>
          <p:cNvPr id="163" name="TextBox 162"/>
          <p:cNvSpPr txBox="1"/>
          <p:nvPr/>
        </p:nvSpPr>
        <p:spPr>
          <a:xfrm>
            <a:off x="2577344" y="3911817"/>
            <a:ext cx="819161" cy="876768"/>
          </a:xfrm>
          <a:prstGeom prst="rect">
            <a:avLst/>
          </a:prstGeom>
          <a:noFill/>
        </p:spPr>
        <p:txBody>
          <a:bodyPr wrap="square" lIns="0" tIns="146224" rIns="182780" bIns="146224" rtlCol="0">
            <a:noAutofit/>
          </a:bodyPr>
          <a:lstStyle/>
          <a:p>
            <a:pPr defTabSz="932194">
              <a:lnSpc>
                <a:spcPct val="90000"/>
              </a:lnSpc>
              <a:spcBef>
                <a:spcPct val="0"/>
              </a:spcBef>
              <a:spcAft>
                <a:spcPts val="600"/>
              </a:spcAft>
            </a:pPr>
            <a:r>
              <a:rPr lang="en-US" sz="1176" kern="0" spc="-30" dirty="0">
                <a:solidFill>
                  <a:schemeClr val="accent1"/>
                </a:solidFill>
                <a:cs typeface="Segoe UI Semilight" panose="020B0402040204020203" pitchFamily="34" charset="0"/>
              </a:rPr>
              <a:t>Sensors </a:t>
            </a:r>
            <a:br>
              <a:rPr lang="en-US" sz="1176" kern="0" spc="-30" dirty="0">
                <a:solidFill>
                  <a:schemeClr val="accent1"/>
                </a:solidFill>
                <a:cs typeface="Segoe UI Semilight" panose="020B0402040204020203" pitchFamily="34" charset="0"/>
              </a:rPr>
            </a:br>
            <a:r>
              <a:rPr lang="en-US" sz="1176" kern="0" spc="-30" dirty="0">
                <a:solidFill>
                  <a:schemeClr val="accent1"/>
                </a:solidFill>
                <a:cs typeface="Segoe UI Semilight" panose="020B0402040204020203" pitchFamily="34" charset="0"/>
              </a:rPr>
              <a:t>and </a:t>
            </a:r>
            <a:br>
              <a:rPr lang="en-US" sz="1176" kern="0" spc="-30" dirty="0">
                <a:solidFill>
                  <a:schemeClr val="accent1"/>
                </a:solidFill>
                <a:cs typeface="Segoe UI Semilight" panose="020B0402040204020203" pitchFamily="34" charset="0"/>
              </a:rPr>
            </a:br>
            <a:r>
              <a:rPr lang="en-US" sz="1176" kern="0" spc="-30" dirty="0">
                <a:solidFill>
                  <a:schemeClr val="accent1"/>
                </a:solidFill>
                <a:cs typeface="Segoe UI Semilight" panose="020B0402040204020203" pitchFamily="34" charset="0"/>
              </a:rPr>
              <a:t>devices</a:t>
            </a:r>
          </a:p>
        </p:txBody>
      </p:sp>
      <p:pic>
        <p:nvPicPr>
          <p:cNvPr id="165" name="Picture 1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8747" y="2786773"/>
            <a:ext cx="566135" cy="662416"/>
          </a:xfrm>
          <a:prstGeom prst="rect">
            <a:avLst/>
          </a:prstGeom>
        </p:spPr>
      </p:pic>
      <p:pic>
        <p:nvPicPr>
          <p:cNvPr id="167" name="Picture 1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80039" y="4019373"/>
            <a:ext cx="548030" cy="641233"/>
          </a:xfrm>
          <a:prstGeom prst="rect">
            <a:avLst/>
          </a:prstGeom>
        </p:spPr>
      </p:pic>
      <p:pic>
        <p:nvPicPr>
          <p:cNvPr id="168" name="Picture 16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80039" y="1611980"/>
            <a:ext cx="500210" cy="585279"/>
          </a:xfrm>
          <a:prstGeom prst="rect">
            <a:avLst/>
          </a:prstGeom>
        </p:spPr>
      </p:pic>
      <p:sp>
        <p:nvSpPr>
          <p:cNvPr id="4" name="Rectangle 3"/>
          <p:cNvSpPr/>
          <p:nvPr/>
        </p:nvSpPr>
        <p:spPr>
          <a:xfrm>
            <a:off x="6089112" y="3913037"/>
            <a:ext cx="1595161" cy="361977"/>
          </a:xfrm>
          <a:prstGeom prst="rect">
            <a:avLst/>
          </a:prstGeom>
        </p:spPr>
        <p:txBody>
          <a:bodyPr wrap="square">
            <a:spAutoFit/>
          </a:bodyPr>
          <a:lstStyle/>
          <a:p>
            <a:pPr algn="ctr" defTabSz="913916" fontAlgn="base">
              <a:spcBef>
                <a:spcPct val="0"/>
              </a:spcBef>
              <a:spcAft>
                <a:spcPct val="0"/>
              </a:spcAft>
              <a:defRPr/>
            </a:pPr>
            <a:r>
              <a:rPr lang="en-US" sz="1764" kern="0" dirty="0">
                <a:solidFill>
                  <a:srgbClr val="0078D7"/>
                </a:solidFill>
              </a:rPr>
              <a:t>Event Hubs</a:t>
            </a:r>
          </a:p>
        </p:txBody>
      </p:sp>
      <p:cxnSp>
        <p:nvCxnSpPr>
          <p:cNvPr id="14" name="Straight Arrow Connector 13"/>
          <p:cNvCxnSpPr/>
          <p:nvPr/>
        </p:nvCxnSpPr>
        <p:spPr>
          <a:xfrm>
            <a:off x="7533015" y="3133175"/>
            <a:ext cx="1409946"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5" name="Group 144"/>
          <p:cNvGrpSpPr>
            <a:grpSpLocks noChangeAspect="1"/>
          </p:cNvGrpSpPr>
          <p:nvPr/>
        </p:nvGrpSpPr>
        <p:grpSpPr>
          <a:xfrm>
            <a:off x="10808980" y="4067899"/>
            <a:ext cx="701081" cy="448096"/>
            <a:chOff x="7884058" y="5368509"/>
            <a:chExt cx="324905" cy="207663"/>
          </a:xfrm>
          <a:solidFill>
            <a:schemeClr val="accent1"/>
          </a:solidFill>
        </p:grpSpPr>
        <p:sp>
          <p:nvSpPr>
            <p:cNvPr id="1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grpSp>
        <p:nvGrpSpPr>
          <p:cNvPr id="164" name="Group 163"/>
          <p:cNvGrpSpPr>
            <a:grpSpLocks noChangeAspect="1"/>
          </p:cNvGrpSpPr>
          <p:nvPr/>
        </p:nvGrpSpPr>
        <p:grpSpPr>
          <a:xfrm>
            <a:off x="9113195" y="4045736"/>
            <a:ext cx="583313" cy="448096"/>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173" name="Freeform 172"/>
          <p:cNvSpPr>
            <a:spLocks noChangeAspect="1"/>
          </p:cNvSpPr>
          <p:nvPr/>
        </p:nvSpPr>
        <p:spPr bwMode="auto">
          <a:xfrm>
            <a:off x="10851923" y="2937833"/>
            <a:ext cx="592134" cy="4480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174" name="Freeform 173"/>
          <p:cNvSpPr>
            <a:spLocks noChangeAspect="1"/>
          </p:cNvSpPr>
          <p:nvPr/>
        </p:nvSpPr>
        <p:spPr bwMode="auto">
          <a:xfrm flipH="1">
            <a:off x="10930173" y="1735028"/>
            <a:ext cx="423432" cy="44809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175" name="Group 174"/>
          <p:cNvGrpSpPr>
            <a:grpSpLocks noChangeAspect="1"/>
          </p:cNvGrpSpPr>
          <p:nvPr/>
        </p:nvGrpSpPr>
        <p:grpSpPr>
          <a:xfrm>
            <a:off x="9193374" y="1721001"/>
            <a:ext cx="365862" cy="448096"/>
            <a:chOff x="-3084513" y="3390510"/>
            <a:chExt cx="2716213" cy="3363913"/>
          </a:xfrm>
          <a:solidFill>
            <a:schemeClr val="accent1"/>
          </a:solidFill>
        </p:grpSpPr>
        <p:sp>
          <p:nvSpPr>
            <p:cNvPr id="17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7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79" name="TextBox 178"/>
          <p:cNvSpPr txBox="1"/>
          <p:nvPr/>
        </p:nvSpPr>
        <p:spPr>
          <a:xfrm>
            <a:off x="8834806" y="2120288"/>
            <a:ext cx="1292424" cy="389620"/>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SQL Database</a:t>
            </a:r>
          </a:p>
        </p:txBody>
      </p:sp>
      <p:sp>
        <p:nvSpPr>
          <p:cNvPr id="180" name="TextBox 179"/>
          <p:cNvSpPr txBox="1"/>
          <p:nvPr/>
        </p:nvSpPr>
        <p:spPr>
          <a:xfrm>
            <a:off x="10570567" y="2120288"/>
            <a:ext cx="1342626" cy="682947"/>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Machine Learning</a:t>
            </a:r>
          </a:p>
        </p:txBody>
      </p:sp>
      <p:cxnSp>
        <p:nvCxnSpPr>
          <p:cNvPr id="181" name="Straight Arrow Connector 180"/>
          <p:cNvCxnSpPr/>
          <p:nvPr/>
        </p:nvCxnSpPr>
        <p:spPr>
          <a:xfrm rot="5400000" flipV="1">
            <a:off x="10254325" y="1544215"/>
            <a:ext cx="0" cy="89619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10553971" y="3343449"/>
            <a:ext cx="1342626" cy="389612"/>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HDInsight</a:t>
            </a:r>
          </a:p>
        </p:txBody>
      </p:sp>
      <p:sp>
        <p:nvSpPr>
          <p:cNvPr id="184" name="TextBox 183"/>
          <p:cNvSpPr txBox="1"/>
          <p:nvPr/>
        </p:nvSpPr>
        <p:spPr>
          <a:xfrm>
            <a:off x="8834806" y="3276677"/>
            <a:ext cx="1342626" cy="389612"/>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Storage</a:t>
            </a:r>
          </a:p>
        </p:txBody>
      </p:sp>
      <p:sp>
        <p:nvSpPr>
          <p:cNvPr id="185" name="Oval 88"/>
          <p:cNvSpPr/>
          <p:nvPr/>
        </p:nvSpPr>
        <p:spPr>
          <a:xfrm>
            <a:off x="9244863" y="3007319"/>
            <a:ext cx="299563" cy="311778"/>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80"/>
            <a:endParaRPr lang="en-US" sz="1323">
              <a:gradFill>
                <a:gsLst>
                  <a:gs pos="1250">
                    <a:srgbClr val="505050"/>
                  </a:gs>
                  <a:gs pos="74000">
                    <a:srgbClr val="505050"/>
                  </a:gs>
                </a:gsLst>
                <a:lin ang="5400000" scaled="0"/>
              </a:gradFill>
            </a:endParaRPr>
          </a:p>
        </p:txBody>
      </p:sp>
      <p:sp>
        <p:nvSpPr>
          <p:cNvPr id="187" name="TextBox 186"/>
          <p:cNvSpPr txBox="1"/>
          <p:nvPr/>
        </p:nvSpPr>
        <p:spPr>
          <a:xfrm>
            <a:off x="10504181" y="4491980"/>
            <a:ext cx="1505030" cy="389612"/>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Power BI</a:t>
            </a:r>
          </a:p>
        </p:txBody>
      </p:sp>
      <p:sp>
        <p:nvSpPr>
          <p:cNvPr id="188" name="TextBox 187"/>
          <p:cNvSpPr txBox="1"/>
          <p:nvPr/>
        </p:nvSpPr>
        <p:spPr>
          <a:xfrm>
            <a:off x="8834806" y="4473309"/>
            <a:ext cx="1475024" cy="389612"/>
          </a:xfrm>
          <a:prstGeom prst="rect">
            <a:avLst/>
          </a:prstGeom>
          <a:noFill/>
        </p:spPr>
        <p:txBody>
          <a:bodyPr wrap="square" lIns="0" tIns="146224" rIns="182780" bIns="146224" rtlCol="0">
            <a:noAutofit/>
          </a:bodyPr>
          <a:lstStyle/>
          <a:p>
            <a:pPr algn="ctr" defTabSz="932194">
              <a:lnSpc>
                <a:spcPct val="90000"/>
              </a:lnSpc>
              <a:spcAft>
                <a:spcPts val="600"/>
              </a:spcAft>
            </a:pPr>
            <a:r>
              <a:rPr lang="en-US" sz="1176" kern="0" spc="-30" dirty="0">
                <a:solidFill>
                  <a:schemeClr val="accent1"/>
                </a:solidFill>
                <a:cs typeface="Segoe UI Semilight" panose="020B0402040204020203" pitchFamily="34" charset="0"/>
              </a:rPr>
              <a:t>Stream Analytics</a:t>
            </a:r>
          </a:p>
        </p:txBody>
      </p:sp>
      <p:cxnSp>
        <p:nvCxnSpPr>
          <p:cNvPr id="193" name="Straight Arrow Connector 192"/>
          <p:cNvCxnSpPr/>
          <p:nvPr/>
        </p:nvCxnSpPr>
        <p:spPr>
          <a:xfrm rot="5400000" flipV="1">
            <a:off x="10254325" y="2682171"/>
            <a:ext cx="0" cy="89619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p:nvPr/>
        </p:nvCxnSpPr>
        <p:spPr>
          <a:xfrm rot="5400000" flipV="1">
            <a:off x="10254325" y="3820128"/>
            <a:ext cx="0" cy="896191"/>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p:nvPr/>
        </p:nvCxnSpPr>
        <p:spPr>
          <a:xfrm rot="5400000" flipV="1">
            <a:off x="3629916" y="2819508"/>
            <a:ext cx="0" cy="627334"/>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rot="5400000" flipV="1">
            <a:off x="6044622" y="2864317"/>
            <a:ext cx="0" cy="537715"/>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249835" y="4284734"/>
            <a:ext cx="693126" cy="270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8249835" y="1978909"/>
            <a:ext cx="693126" cy="2707"/>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Freeform 73"/>
          <p:cNvSpPr/>
          <p:nvPr/>
        </p:nvSpPr>
        <p:spPr bwMode="auto">
          <a:xfrm rot="10800000">
            <a:off x="3161863" y="1978909"/>
            <a:ext cx="156113" cy="230582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dirty="0">
              <a:solidFill>
                <a:sysClr val="windowText" lastClr="000000"/>
              </a:solidFill>
            </a:endParaRPr>
          </a:p>
        </p:txBody>
      </p:sp>
      <p:cxnSp>
        <p:nvCxnSpPr>
          <p:cNvPr id="19" name="Straight Connector 18"/>
          <p:cNvCxnSpPr/>
          <p:nvPr/>
        </p:nvCxnSpPr>
        <p:spPr>
          <a:xfrm>
            <a:off x="8248066" y="1978909"/>
            <a:ext cx="0" cy="2296105"/>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38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Big Data Stores</a:t>
            </a:r>
          </a:p>
        </p:txBody>
      </p:sp>
      <p:grpSp>
        <p:nvGrpSpPr>
          <p:cNvPr id="4" name="Group 3"/>
          <p:cNvGrpSpPr/>
          <p:nvPr/>
        </p:nvGrpSpPr>
        <p:grpSpPr>
          <a:xfrm>
            <a:off x="244441" y="1618082"/>
            <a:ext cx="5581117" cy="4207152"/>
            <a:chOff x="249407" y="1649550"/>
            <a:chExt cx="5694513" cy="4292632"/>
          </a:xfrm>
        </p:grpSpPr>
        <p:sp>
          <p:nvSpPr>
            <p:cNvPr id="84" name="Rectangle 83"/>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23" name="Rectangle 122"/>
            <p:cNvSpPr/>
            <p:nvPr/>
          </p:nvSpPr>
          <p:spPr>
            <a:xfrm>
              <a:off x="4647601" y="3269842"/>
              <a:ext cx="1296319"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124" name="Rectangle 123"/>
            <p:cNvSpPr/>
            <p:nvPr/>
          </p:nvSpPr>
          <p:spPr>
            <a:xfrm>
              <a:off x="4633509"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125" name="Group 124"/>
            <p:cNvGrpSpPr/>
            <p:nvPr/>
          </p:nvGrpSpPr>
          <p:grpSpPr>
            <a:xfrm>
              <a:off x="4318834" y="2530939"/>
              <a:ext cx="256193" cy="256193"/>
              <a:chOff x="4042591" y="3594124"/>
              <a:chExt cx="324957" cy="324958"/>
            </a:xfrm>
          </p:grpSpPr>
          <p:sp>
            <p:nvSpPr>
              <p:cNvPr id="155" name="Rounded Rectangle 154"/>
              <p:cNvSpPr/>
              <p:nvPr/>
            </p:nvSpPr>
            <p:spPr bwMode="auto">
              <a:xfrm>
                <a:off x="4042591" y="3594124"/>
                <a:ext cx="324957" cy="32495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4080951"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20302" y="363147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49026"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288377" y="3631863"/>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080951"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20302" y="3780652"/>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49026"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288377" y="3781040"/>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52616" y="385197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291969" y="385196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081340"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20692" y="38523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52616"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291971" y="3696279"/>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081340"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20691" y="369666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19493" y="3334520"/>
              <a:ext cx="253198" cy="310108"/>
              <a:chOff x="-3301039" y="5360349"/>
              <a:chExt cx="2716213" cy="3363914"/>
            </a:xfrm>
            <a:solidFill>
              <a:schemeClr val="tx1"/>
            </a:solidFill>
          </p:grpSpPr>
          <p:sp>
            <p:nvSpPr>
              <p:cNvPr id="174" name="Freeform 40"/>
              <p:cNvSpPr>
                <a:spLocks noEditPoints="1"/>
              </p:cNvSpPr>
              <p:nvPr/>
            </p:nvSpPr>
            <p:spPr bwMode="auto">
              <a:xfrm>
                <a:off x="-3301039" y="5360349"/>
                <a:ext cx="2716213" cy="3363914"/>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75" name="Freeform 41"/>
              <p:cNvSpPr>
                <a:spLocks/>
              </p:cNvSpPr>
              <p:nvPr/>
            </p:nvSpPr>
            <p:spPr bwMode="auto">
              <a:xfrm>
                <a:off x="-2104061" y="6885938"/>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77" name="TextBox 76"/>
            <p:cNvSpPr txBox="1"/>
            <p:nvPr/>
          </p:nvSpPr>
          <p:spPr>
            <a:xfrm>
              <a:off x="1164202" y="1958379"/>
              <a:ext cx="528754" cy="323165"/>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79" name="TextBox 78"/>
            <p:cNvSpPr txBox="1"/>
            <p:nvPr/>
          </p:nvSpPr>
          <p:spPr>
            <a:xfrm>
              <a:off x="1164202" y="3351045"/>
              <a:ext cx="528754" cy="161583"/>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85" name="TextBox 84"/>
            <p:cNvSpPr txBox="1"/>
            <p:nvPr/>
          </p:nvSpPr>
          <p:spPr>
            <a:xfrm>
              <a:off x="1164202" y="4768746"/>
              <a:ext cx="735728" cy="32316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86" name="TextBox 85"/>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grpSp>
          <p:nvGrpSpPr>
            <p:cNvPr id="87" name="Group 86"/>
            <p:cNvGrpSpPr/>
            <p:nvPr/>
          </p:nvGrpSpPr>
          <p:grpSpPr>
            <a:xfrm>
              <a:off x="1776319" y="1668481"/>
              <a:ext cx="308472" cy="3830198"/>
              <a:chOff x="1810439" y="1858178"/>
              <a:chExt cx="308472" cy="3830198"/>
            </a:xfrm>
            <a:solidFill>
              <a:srgbClr val="0078D7"/>
            </a:solidFill>
          </p:grpSpPr>
          <p:sp>
            <p:nvSpPr>
              <p:cNvPr id="88" name="Freeform 87"/>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a:solidFill>
                    <a:sysClr val="windowText" lastClr="000000"/>
                  </a:solidFill>
                </a:endParaRPr>
              </a:p>
            </p:txBody>
          </p:sp>
          <p:cxnSp>
            <p:nvCxnSpPr>
              <p:cNvPr id="89" name="Straight Connector 88"/>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Rectangle 65"/>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67" name="Rectangle 66"/>
            <p:cNvSpPr/>
            <p:nvPr/>
          </p:nvSpPr>
          <p:spPr>
            <a:xfrm>
              <a:off x="2833488" y="4199155"/>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68" name="Rectangle 67"/>
            <p:cNvSpPr/>
            <p:nvPr/>
          </p:nvSpPr>
          <p:spPr>
            <a:xfrm>
              <a:off x="2833488" y="3390244"/>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69" name="Group 68"/>
            <p:cNvGrpSpPr/>
            <p:nvPr/>
          </p:nvGrpSpPr>
          <p:grpSpPr>
            <a:xfrm>
              <a:off x="2512312" y="3346955"/>
              <a:ext cx="280471" cy="298350"/>
              <a:chOff x="3232150" y="382588"/>
              <a:chExt cx="5727700" cy="6092825"/>
            </a:xfrm>
            <a:solidFill>
              <a:schemeClr val="tx1"/>
            </a:solidFill>
          </p:grpSpPr>
          <p:sp>
            <p:nvSpPr>
              <p:cNvPr id="73"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4"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75"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70" name="Rectangle 69"/>
            <p:cNvSpPr/>
            <p:nvPr/>
          </p:nvSpPr>
          <p:spPr>
            <a:xfrm>
              <a:off x="2833488"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71" name="Freeform 70"/>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72" name="Freeform 71"/>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pic>
          <p:nvPicPr>
            <p:cNvPr id="141" name="Picture 14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142" name="Picture 1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177781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47307E-6 9.12392E-7 L -0.33419 9.12392E-7 " pathEditMode="relative" rAng="0" ptsTypes="AA">
                                      <p:cBhvr>
                                        <p:cTn id="6" dur="2000" fill="hold"/>
                                        <p:tgtEl>
                                          <p:spTgt spid="4"/>
                                        </p:tgtEl>
                                        <p:attrNameLst>
                                          <p:attrName>ppt_x</p:attrName>
                                          <p:attrName>ppt_y</p:attrName>
                                        </p:attrNameLst>
                                      </p:cBhvr>
                                      <p:rCtr x="-1670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6" name="Rectangle 155"/>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A hyper-scale repository for big data analytics workloads</a:t>
            </a:r>
          </a:p>
        </p:txBody>
      </p:sp>
      <p:grpSp>
        <p:nvGrpSpPr>
          <p:cNvPr id="4" name="Group 3"/>
          <p:cNvGrpSpPr/>
          <p:nvPr/>
        </p:nvGrpSpPr>
        <p:grpSpPr>
          <a:xfrm>
            <a:off x="2185184" y="5154778"/>
            <a:ext cx="9273411" cy="1167376"/>
            <a:chOff x="2229582" y="5576080"/>
            <a:chExt cx="9461826" cy="1191095"/>
          </a:xfrm>
        </p:grpSpPr>
        <p:sp>
          <p:nvSpPr>
            <p:cNvPr id="12" name="TextBox 11"/>
            <p:cNvSpPr txBox="1"/>
            <p:nvPr/>
          </p:nvSpPr>
          <p:spPr>
            <a:xfrm>
              <a:off x="2229582" y="5576080"/>
              <a:ext cx="5276572"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 Hadoop Distributed File System for the cloud</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file size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fixed limits on account size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Unstructured and structured data in their native format</a:t>
              </a:r>
            </a:p>
          </p:txBody>
        </p:sp>
        <p:sp>
          <p:nvSpPr>
            <p:cNvPr id="13" name="TextBox 12"/>
            <p:cNvSpPr txBox="1"/>
            <p:nvPr/>
          </p:nvSpPr>
          <p:spPr>
            <a:xfrm>
              <a:off x="7163449" y="5578138"/>
              <a:ext cx="4527959"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Massive throughput to increase analytic performance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High durability, availability, and reliability</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Azure Active Directory access control</a:t>
              </a:r>
            </a:p>
          </p:txBody>
        </p:sp>
      </p:grpSp>
      <p:grpSp>
        <p:nvGrpSpPr>
          <p:cNvPr id="196" name="Group 195"/>
          <p:cNvGrpSpPr/>
          <p:nvPr/>
        </p:nvGrpSpPr>
        <p:grpSpPr>
          <a:xfrm>
            <a:off x="2120698" y="2606090"/>
            <a:ext cx="981613" cy="628601"/>
            <a:chOff x="787287" y="2926584"/>
            <a:chExt cx="1070933" cy="685800"/>
          </a:xfrm>
        </p:grpSpPr>
        <p:sp>
          <p:nvSpPr>
            <p:cNvPr id="224" name="Rectangle 223"/>
            <p:cNvSpPr/>
            <p:nvPr>
              <p:custDataLst>
                <p:tags r:id="rId8"/>
              </p:custDataLst>
            </p:nvPr>
          </p:nvSpPr>
          <p:spPr bwMode="auto">
            <a:xfrm>
              <a:off x="787287" y="292658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LOB Applications</a:t>
              </a:r>
            </a:p>
          </p:txBody>
        </p:sp>
        <p:sp>
          <p:nvSpPr>
            <p:cNvPr id="225" name="Round Diagonal Corner Rectangle 53"/>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44810" bIns="89619" numCol="1" spcCol="0" rtlCol="0" fromWordArt="0" anchor="b" anchorCtr="0" forceAA="0" compatLnSpc="1">
              <a:prstTxWarp prst="textNoShape">
                <a:avLst/>
              </a:prstTxWarp>
              <a:noAutofit/>
            </a:bodyPr>
            <a:lstStyle/>
            <a:p>
              <a:pPr algn="ctr" defTabSz="895908" fontAlgn="base">
                <a:spcBef>
                  <a:spcPct val="0"/>
                </a:spcBef>
                <a:spcAft>
                  <a:spcPct val="0"/>
                </a:spcAft>
                <a:defRPr/>
              </a:pPr>
              <a:endParaRPr lang="en-US" sz="1764" kern="0" spc="-49"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7" name="Group 196"/>
          <p:cNvGrpSpPr/>
          <p:nvPr/>
        </p:nvGrpSpPr>
        <p:grpSpPr>
          <a:xfrm>
            <a:off x="3159535" y="1935889"/>
            <a:ext cx="981613" cy="628601"/>
            <a:chOff x="1589220" y="3614946"/>
            <a:chExt cx="1070933" cy="685800"/>
          </a:xfrm>
        </p:grpSpPr>
        <p:sp>
          <p:nvSpPr>
            <p:cNvPr id="222" name="Rectangle 221"/>
            <p:cNvSpPr/>
            <p:nvPr>
              <p:custDataLst>
                <p:tags r:id="rId7"/>
              </p:custDataLst>
            </p:nvPr>
          </p:nvSpPr>
          <p:spPr bwMode="auto">
            <a:xfrm>
              <a:off x="1589220" y="3614946"/>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Social</a:t>
              </a:r>
            </a:p>
          </p:txBody>
        </p:sp>
        <p:sp>
          <p:nvSpPr>
            <p:cNvPr id="223" name="Freeform 13"/>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7857" tIns="87857" rIns="87857" bIns="87857" numCol="1" rtlCol="0" anchor="ctr" anchorCtr="0" compatLnSpc="1">
              <a:prstTxWarp prst="textNoShape">
                <a:avLst/>
              </a:prstTxWarp>
            </a:bodyPr>
            <a:lstStyle/>
            <a:p>
              <a:pPr defTabSz="697542">
                <a:defRPr/>
              </a:pPr>
              <a:endParaRPr lang="en-US" sz="882" kern="0" spc="-116" dirty="0">
                <a:solidFill>
                  <a:schemeClr val="bg1"/>
                </a:solidFill>
              </a:endParaRPr>
            </a:p>
          </p:txBody>
        </p:sp>
      </p:grpSp>
      <p:sp>
        <p:nvSpPr>
          <p:cNvPr id="217" name="Rectangle 216"/>
          <p:cNvSpPr/>
          <p:nvPr>
            <p:custDataLst>
              <p:tags r:id="rId1"/>
            </p:custDataLst>
          </p:nvPr>
        </p:nvSpPr>
        <p:spPr bwMode="auto">
          <a:xfrm>
            <a:off x="2120698" y="1935889"/>
            <a:ext cx="981613" cy="628601"/>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Devices</a:t>
            </a:r>
          </a:p>
        </p:txBody>
      </p:sp>
      <p:grpSp>
        <p:nvGrpSpPr>
          <p:cNvPr id="218" name="Group 217"/>
          <p:cNvGrpSpPr/>
          <p:nvPr/>
        </p:nvGrpSpPr>
        <p:grpSpPr>
          <a:xfrm>
            <a:off x="2313757" y="2025220"/>
            <a:ext cx="595493" cy="312778"/>
            <a:chOff x="2769908" y="1409697"/>
            <a:chExt cx="1965320" cy="890690"/>
          </a:xfrm>
          <a:solidFill>
            <a:schemeClr val="accent1"/>
          </a:solidFill>
        </p:grpSpPr>
        <p:sp>
          <p:nvSpPr>
            <p:cNvPr id="219" name="Round Same Side Corner Rectangle 11"/>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43065"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861240">
                <a:defRPr/>
              </a:pPr>
              <a:endParaRPr lang="en-US" sz="470" kern="0" dirty="0">
                <a:solidFill>
                  <a:schemeClr val="accent3"/>
                </a:solidFill>
                <a:latin typeface="Segoe"/>
              </a:endParaRPr>
            </a:p>
          </p:txBody>
        </p:sp>
        <p:sp>
          <p:nvSpPr>
            <p:cNvPr id="220"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3065" tIns="43065" rIns="0" bIns="8613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860957">
                <a:defRPr/>
              </a:pPr>
              <a:endParaRPr lang="en-US" sz="470" spc="-47"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1"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65" tIns="43063" rIns="0" bIns="4306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110">
                <a:defRPr/>
              </a:pPr>
              <a:endParaRPr lang="en-US" sz="470" spc="-126" dirty="0">
                <a:gradFill>
                  <a:gsLst>
                    <a:gs pos="0">
                      <a:srgbClr val="FFFFFF"/>
                    </a:gs>
                    <a:gs pos="100000">
                      <a:srgbClr val="FFFFFF"/>
                    </a:gs>
                  </a:gsLst>
                  <a:lin ang="5400000" scaled="0"/>
                </a:gradFill>
                <a:latin typeface="Segoe Light" pitchFamily="34" charset="0"/>
              </a:endParaRPr>
            </a:p>
          </p:txBody>
        </p:sp>
      </p:grpSp>
      <p:grpSp>
        <p:nvGrpSpPr>
          <p:cNvPr id="199" name="Group 198"/>
          <p:cNvGrpSpPr/>
          <p:nvPr/>
        </p:nvGrpSpPr>
        <p:grpSpPr>
          <a:xfrm>
            <a:off x="3159535" y="3946492"/>
            <a:ext cx="981613" cy="628601"/>
            <a:chOff x="787287" y="5120138"/>
            <a:chExt cx="1070933" cy="685800"/>
          </a:xfrm>
        </p:grpSpPr>
        <p:sp>
          <p:nvSpPr>
            <p:cNvPr id="215" name="Rectangle 214"/>
            <p:cNvSpPr/>
            <p:nvPr>
              <p:custDataLst>
                <p:tags r:id="rId6"/>
              </p:custDataLst>
            </p:nvPr>
          </p:nvSpPr>
          <p:spPr bwMode="auto">
            <a:xfrm>
              <a:off x="787287" y="5120138"/>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Clickstream</a:t>
              </a:r>
            </a:p>
          </p:txBody>
        </p:sp>
        <p:sp>
          <p:nvSpPr>
            <p:cNvPr id="216" name="Freeform 215"/>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endParaRPr>
            </a:p>
          </p:txBody>
        </p:sp>
      </p:grpSp>
      <p:grpSp>
        <p:nvGrpSpPr>
          <p:cNvPr id="200" name="Group 199"/>
          <p:cNvGrpSpPr/>
          <p:nvPr/>
        </p:nvGrpSpPr>
        <p:grpSpPr>
          <a:xfrm>
            <a:off x="3159535" y="3276291"/>
            <a:ext cx="981613" cy="628601"/>
            <a:chOff x="787287" y="4388954"/>
            <a:chExt cx="1070933" cy="685800"/>
          </a:xfrm>
        </p:grpSpPr>
        <p:sp>
          <p:nvSpPr>
            <p:cNvPr id="213" name="Rectangle 212"/>
            <p:cNvSpPr/>
            <p:nvPr>
              <p:custDataLst>
                <p:tags r:id="rId5"/>
              </p:custDataLst>
            </p:nvPr>
          </p:nvSpPr>
          <p:spPr bwMode="auto">
            <a:xfrm>
              <a:off x="787287" y="4388954"/>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Sensors</a:t>
              </a:r>
            </a:p>
          </p:txBody>
        </p:sp>
        <p:sp>
          <p:nvSpPr>
            <p:cNvPr id="214" name="Frame 5"/>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43065" tIns="50656" rIns="0" bIns="101310"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1012601">
                <a:defRPr/>
              </a:pPr>
              <a:endParaRPr lang="en-US" sz="470" kern="0" spc="-56"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1" name="Group 200"/>
          <p:cNvGrpSpPr/>
          <p:nvPr/>
        </p:nvGrpSpPr>
        <p:grpSpPr>
          <a:xfrm>
            <a:off x="3159535" y="2606090"/>
            <a:ext cx="981613" cy="628601"/>
            <a:chOff x="1589220" y="4346130"/>
            <a:chExt cx="1070933" cy="685800"/>
          </a:xfrm>
        </p:grpSpPr>
        <p:sp>
          <p:nvSpPr>
            <p:cNvPr id="211" name="Rectangle 210"/>
            <p:cNvSpPr/>
            <p:nvPr>
              <p:custDataLst>
                <p:tags r:id="rId4"/>
              </p:custDataLst>
            </p:nvPr>
          </p:nvSpPr>
          <p:spPr bwMode="auto">
            <a:xfrm>
              <a:off x="1589220" y="4346130"/>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Video</a:t>
              </a:r>
            </a:p>
          </p:txBody>
        </p:sp>
        <p:sp>
          <p:nvSpPr>
            <p:cNvPr id="212" name="Freeform 211"/>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3065" tIns="43063" rIns="0" bIns="43063"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775110">
                <a:defRPr/>
              </a:pPr>
              <a:endParaRPr lang="en-US" sz="470" spc="-126" dirty="0">
                <a:solidFill>
                  <a:schemeClr val="accent3"/>
                </a:solidFill>
                <a:latin typeface="Segoe Light" pitchFamily="34" charset="0"/>
              </a:endParaRPr>
            </a:p>
          </p:txBody>
        </p:sp>
      </p:grpSp>
      <p:sp>
        <p:nvSpPr>
          <p:cNvPr id="206" name="Rectangle 205"/>
          <p:cNvSpPr/>
          <p:nvPr>
            <p:custDataLst>
              <p:tags r:id="rId2"/>
            </p:custDataLst>
          </p:nvPr>
        </p:nvSpPr>
        <p:spPr bwMode="auto">
          <a:xfrm>
            <a:off x="2120698" y="3276291"/>
            <a:ext cx="981613" cy="628601"/>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Web</a:t>
            </a:r>
          </a:p>
        </p:txBody>
      </p:sp>
      <p:grpSp>
        <p:nvGrpSpPr>
          <p:cNvPr id="207" name="Group 206"/>
          <p:cNvGrpSpPr/>
          <p:nvPr/>
        </p:nvGrpSpPr>
        <p:grpSpPr>
          <a:xfrm>
            <a:off x="2425396" y="3350705"/>
            <a:ext cx="372215" cy="364698"/>
            <a:chOff x="4030436" y="1511171"/>
            <a:chExt cx="4398164" cy="4309344"/>
          </a:xfrm>
          <a:solidFill>
            <a:schemeClr val="accent1"/>
          </a:solidFill>
        </p:grpSpPr>
        <p:sp>
          <p:nvSpPr>
            <p:cNvPr id="208" name="Oval 35"/>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896203">
                <a:defRPr/>
              </a:pPr>
              <a:endParaRPr lang="en-US" sz="1764" kern="0" dirty="0">
                <a:solidFill>
                  <a:sysClr val="windowText" lastClr="000000"/>
                </a:solidFill>
              </a:endParaRPr>
            </a:p>
          </p:txBody>
        </p:sp>
        <p:sp>
          <p:nvSpPr>
            <p:cNvPr id="209" name="Left Arrow 208"/>
            <p:cNvSpPr/>
            <p:nvPr/>
          </p:nvSpPr>
          <p:spPr>
            <a:xfrm>
              <a:off x="4030436" y="151117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896203">
                <a:defRPr/>
              </a:pPr>
              <a:endParaRPr lang="en-US" sz="1764" kern="0" dirty="0">
                <a:solidFill>
                  <a:sysClr val="windowText" lastClr="000000"/>
                </a:solidFill>
              </a:endParaRPr>
            </a:p>
          </p:txBody>
        </p:sp>
        <p:sp>
          <p:nvSpPr>
            <p:cNvPr id="210" name="Left Arrow 209"/>
            <p:cNvSpPr/>
            <p:nvPr/>
          </p:nvSpPr>
          <p:spPr>
            <a:xfrm flipH="1">
              <a:off x="6270899" y="4551551"/>
              <a:ext cx="2157701" cy="1268964"/>
            </a:xfrm>
            <a:prstGeom prst="lef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896203">
                <a:defRPr/>
              </a:pPr>
              <a:endParaRPr lang="en-US" sz="1764" kern="0" dirty="0">
                <a:solidFill>
                  <a:sysClr val="windowText" lastClr="000000"/>
                </a:solidFill>
              </a:endParaRPr>
            </a:p>
          </p:txBody>
        </p:sp>
      </p:grpSp>
      <p:grpSp>
        <p:nvGrpSpPr>
          <p:cNvPr id="203" name="Group 202"/>
          <p:cNvGrpSpPr/>
          <p:nvPr/>
        </p:nvGrpSpPr>
        <p:grpSpPr>
          <a:xfrm>
            <a:off x="2120698" y="3946492"/>
            <a:ext cx="981613" cy="628601"/>
            <a:chOff x="787287" y="3657769"/>
            <a:chExt cx="1070933" cy="685800"/>
          </a:xfrm>
        </p:grpSpPr>
        <p:sp>
          <p:nvSpPr>
            <p:cNvPr id="204" name="Rectangle 203"/>
            <p:cNvSpPr/>
            <p:nvPr>
              <p:custDataLst>
                <p:tags r:id="rId3"/>
              </p:custDataLst>
            </p:nvPr>
          </p:nvSpPr>
          <p:spPr bwMode="auto">
            <a:xfrm>
              <a:off x="787287" y="3657769"/>
              <a:ext cx="1070933" cy="685800"/>
            </a:xfrm>
            <a:prstGeom prst="rect">
              <a:avLst/>
            </a:prstGeom>
            <a:solidFill>
              <a:schemeClr val="tx1"/>
            </a:solidFill>
            <a:ln w="3175">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4" tIns="44810" rIns="67214" bIns="44810" numCol="1" spcCol="0" rtlCol="0" fromWordArt="0" anchor="b" anchorCtr="0" forceAA="0" compatLnSpc="1">
              <a:prstTxWarp prst="textNoShape">
                <a:avLst/>
              </a:prstTxWarp>
              <a:noAutofit/>
            </a:bodyPr>
            <a:lstStyle/>
            <a:p>
              <a:pPr algn="ctr" defTabSz="913916">
                <a:defRPr/>
              </a:pPr>
              <a:r>
                <a:rPr lang="en-US" sz="980" kern="0" dirty="0">
                  <a:solidFill>
                    <a:schemeClr val="accent1"/>
                  </a:solidFill>
                </a:rPr>
                <a:t>Relational</a:t>
              </a:r>
            </a:p>
          </p:txBody>
        </p:sp>
        <p:sp>
          <p:nvSpPr>
            <p:cNvPr id="205" name="Donut 18"/>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defRPr/>
              </a:pPr>
              <a:endParaRPr lang="en-US" sz="1176" kern="0" dirty="0">
                <a:solidFill>
                  <a:schemeClr val="tx1"/>
                </a:solidFill>
              </a:endParaRPr>
            </a:p>
          </p:txBody>
        </p:sp>
      </p:grpSp>
      <p:cxnSp>
        <p:nvCxnSpPr>
          <p:cNvPr id="228" name="Straight Arrow Connector 227"/>
          <p:cNvCxnSpPr>
            <a:endCxn id="249" idx="2"/>
          </p:cNvCxnSpPr>
          <p:nvPr/>
        </p:nvCxnSpPr>
        <p:spPr>
          <a:xfrm flipH="1">
            <a:off x="5511894" y="2913088"/>
            <a:ext cx="352238" cy="277534"/>
          </a:xfrm>
          <a:prstGeom prst="straightConnector1">
            <a:avLst/>
          </a:prstGeom>
          <a:ln w="25400">
            <a:solidFill>
              <a:schemeClr val="bg1">
                <a:lumMod val="50000"/>
              </a:schemeClr>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p:nvPr/>
        </p:nvCxnSpPr>
        <p:spPr>
          <a:xfrm>
            <a:off x="9111259" y="2063125"/>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a:off x="9111259" y="2659351"/>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2" name="Straight Arrow Connector 231"/>
          <p:cNvCxnSpPr/>
          <p:nvPr/>
        </p:nvCxnSpPr>
        <p:spPr>
          <a:xfrm>
            <a:off x="9127434" y="3851803"/>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p:nvPr/>
        </p:nvCxnSpPr>
        <p:spPr>
          <a:xfrm>
            <a:off x="9127434" y="3255577"/>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p:nvPr/>
        </p:nvCxnSpPr>
        <p:spPr>
          <a:xfrm>
            <a:off x="9143612" y="4448030"/>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9111259" y="2071959"/>
            <a:ext cx="16175" cy="2376657"/>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sp>
        <p:nvSpPr>
          <p:cNvPr id="238" name="TextBox 237"/>
          <p:cNvSpPr txBox="1"/>
          <p:nvPr/>
        </p:nvSpPr>
        <p:spPr>
          <a:xfrm>
            <a:off x="9723722" y="2523199"/>
            <a:ext cx="994495" cy="271483"/>
          </a:xfrm>
          <a:prstGeom prst="rect">
            <a:avLst/>
          </a:prstGeom>
          <a:noFill/>
        </p:spPr>
        <p:txBody>
          <a:bodyPr wrap="none" lIns="0" tIns="0" rIns="0" bIns="0" rtlCol="0">
            <a:spAutoFit/>
          </a:bodyPr>
          <a:lstStyle/>
          <a:p>
            <a:pPr defTabSz="913863">
              <a:defRPr/>
            </a:pPr>
            <a:r>
              <a:rPr lang="en-US" sz="1764" kern="0" dirty="0">
                <a:solidFill>
                  <a:schemeClr val="accent1"/>
                </a:solidFill>
              </a:rPr>
              <a:t>HDInsight</a:t>
            </a:r>
          </a:p>
        </p:txBody>
      </p:sp>
      <p:sp>
        <p:nvSpPr>
          <p:cNvPr id="239" name="TextBox 238"/>
          <p:cNvSpPr txBox="1"/>
          <p:nvPr/>
        </p:nvSpPr>
        <p:spPr>
          <a:xfrm>
            <a:off x="9723722" y="1923416"/>
            <a:ext cx="1358986" cy="271483"/>
          </a:xfrm>
          <a:prstGeom prst="rect">
            <a:avLst/>
          </a:prstGeom>
          <a:noFill/>
        </p:spPr>
        <p:txBody>
          <a:bodyPr wrap="none" lIns="0" tIns="0" rIns="0" bIns="0" rtlCol="0">
            <a:spAutoFit/>
          </a:bodyPr>
          <a:lstStyle/>
          <a:p>
            <a:pPr defTabSz="913863">
              <a:defRPr/>
            </a:pPr>
            <a:r>
              <a:rPr lang="en-US" sz="1764" kern="0" dirty="0">
                <a:solidFill>
                  <a:schemeClr val="accent1"/>
                </a:solidFill>
              </a:rPr>
              <a:t>ADL Analytics</a:t>
            </a:r>
          </a:p>
        </p:txBody>
      </p:sp>
      <p:sp>
        <p:nvSpPr>
          <p:cNvPr id="240" name="TextBox 239"/>
          <p:cNvSpPr txBox="1"/>
          <p:nvPr/>
        </p:nvSpPr>
        <p:spPr>
          <a:xfrm>
            <a:off x="9723722" y="4322553"/>
            <a:ext cx="1771741" cy="271483"/>
          </a:xfrm>
          <a:prstGeom prst="rect">
            <a:avLst/>
          </a:prstGeom>
          <a:noFill/>
        </p:spPr>
        <p:txBody>
          <a:bodyPr wrap="none" lIns="0" tIns="0" rIns="0" bIns="0" rtlCol="0">
            <a:spAutoFit/>
          </a:bodyPr>
          <a:lstStyle/>
          <a:p>
            <a:pPr defTabSz="913863">
              <a:defRPr/>
            </a:pPr>
            <a:r>
              <a:rPr lang="en-US" sz="1764" kern="0" dirty="0">
                <a:solidFill>
                  <a:schemeClr val="accent1"/>
                </a:solidFill>
              </a:rPr>
              <a:t>Machine Learning</a:t>
            </a:r>
          </a:p>
        </p:txBody>
      </p:sp>
      <p:sp>
        <p:nvSpPr>
          <p:cNvPr id="241" name="TextBox 240"/>
          <p:cNvSpPr txBox="1"/>
          <p:nvPr/>
        </p:nvSpPr>
        <p:spPr>
          <a:xfrm>
            <a:off x="9723722" y="3722767"/>
            <a:ext cx="557922" cy="271483"/>
          </a:xfrm>
          <a:prstGeom prst="rect">
            <a:avLst/>
          </a:prstGeom>
          <a:noFill/>
        </p:spPr>
        <p:txBody>
          <a:bodyPr wrap="none" lIns="0" tIns="0" rIns="0" bIns="0" rtlCol="0">
            <a:spAutoFit/>
          </a:bodyPr>
          <a:lstStyle/>
          <a:p>
            <a:pPr defTabSz="913863">
              <a:defRPr/>
            </a:pPr>
            <a:r>
              <a:rPr lang="en-US" sz="1764" kern="0" dirty="0">
                <a:solidFill>
                  <a:schemeClr val="accent1"/>
                </a:solidFill>
              </a:rPr>
              <a:t>Spark</a:t>
            </a:r>
          </a:p>
        </p:txBody>
      </p:sp>
      <p:sp>
        <p:nvSpPr>
          <p:cNvPr id="242" name="TextBox 241"/>
          <p:cNvSpPr txBox="1"/>
          <p:nvPr/>
        </p:nvSpPr>
        <p:spPr>
          <a:xfrm>
            <a:off x="9723721" y="3122983"/>
            <a:ext cx="135113" cy="271483"/>
          </a:xfrm>
          <a:prstGeom prst="rect">
            <a:avLst/>
          </a:prstGeom>
          <a:noFill/>
        </p:spPr>
        <p:txBody>
          <a:bodyPr wrap="none" lIns="0" tIns="0" rIns="0" bIns="0" rtlCol="0">
            <a:spAutoFit/>
          </a:bodyPr>
          <a:lstStyle/>
          <a:p>
            <a:pPr defTabSz="913863">
              <a:defRPr/>
            </a:pPr>
            <a:r>
              <a:rPr lang="en-US" sz="1764" kern="0" dirty="0">
                <a:solidFill>
                  <a:schemeClr val="accent1"/>
                </a:solidFill>
              </a:rPr>
              <a:t>R</a:t>
            </a:r>
          </a:p>
        </p:txBody>
      </p:sp>
      <p:pic>
        <p:nvPicPr>
          <p:cNvPr id="243" name="Picture 24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451314" y="1868038"/>
            <a:ext cx="398733" cy="398733"/>
          </a:xfrm>
          <a:prstGeom prst="rect">
            <a:avLst/>
          </a:prstGeom>
        </p:spPr>
      </p:pic>
      <p:pic>
        <p:nvPicPr>
          <p:cNvPr id="244" name="Picture 243"/>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1420328" y="3048956"/>
            <a:ext cx="484897" cy="448568"/>
          </a:xfrm>
          <a:prstGeom prst="rect">
            <a:avLst/>
          </a:prstGeom>
          <a:noFill/>
        </p:spPr>
      </p:pic>
      <p:pic>
        <p:nvPicPr>
          <p:cNvPr id="245" name="Picture 2" descr="http://www.ebaytechblog.com/wp-content/uploads/2014/05/spark_logo.png"/>
          <p:cNvPicPr>
            <a:picLocks noChangeAspect="1" noChangeArrowheads="1"/>
          </p:cNvPicPr>
          <p:nvPr/>
        </p:nvPicPr>
        <p:blipFill>
          <a:blip r:embed="rId13" cstate="email">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1365401" y="3670969"/>
            <a:ext cx="594751" cy="315817"/>
          </a:xfrm>
          <a:prstGeom prst="rect">
            <a:avLst/>
          </a:prstGeom>
          <a:noFill/>
          <a:ln>
            <a:noFill/>
          </a:ln>
          <a:extLst/>
        </p:spPr>
      </p:pic>
      <p:sp>
        <p:nvSpPr>
          <p:cNvPr id="247" name="Freeform 246"/>
          <p:cNvSpPr>
            <a:spLocks noChangeAspect="1"/>
          </p:cNvSpPr>
          <p:nvPr/>
        </p:nvSpPr>
        <p:spPr bwMode="auto">
          <a:xfrm>
            <a:off x="11398716" y="2485615"/>
            <a:ext cx="528121" cy="37038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a:noFill/>
          </a:ln>
        </p:spPr>
        <p:txBody>
          <a:bodyPr vert="horz" wrap="square" lIns="87808" tIns="43904" rIns="87808" bIns="43904" numCol="1" anchor="t" anchorCtr="0" compatLnSpc="1">
            <a:prstTxWarp prst="textNoShape">
              <a:avLst/>
            </a:prstTxWarp>
          </a:bodyPr>
          <a:lstStyle/>
          <a:p>
            <a:pPr defTabSz="894638" fontAlgn="base">
              <a:spcBef>
                <a:spcPct val="0"/>
              </a:spcBef>
              <a:spcAft>
                <a:spcPct val="0"/>
              </a:spcAft>
              <a:defRPr/>
            </a:pPr>
            <a:endParaRPr lang="en-IN" sz="1536" kern="0" dirty="0">
              <a:solidFill>
                <a:srgbClr val="000000"/>
              </a:solidFill>
            </a:endParaRPr>
          </a:p>
        </p:txBody>
      </p:sp>
      <p:grpSp>
        <p:nvGrpSpPr>
          <p:cNvPr id="248" name="Group 247"/>
          <p:cNvGrpSpPr/>
          <p:nvPr/>
        </p:nvGrpSpPr>
        <p:grpSpPr>
          <a:xfrm>
            <a:off x="5511894" y="1913893"/>
            <a:ext cx="2553456" cy="2553456"/>
            <a:chOff x="4378256" y="2618105"/>
            <a:chExt cx="3657600" cy="3657600"/>
          </a:xfrm>
        </p:grpSpPr>
        <p:sp>
          <p:nvSpPr>
            <p:cNvPr id="249" name="Oval 248"/>
            <p:cNvSpPr/>
            <p:nvPr/>
          </p:nvSpPr>
          <p:spPr bwMode="auto">
            <a:xfrm>
              <a:off x="4378256" y="2618105"/>
              <a:ext cx="3657600" cy="3657600"/>
            </a:xfrm>
            <a:prstGeom prst="ellipse">
              <a:avLst/>
            </a:prstGeom>
            <a:solidFill>
              <a:schemeClr val="tx1"/>
            </a:solidFill>
            <a:ln w="3175" cap="flat" cmpd="sng" algn="ctr">
              <a:solidFill>
                <a:srgbClr val="0078D7"/>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0">
                      <a:srgbClr val="FFFFFF"/>
                    </a:gs>
                    <a:gs pos="100000">
                      <a:srgbClr val="FFFFFF"/>
                    </a:gs>
                  </a:gsLst>
                  <a:lin ang="5400000" scaled="0"/>
                </a:gradFill>
                <a:latin typeface="Segoe UI"/>
              </a:endParaRPr>
            </a:p>
          </p:txBody>
        </p:sp>
        <p:grpSp>
          <p:nvGrpSpPr>
            <p:cNvPr id="250" name="Group 249"/>
            <p:cNvGrpSpPr/>
            <p:nvPr/>
          </p:nvGrpSpPr>
          <p:grpSpPr>
            <a:xfrm>
              <a:off x="4867139" y="4302842"/>
              <a:ext cx="2679835" cy="1323144"/>
              <a:chOff x="4724189" y="4328405"/>
              <a:chExt cx="3043313" cy="1502606"/>
            </a:xfrm>
            <a:solidFill>
              <a:schemeClr val="bg1">
                <a:lumMod val="95000"/>
              </a:schemeClr>
            </a:solidFill>
          </p:grpSpPr>
          <p:sp>
            <p:nvSpPr>
              <p:cNvPr id="252" name="TextBox 251"/>
              <p:cNvSpPr txBox="1"/>
              <p:nvPr/>
            </p:nvSpPr>
            <p:spPr>
              <a:xfrm>
                <a:off x="5875137" y="4328405"/>
                <a:ext cx="809241"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3" name="TextBox 252"/>
              <p:cNvSpPr txBox="1"/>
              <p:nvPr/>
            </p:nvSpPr>
            <p:spPr>
              <a:xfrm>
                <a:off x="4724189" y="5230122"/>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4" name="TextBox 253"/>
              <p:cNvSpPr txBox="1"/>
              <p:nvPr/>
            </p:nvSpPr>
            <p:spPr>
              <a:xfrm>
                <a:off x="5340571" y="5230122"/>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5" name="TextBox 254"/>
              <p:cNvSpPr txBox="1"/>
              <p:nvPr/>
            </p:nvSpPr>
            <p:spPr>
              <a:xfrm>
                <a:off x="5956951" y="5230122"/>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6" name="TextBox 255"/>
              <p:cNvSpPr txBox="1"/>
              <p:nvPr/>
            </p:nvSpPr>
            <p:spPr>
              <a:xfrm>
                <a:off x="6573332" y="5230121"/>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257" name="TextBox 256"/>
              <p:cNvSpPr txBox="1"/>
              <p:nvPr/>
            </p:nvSpPr>
            <p:spPr>
              <a:xfrm>
                <a:off x="7189714" y="5230121"/>
                <a:ext cx="577788" cy="600889"/>
              </a:xfrm>
              <a:prstGeom prst="rect">
                <a:avLst/>
              </a:prstGeom>
              <a:solidFill>
                <a:schemeClr val="accent1"/>
              </a:solidFill>
              <a:ln>
                <a:noFill/>
              </a:ln>
            </p:spPr>
            <p:txBody>
              <a:bodyPr wrap="square" lIns="179238" tIns="143391" rIns="179238" bIns="143391" rtlCol="0">
                <a:spAutoFit/>
              </a:bodyPr>
              <a:lstStyle/>
              <a:p>
                <a:pPr algn="ctr" defTabSz="914180">
                  <a:lnSpc>
                    <a:spcPct val="90000"/>
                  </a:lnSpc>
                  <a:spcAft>
                    <a:spcPts val="588"/>
                  </a:spcAft>
                  <a:defRPr/>
                </a:pPr>
                <a:endParaRPr lang="en-US" sz="588" kern="0" dirty="0">
                  <a:solidFill>
                    <a:srgbClr val="505050"/>
                  </a:solidFill>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258" name="Straight Connector 257"/>
              <p:cNvCxnSpPr/>
              <p:nvPr/>
            </p:nvCxnSpPr>
            <p:spPr>
              <a:xfrm>
                <a:off x="4992236" y="4917731"/>
                <a:ext cx="2518252" cy="0"/>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501464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5615864"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6281187"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492655"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6862359" y="4917731"/>
                <a:ext cx="2" cy="276106"/>
              </a:xfrm>
              <a:prstGeom prst="line">
                <a:avLst/>
              </a:prstGeom>
              <a:grpFill/>
              <a:ln w="381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6281187" y="4701643"/>
                <a:ext cx="2" cy="276106"/>
              </a:xfrm>
              <a:prstGeom prst="line">
                <a:avLst/>
              </a:prstGeom>
              <a:grpFill/>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1" name="TextBox 250"/>
            <p:cNvSpPr txBox="1"/>
            <p:nvPr/>
          </p:nvSpPr>
          <p:spPr>
            <a:xfrm>
              <a:off x="4882806" y="3706505"/>
              <a:ext cx="2635549" cy="490560"/>
            </a:xfrm>
            <a:prstGeom prst="rect">
              <a:avLst/>
            </a:prstGeom>
            <a:noFill/>
          </p:spPr>
          <p:txBody>
            <a:bodyPr wrap="square" lIns="0" tIns="0" rIns="0" bIns="0" rtlCol="0">
              <a:noAutofit/>
            </a:bodyPr>
            <a:lstStyle/>
            <a:p>
              <a:pPr algn="ctr" defTabSz="896203">
                <a:defRPr/>
              </a:pPr>
              <a:r>
                <a:rPr lang="en-US" sz="2352" kern="0" dirty="0">
                  <a:solidFill>
                    <a:schemeClr val="accent1"/>
                  </a:solidFill>
                </a:rPr>
                <a:t>ADL Store</a:t>
              </a:r>
            </a:p>
          </p:txBody>
        </p:sp>
      </p:grpSp>
      <p:cxnSp>
        <p:nvCxnSpPr>
          <p:cNvPr id="267" name="Elbow Connector 266"/>
          <p:cNvCxnSpPr/>
          <p:nvPr/>
        </p:nvCxnSpPr>
        <p:spPr>
          <a:xfrm>
            <a:off x="4211361" y="2063125"/>
            <a:ext cx="10474" cy="2384905"/>
          </a:xfrm>
          <a:prstGeom prst="bentConnector3">
            <a:avLst>
              <a:gd name="adj1" fmla="val 1800000"/>
            </a:avLst>
          </a:prstGeom>
          <a:ln w="9525">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p:nvPr/>
        </p:nvCxnSpPr>
        <p:spPr>
          <a:xfrm>
            <a:off x="4391668" y="3255578"/>
            <a:ext cx="832218"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6570568" y="2122456"/>
            <a:ext cx="477802" cy="477802"/>
            <a:chOff x="4068192" y="3363795"/>
            <a:chExt cx="324957" cy="324957"/>
          </a:xfrm>
        </p:grpSpPr>
        <p:sp>
          <p:nvSpPr>
            <p:cNvPr id="273" name="Rounded Rectangle 272"/>
            <p:cNvSpPr/>
            <p:nvPr/>
          </p:nvSpPr>
          <p:spPr bwMode="auto">
            <a:xfrm>
              <a:off x="4068192" y="3363795"/>
              <a:ext cx="324957" cy="3249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4106551"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245904" y="3401141"/>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4174625"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313978" y="3401529"/>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4106551"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245904" y="3550317"/>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4174625"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313978" y="3550705"/>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4178218"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p:cNvSpPr/>
            <p:nvPr/>
          </p:nvSpPr>
          <p:spPr bwMode="auto">
            <a:xfrm>
              <a:off x="4317571" y="3621636"/>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4106939"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4246293" y="362202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p:cNvSpPr/>
            <p:nvPr/>
          </p:nvSpPr>
          <p:spPr bwMode="auto">
            <a:xfrm>
              <a:off x="4178218"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p:cNvSpPr/>
            <p:nvPr/>
          </p:nvSpPr>
          <p:spPr bwMode="auto">
            <a:xfrm>
              <a:off x="4317571" y="3465945"/>
              <a:ext cx="43611" cy="4361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p:cNvSpPr/>
            <p:nvPr/>
          </p:nvSpPr>
          <p:spPr bwMode="auto">
            <a:xfrm>
              <a:off x="4106939"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p:cNvSpPr/>
            <p:nvPr/>
          </p:nvSpPr>
          <p:spPr bwMode="auto">
            <a:xfrm>
              <a:off x="4246293" y="3466334"/>
              <a:ext cx="46815" cy="4681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5" tIns="140572" rIns="175715" bIns="140572" numCol="1" spcCol="0" rtlCol="0" fromWordArt="0" anchor="t" anchorCtr="0" forceAA="0" compatLnSpc="1">
              <a:prstTxWarp prst="textNoShape">
                <a:avLst/>
              </a:prstTxWarp>
              <a:noAutofit/>
            </a:bodyPr>
            <a:lstStyle/>
            <a:p>
              <a:pPr algn="ctr" defTabSz="895911" fontAlgn="base">
                <a:lnSpc>
                  <a:spcPct val="90000"/>
                </a:lnSpc>
                <a:spcBef>
                  <a:spcPct val="0"/>
                </a:spcBef>
                <a:spcAft>
                  <a:spcPct val="0"/>
                </a:spcAft>
                <a:defRPr/>
              </a:pPr>
              <a:endParaRPr lang="en-US" sz="2306"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9464" y="1618083"/>
            <a:ext cx="1765329" cy="3781517"/>
            <a:chOff x="2269406" y="1649551"/>
            <a:chExt cx="1801197" cy="3858349"/>
          </a:xfrm>
        </p:grpSpPr>
        <p:sp>
          <p:nvSpPr>
            <p:cNvPr id="157" name="Rectangle 15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2" name="Rectangle 131"/>
            <p:cNvSpPr/>
            <p:nvPr/>
          </p:nvSpPr>
          <p:spPr>
            <a:xfrm>
              <a:off x="2774284" y="3274196"/>
              <a:ext cx="1296319" cy="446397"/>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SQL Data </a:t>
              </a:r>
            </a:p>
            <a:p>
              <a:pPr defTabSz="896203">
                <a:defRPr/>
              </a:pPr>
              <a:r>
                <a:rPr lang="en-US" sz="1100" kern="0" dirty="0">
                  <a:solidFill>
                    <a:schemeClr val="accent2">
                      <a:lumMod val="75000"/>
                    </a:schemeClr>
                  </a:solidFill>
                  <a:cs typeface="Segoe UI Semilight" panose="020B0402040204020203" pitchFamily="34" charset="0"/>
                </a:rPr>
                <a:t>Warehouse</a:t>
              </a:r>
            </a:p>
          </p:txBody>
        </p:sp>
        <p:sp>
          <p:nvSpPr>
            <p:cNvPr id="133" name="Rectangle 132"/>
            <p:cNvSpPr/>
            <p:nvPr/>
          </p:nvSpPr>
          <p:spPr>
            <a:xfrm>
              <a:off x="2754567" y="2530491"/>
              <a:ext cx="1296319" cy="270285"/>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Data Lake Store</a:t>
              </a:r>
            </a:p>
          </p:txBody>
        </p:sp>
        <p:grpSp>
          <p:nvGrpSpPr>
            <p:cNvPr id="134" name="Group 133"/>
            <p:cNvGrpSpPr/>
            <p:nvPr/>
          </p:nvGrpSpPr>
          <p:grpSpPr>
            <a:xfrm>
              <a:off x="2439892" y="2526826"/>
              <a:ext cx="256193" cy="256192"/>
              <a:chOff x="4061057" y="3607548"/>
              <a:chExt cx="324957" cy="324957"/>
            </a:xfrm>
          </p:grpSpPr>
          <p:sp>
            <p:nvSpPr>
              <p:cNvPr id="138" name="Rounded Rectangle 137"/>
              <p:cNvSpPr/>
              <p:nvPr/>
            </p:nvSpPr>
            <p:spPr bwMode="auto">
              <a:xfrm>
                <a:off x="4061057" y="3607548"/>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Oval 140"/>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Oval 149"/>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5" name="Group 134"/>
            <p:cNvGrpSpPr/>
            <p:nvPr/>
          </p:nvGrpSpPr>
          <p:grpSpPr>
            <a:xfrm>
              <a:off x="2446176" y="3338874"/>
              <a:ext cx="253198" cy="310108"/>
              <a:chOff x="-3084513" y="5566963"/>
              <a:chExt cx="2716213" cy="3363913"/>
            </a:xfrm>
            <a:solidFill>
              <a:schemeClr val="tx1"/>
            </a:solidFill>
          </p:grpSpPr>
          <p:sp>
            <p:nvSpPr>
              <p:cNvPr id="136"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37"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grpSp>
      <p:cxnSp>
        <p:nvCxnSpPr>
          <p:cNvPr id="189" name="Straight Arrow Connector 188"/>
          <p:cNvCxnSpPr/>
          <p:nvPr/>
        </p:nvCxnSpPr>
        <p:spPr>
          <a:xfrm>
            <a:off x="8155630" y="3255578"/>
            <a:ext cx="716953" cy="1"/>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91" name="Freeform 190"/>
          <p:cNvSpPr/>
          <p:nvPr/>
        </p:nvSpPr>
        <p:spPr bwMode="auto">
          <a:xfrm flipH="1">
            <a:off x="11620889" y="4313900"/>
            <a:ext cx="267144" cy="28270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29865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dirty="0"/>
              <a:t>Elastic data warehouse as a service with enterprise-class features</a:t>
            </a:r>
            <a:br>
              <a:rPr lang="en-US" dirty="0"/>
            </a:br>
            <a:endParaRPr lang="en-US" kern="0" spc="0" dirty="0">
              <a:ln>
                <a:noFill/>
              </a:ln>
            </a:endParaRPr>
          </a:p>
        </p:txBody>
      </p:sp>
      <p:grpSp>
        <p:nvGrpSpPr>
          <p:cNvPr id="3" name="Group 2"/>
          <p:cNvGrpSpPr/>
          <p:nvPr/>
        </p:nvGrpSpPr>
        <p:grpSpPr>
          <a:xfrm>
            <a:off x="2180662" y="5157069"/>
            <a:ext cx="9457349" cy="929075"/>
            <a:chOff x="2214694" y="5581573"/>
            <a:chExt cx="9649501" cy="947952"/>
          </a:xfrm>
        </p:grpSpPr>
        <p:sp>
          <p:nvSpPr>
            <p:cNvPr id="6" name="TextBox 5"/>
            <p:cNvSpPr txBox="1"/>
            <p:nvPr/>
          </p:nvSpPr>
          <p:spPr>
            <a:xfrm>
              <a:off x="2214694" y="5581573"/>
              <a:ext cx="5114992"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Petabyte scale with massively parallel processing</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Independent scaling of compute and storage—in seconds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Transact-SQL queries across relational and non-relational data</a:t>
              </a:r>
            </a:p>
          </p:txBody>
        </p:sp>
        <p:sp>
          <p:nvSpPr>
            <p:cNvPr id="7" name="TextBox 6"/>
            <p:cNvSpPr txBox="1"/>
            <p:nvPr/>
          </p:nvSpPr>
          <p:spPr>
            <a:xfrm>
              <a:off x="7151925" y="5590585"/>
              <a:ext cx="4712270" cy="871008"/>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Full enterprise-class SQL Server experience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Works seamlessly with Power BI, Machine Learning, HDInsight, and Data Factory</a:t>
              </a:r>
            </a:p>
          </p:txBody>
        </p:sp>
      </p:grpSp>
      <p:grpSp>
        <p:nvGrpSpPr>
          <p:cNvPr id="52" name="Group 51"/>
          <p:cNvGrpSpPr/>
          <p:nvPr/>
        </p:nvGrpSpPr>
        <p:grpSpPr>
          <a:xfrm>
            <a:off x="2062662" y="2616918"/>
            <a:ext cx="2005761" cy="1243064"/>
            <a:chOff x="2104571" y="2668680"/>
            <a:chExt cx="2046514" cy="1268320"/>
          </a:xfrm>
          <a:solidFill>
            <a:schemeClr val="accent1"/>
          </a:solidFill>
        </p:grpSpPr>
        <p:pic>
          <p:nvPicPr>
            <p:cNvPr id="53" name="Picture 52"/>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184400" y="2755900"/>
              <a:ext cx="1870075" cy="1030814"/>
            </a:xfrm>
            <a:prstGeom prst="rect">
              <a:avLst/>
            </a:prstGeom>
            <a:grpFill/>
            <a:ln>
              <a:solidFill>
                <a:schemeClr val="accent1"/>
              </a:solidFill>
            </a:ln>
          </p:spPr>
        </p:pic>
        <p:grpSp>
          <p:nvGrpSpPr>
            <p:cNvPr id="54" name="Group 53"/>
            <p:cNvGrpSpPr/>
            <p:nvPr/>
          </p:nvGrpSpPr>
          <p:grpSpPr>
            <a:xfrm>
              <a:off x="2104571" y="2668680"/>
              <a:ext cx="2046514" cy="1268320"/>
              <a:chOff x="2104571" y="2668680"/>
              <a:chExt cx="2046514" cy="1268320"/>
            </a:xfrm>
            <a:grpFill/>
          </p:grpSpPr>
          <p:sp>
            <p:nvSpPr>
              <p:cNvPr id="55" name="Freeform 54"/>
              <p:cNvSpPr/>
              <p:nvPr/>
            </p:nvSpPr>
            <p:spPr bwMode="auto">
              <a:xfrm>
                <a:off x="2104571" y="2668680"/>
                <a:ext cx="2046514" cy="1268320"/>
              </a:xfrm>
              <a:custGeom>
                <a:avLst/>
                <a:gdLst>
                  <a:gd name="connsiteX0" fmla="*/ 88225 w 2046514"/>
                  <a:gd name="connsiteY0" fmla="*/ 27078 h 1140006"/>
                  <a:gd name="connsiteX1" fmla="*/ 31240 w 2046514"/>
                  <a:gd name="connsiteY1" fmla="*/ 84063 h 1140006"/>
                  <a:gd name="connsiteX2" fmla="*/ 31240 w 2046514"/>
                  <a:gd name="connsiteY2" fmla="*/ 1055943 h 1140006"/>
                  <a:gd name="connsiteX3" fmla="*/ 88225 w 2046514"/>
                  <a:gd name="connsiteY3" fmla="*/ 1112928 h 1140006"/>
                  <a:gd name="connsiteX4" fmla="*/ 1958290 w 2046514"/>
                  <a:gd name="connsiteY4" fmla="*/ 1112928 h 1140006"/>
                  <a:gd name="connsiteX5" fmla="*/ 2015275 w 2046514"/>
                  <a:gd name="connsiteY5" fmla="*/ 1055943 h 1140006"/>
                  <a:gd name="connsiteX6" fmla="*/ 2015275 w 2046514"/>
                  <a:gd name="connsiteY6" fmla="*/ 84063 h 1140006"/>
                  <a:gd name="connsiteX7" fmla="*/ 1958290 w 2046514"/>
                  <a:gd name="connsiteY7" fmla="*/ 27078 h 1140006"/>
                  <a:gd name="connsiteX8" fmla="*/ 59828 w 2046514"/>
                  <a:gd name="connsiteY8" fmla="*/ 0 h 1140006"/>
                  <a:gd name="connsiteX9" fmla="*/ 1986686 w 2046514"/>
                  <a:gd name="connsiteY9" fmla="*/ 0 h 1140006"/>
                  <a:gd name="connsiteX10" fmla="*/ 2046514 w 2046514"/>
                  <a:gd name="connsiteY10" fmla="*/ 59828 h 1140006"/>
                  <a:gd name="connsiteX11" fmla="*/ 2046514 w 2046514"/>
                  <a:gd name="connsiteY11" fmla="*/ 1080178 h 1140006"/>
                  <a:gd name="connsiteX12" fmla="*/ 1986686 w 2046514"/>
                  <a:gd name="connsiteY12" fmla="*/ 1140006 h 1140006"/>
                  <a:gd name="connsiteX13" fmla="*/ 59828 w 2046514"/>
                  <a:gd name="connsiteY13" fmla="*/ 1140006 h 1140006"/>
                  <a:gd name="connsiteX14" fmla="*/ 0 w 2046514"/>
                  <a:gd name="connsiteY14" fmla="*/ 1080178 h 1140006"/>
                  <a:gd name="connsiteX15" fmla="*/ 0 w 2046514"/>
                  <a:gd name="connsiteY15" fmla="*/ 59828 h 1140006"/>
                  <a:gd name="connsiteX16" fmla="*/ 59828 w 2046514"/>
                  <a:gd name="connsiteY16" fmla="*/ 0 h 114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6514" h="1140006">
                    <a:moveTo>
                      <a:pt x="88225" y="27078"/>
                    </a:moveTo>
                    <a:cubicBezTo>
                      <a:pt x="56753" y="27078"/>
                      <a:pt x="31240" y="52591"/>
                      <a:pt x="31240" y="84063"/>
                    </a:cubicBezTo>
                    <a:lnTo>
                      <a:pt x="31240" y="1055943"/>
                    </a:lnTo>
                    <a:cubicBezTo>
                      <a:pt x="31240" y="1087415"/>
                      <a:pt x="56753" y="1112928"/>
                      <a:pt x="88225" y="1112928"/>
                    </a:cubicBezTo>
                    <a:lnTo>
                      <a:pt x="1958290" y="1112928"/>
                    </a:lnTo>
                    <a:cubicBezTo>
                      <a:pt x="1989762" y="1112928"/>
                      <a:pt x="2015275" y="1087415"/>
                      <a:pt x="2015275" y="1055943"/>
                    </a:cubicBezTo>
                    <a:lnTo>
                      <a:pt x="2015275" y="84063"/>
                    </a:lnTo>
                    <a:cubicBezTo>
                      <a:pt x="2015275" y="52591"/>
                      <a:pt x="1989762" y="27078"/>
                      <a:pt x="1958290" y="27078"/>
                    </a:cubicBezTo>
                    <a:close/>
                    <a:moveTo>
                      <a:pt x="59828" y="0"/>
                    </a:moveTo>
                    <a:lnTo>
                      <a:pt x="1986686" y="0"/>
                    </a:lnTo>
                    <a:cubicBezTo>
                      <a:pt x="2019728" y="0"/>
                      <a:pt x="2046514" y="26786"/>
                      <a:pt x="2046514" y="59828"/>
                    </a:cubicBezTo>
                    <a:lnTo>
                      <a:pt x="2046514" y="1080178"/>
                    </a:lnTo>
                    <a:cubicBezTo>
                      <a:pt x="2046514" y="1113220"/>
                      <a:pt x="2019728" y="1140006"/>
                      <a:pt x="1986686" y="1140006"/>
                    </a:cubicBezTo>
                    <a:lnTo>
                      <a:pt x="59828" y="1140006"/>
                    </a:lnTo>
                    <a:cubicBezTo>
                      <a:pt x="26786" y="1140006"/>
                      <a:pt x="0" y="1113220"/>
                      <a:pt x="0" y="1080178"/>
                    </a:cubicBezTo>
                    <a:lnTo>
                      <a:pt x="0" y="59828"/>
                    </a:lnTo>
                    <a:cubicBezTo>
                      <a:pt x="0" y="26786"/>
                      <a:pt x="26786" y="0"/>
                      <a:pt x="59828" y="0"/>
                    </a:cubicBez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56" name="Freeform 55"/>
              <p:cNvSpPr/>
              <p:nvPr/>
            </p:nvSpPr>
            <p:spPr bwMode="auto">
              <a:xfrm>
                <a:off x="2176463" y="2733675"/>
                <a:ext cx="1900237" cy="1060450"/>
              </a:xfrm>
              <a:custGeom>
                <a:avLst/>
                <a:gdLst>
                  <a:gd name="connsiteX0" fmla="*/ 33337 w 1900237"/>
                  <a:gd name="connsiteY0" fmla="*/ 26193 h 926306"/>
                  <a:gd name="connsiteX1" fmla="*/ 33337 w 1900237"/>
                  <a:gd name="connsiteY1" fmla="*/ 900113 h 926306"/>
                  <a:gd name="connsiteX2" fmla="*/ 1866901 w 1900237"/>
                  <a:gd name="connsiteY2" fmla="*/ 900113 h 926306"/>
                  <a:gd name="connsiteX3" fmla="*/ 1866901 w 1900237"/>
                  <a:gd name="connsiteY3" fmla="*/ 26193 h 926306"/>
                  <a:gd name="connsiteX4" fmla="*/ 0 w 1900237"/>
                  <a:gd name="connsiteY4" fmla="*/ 0 h 926306"/>
                  <a:gd name="connsiteX5" fmla="*/ 1900237 w 1900237"/>
                  <a:gd name="connsiteY5" fmla="*/ 0 h 926306"/>
                  <a:gd name="connsiteX6" fmla="*/ 1900237 w 1900237"/>
                  <a:gd name="connsiteY6" fmla="*/ 926306 h 926306"/>
                  <a:gd name="connsiteX7" fmla="*/ 0 w 1900237"/>
                  <a:gd name="connsiteY7" fmla="*/ 926306 h 926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237" h="926306">
                    <a:moveTo>
                      <a:pt x="33337" y="26193"/>
                    </a:moveTo>
                    <a:lnTo>
                      <a:pt x="33337" y="900113"/>
                    </a:lnTo>
                    <a:lnTo>
                      <a:pt x="1866901" y="900113"/>
                    </a:lnTo>
                    <a:lnTo>
                      <a:pt x="1866901" y="26193"/>
                    </a:lnTo>
                    <a:close/>
                    <a:moveTo>
                      <a:pt x="0" y="0"/>
                    </a:moveTo>
                    <a:lnTo>
                      <a:pt x="1900237" y="0"/>
                    </a:lnTo>
                    <a:lnTo>
                      <a:pt x="1900237" y="926306"/>
                    </a:lnTo>
                    <a:lnTo>
                      <a:pt x="0" y="926306"/>
                    </a:lnTo>
                    <a:close/>
                  </a:path>
                </a:pathLst>
              </a:cu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57" name="Oval 56"/>
              <p:cNvSpPr/>
              <p:nvPr/>
            </p:nvSpPr>
            <p:spPr bwMode="auto">
              <a:xfrm>
                <a:off x="3088594" y="3809537"/>
                <a:ext cx="78470" cy="78468"/>
              </a:xfrm>
              <a:prstGeom prst="ellipse">
                <a:avLst/>
              </a:prstGeom>
              <a:grpFill/>
              <a:ln w="31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grpSp>
        <p:nvGrpSpPr>
          <p:cNvPr id="58" name="Group 57"/>
          <p:cNvGrpSpPr/>
          <p:nvPr/>
        </p:nvGrpSpPr>
        <p:grpSpPr>
          <a:xfrm>
            <a:off x="5191452" y="2691601"/>
            <a:ext cx="1534106" cy="1124996"/>
            <a:chOff x="4921249" y="2668680"/>
            <a:chExt cx="1565276" cy="1147853"/>
          </a:xfrm>
          <a:solidFill>
            <a:schemeClr val="accent1"/>
          </a:solidFill>
        </p:grpSpPr>
        <p:sp>
          <p:nvSpPr>
            <p:cNvPr id="59" name="Freeform 58"/>
            <p:cNvSpPr>
              <a:spLocks/>
            </p:cNvSpPr>
            <p:nvPr/>
          </p:nvSpPr>
          <p:spPr bwMode="auto">
            <a:xfrm>
              <a:off x="5257530" y="2981926"/>
              <a:ext cx="900424" cy="538914"/>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sp>
          <p:nvSpPr>
            <p:cNvPr id="60" name="Freeform 59"/>
            <p:cNvSpPr/>
            <p:nvPr/>
          </p:nvSpPr>
          <p:spPr bwMode="auto">
            <a:xfrm>
              <a:off x="4921249"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61" name="Freeform 60"/>
            <p:cNvSpPr/>
            <p:nvPr/>
          </p:nvSpPr>
          <p:spPr bwMode="auto">
            <a:xfrm>
              <a:off x="4921249"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nvGrpSpPr>
            <p:cNvPr id="62" name="Group 61"/>
            <p:cNvGrpSpPr/>
            <p:nvPr/>
          </p:nvGrpSpPr>
          <p:grpSpPr>
            <a:xfrm flipH="1">
              <a:off x="5711824" y="2668680"/>
              <a:ext cx="774701" cy="1147853"/>
              <a:chOff x="4804567" y="2668680"/>
              <a:chExt cx="774701" cy="1147853"/>
            </a:xfrm>
            <a:grpFill/>
          </p:grpSpPr>
          <p:sp>
            <p:nvSpPr>
              <p:cNvPr id="63" name="Freeform 62"/>
              <p:cNvSpPr/>
              <p:nvPr/>
            </p:nvSpPr>
            <p:spPr bwMode="auto">
              <a:xfrm>
                <a:off x="4804567" y="2668680"/>
                <a:ext cx="774701" cy="570003"/>
              </a:xfrm>
              <a:custGeom>
                <a:avLst/>
                <a:gdLst>
                  <a:gd name="connsiteX0" fmla="*/ 95002 w 774701"/>
                  <a:gd name="connsiteY0" fmla="*/ 0 h 570003"/>
                  <a:gd name="connsiteX1" fmla="*/ 679699 w 774701"/>
                  <a:gd name="connsiteY1" fmla="*/ 0 h 570003"/>
                  <a:gd name="connsiteX2" fmla="*/ 774701 w 774701"/>
                  <a:gd name="connsiteY2" fmla="*/ 95002 h 570003"/>
                  <a:gd name="connsiteX3" fmla="*/ 774701 w 774701"/>
                  <a:gd name="connsiteY3" fmla="*/ 281548 h 570003"/>
                  <a:gd name="connsiteX4" fmla="*/ 762719 w 774701"/>
                  <a:gd name="connsiteY4" fmla="*/ 283662 h 570003"/>
                  <a:gd name="connsiteX5" fmla="*/ 762719 w 774701"/>
                  <a:gd name="connsiteY5" fmla="*/ 105707 h 570003"/>
                  <a:gd name="connsiteX6" fmla="*/ 673069 w 774701"/>
                  <a:gd name="connsiteY6" fmla="*/ 16057 h 570003"/>
                  <a:gd name="connsiteX7" fmla="*/ 101631 w 774701"/>
                  <a:gd name="connsiteY7" fmla="*/ 16057 h 570003"/>
                  <a:gd name="connsiteX8" fmla="*/ 11981 w 774701"/>
                  <a:gd name="connsiteY8" fmla="*/ 105707 h 570003"/>
                  <a:gd name="connsiteX9" fmla="*/ 11981 w 774701"/>
                  <a:gd name="connsiteY9" fmla="*/ 464295 h 570003"/>
                  <a:gd name="connsiteX10" fmla="*/ 101631 w 774701"/>
                  <a:gd name="connsiteY10" fmla="*/ 553945 h 570003"/>
                  <a:gd name="connsiteX11" fmla="*/ 367763 w 774701"/>
                  <a:gd name="connsiteY11" fmla="*/ 553945 h 570003"/>
                  <a:gd name="connsiteX12" fmla="*/ 349312 w 774701"/>
                  <a:gd name="connsiteY12" fmla="*/ 566385 h 570003"/>
                  <a:gd name="connsiteX13" fmla="*/ 346873 w 774701"/>
                  <a:gd name="connsiteY13" fmla="*/ 570003 h 570003"/>
                  <a:gd name="connsiteX14" fmla="*/ 95002 w 774701"/>
                  <a:gd name="connsiteY14" fmla="*/ 570003 h 570003"/>
                  <a:gd name="connsiteX15" fmla="*/ 0 w 774701"/>
                  <a:gd name="connsiteY15" fmla="*/ 475001 h 570003"/>
                  <a:gd name="connsiteX16" fmla="*/ 0 w 774701"/>
                  <a:gd name="connsiteY16" fmla="*/ 95002 h 570003"/>
                  <a:gd name="connsiteX17" fmla="*/ 95002 w 774701"/>
                  <a:gd name="connsiteY17"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4701" h="570003">
                    <a:moveTo>
                      <a:pt x="95002" y="0"/>
                    </a:moveTo>
                    <a:lnTo>
                      <a:pt x="679699" y="0"/>
                    </a:lnTo>
                    <a:cubicBezTo>
                      <a:pt x="732167" y="0"/>
                      <a:pt x="774701" y="42534"/>
                      <a:pt x="774701" y="95002"/>
                    </a:cubicBezTo>
                    <a:lnTo>
                      <a:pt x="774701" y="281548"/>
                    </a:lnTo>
                    <a:lnTo>
                      <a:pt x="762719" y="283662"/>
                    </a:lnTo>
                    <a:lnTo>
                      <a:pt x="762719" y="105707"/>
                    </a:lnTo>
                    <a:cubicBezTo>
                      <a:pt x="762719" y="56195"/>
                      <a:pt x="722581" y="16057"/>
                      <a:pt x="673069" y="16057"/>
                    </a:cubicBezTo>
                    <a:lnTo>
                      <a:pt x="101631" y="16057"/>
                    </a:lnTo>
                    <a:cubicBezTo>
                      <a:pt x="52119" y="16057"/>
                      <a:pt x="11981" y="56195"/>
                      <a:pt x="11981" y="105707"/>
                    </a:cubicBezTo>
                    <a:lnTo>
                      <a:pt x="11981" y="464295"/>
                    </a:lnTo>
                    <a:cubicBezTo>
                      <a:pt x="11981" y="513807"/>
                      <a:pt x="52119" y="553945"/>
                      <a:pt x="101631" y="553945"/>
                    </a:cubicBezTo>
                    <a:lnTo>
                      <a:pt x="367763" y="553945"/>
                    </a:lnTo>
                    <a:lnTo>
                      <a:pt x="349312" y="566385"/>
                    </a:lnTo>
                    <a:lnTo>
                      <a:pt x="346873" y="570003"/>
                    </a:ln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sp>
            <p:nvSpPr>
              <p:cNvPr id="64" name="Freeform 63"/>
              <p:cNvSpPr/>
              <p:nvPr/>
            </p:nvSpPr>
            <p:spPr bwMode="auto">
              <a:xfrm>
                <a:off x="4804567" y="3246530"/>
                <a:ext cx="774701" cy="570003"/>
              </a:xfrm>
              <a:custGeom>
                <a:avLst/>
                <a:gdLst>
                  <a:gd name="connsiteX0" fmla="*/ 95002 w 774701"/>
                  <a:gd name="connsiteY0" fmla="*/ 0 h 570003"/>
                  <a:gd name="connsiteX1" fmla="*/ 341582 w 774701"/>
                  <a:gd name="connsiteY1" fmla="*/ 0 h 570003"/>
                  <a:gd name="connsiteX2" fmla="*/ 330756 w 774701"/>
                  <a:gd name="connsiteY2" fmla="*/ 16057 h 570003"/>
                  <a:gd name="connsiteX3" fmla="*/ 101631 w 774701"/>
                  <a:gd name="connsiteY3" fmla="*/ 16057 h 570003"/>
                  <a:gd name="connsiteX4" fmla="*/ 11981 w 774701"/>
                  <a:gd name="connsiteY4" fmla="*/ 105707 h 570003"/>
                  <a:gd name="connsiteX5" fmla="*/ 11981 w 774701"/>
                  <a:gd name="connsiteY5" fmla="*/ 464295 h 570003"/>
                  <a:gd name="connsiteX6" fmla="*/ 101631 w 774701"/>
                  <a:gd name="connsiteY6" fmla="*/ 553945 h 570003"/>
                  <a:gd name="connsiteX7" fmla="*/ 673069 w 774701"/>
                  <a:gd name="connsiteY7" fmla="*/ 553945 h 570003"/>
                  <a:gd name="connsiteX8" fmla="*/ 762719 w 774701"/>
                  <a:gd name="connsiteY8" fmla="*/ 464295 h 570003"/>
                  <a:gd name="connsiteX9" fmla="*/ 762719 w 774701"/>
                  <a:gd name="connsiteY9" fmla="*/ 296770 h 570003"/>
                  <a:gd name="connsiteX10" fmla="*/ 774701 w 774701"/>
                  <a:gd name="connsiteY10" fmla="*/ 296770 h 570003"/>
                  <a:gd name="connsiteX11" fmla="*/ 774701 w 774701"/>
                  <a:gd name="connsiteY11" fmla="*/ 475001 h 570003"/>
                  <a:gd name="connsiteX12" fmla="*/ 679699 w 774701"/>
                  <a:gd name="connsiteY12" fmla="*/ 570003 h 570003"/>
                  <a:gd name="connsiteX13" fmla="*/ 95002 w 774701"/>
                  <a:gd name="connsiteY13" fmla="*/ 570003 h 570003"/>
                  <a:gd name="connsiteX14" fmla="*/ 0 w 774701"/>
                  <a:gd name="connsiteY14" fmla="*/ 475001 h 570003"/>
                  <a:gd name="connsiteX15" fmla="*/ 0 w 774701"/>
                  <a:gd name="connsiteY15" fmla="*/ 95002 h 570003"/>
                  <a:gd name="connsiteX16" fmla="*/ 95002 w 774701"/>
                  <a:gd name="connsiteY16" fmla="*/ 0 h 57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4701" h="570003">
                    <a:moveTo>
                      <a:pt x="95002" y="0"/>
                    </a:moveTo>
                    <a:lnTo>
                      <a:pt x="341582" y="0"/>
                    </a:lnTo>
                    <a:lnTo>
                      <a:pt x="330756" y="16057"/>
                    </a:lnTo>
                    <a:lnTo>
                      <a:pt x="101631" y="16057"/>
                    </a:lnTo>
                    <a:cubicBezTo>
                      <a:pt x="52119" y="16057"/>
                      <a:pt x="11981" y="56195"/>
                      <a:pt x="11981" y="105707"/>
                    </a:cubicBezTo>
                    <a:lnTo>
                      <a:pt x="11981" y="464295"/>
                    </a:lnTo>
                    <a:cubicBezTo>
                      <a:pt x="11981" y="513807"/>
                      <a:pt x="52119" y="553945"/>
                      <a:pt x="101631" y="553945"/>
                    </a:cubicBezTo>
                    <a:lnTo>
                      <a:pt x="673069" y="553945"/>
                    </a:lnTo>
                    <a:cubicBezTo>
                      <a:pt x="722581" y="553945"/>
                      <a:pt x="762719" y="513807"/>
                      <a:pt x="762719" y="464295"/>
                    </a:cubicBezTo>
                    <a:lnTo>
                      <a:pt x="762719" y="296770"/>
                    </a:lnTo>
                    <a:lnTo>
                      <a:pt x="774701" y="296770"/>
                    </a:lnTo>
                    <a:lnTo>
                      <a:pt x="774701" y="475001"/>
                    </a:lnTo>
                    <a:cubicBezTo>
                      <a:pt x="774701" y="527469"/>
                      <a:pt x="732167" y="570003"/>
                      <a:pt x="679699" y="570003"/>
                    </a:cubicBezTo>
                    <a:lnTo>
                      <a:pt x="95002" y="570003"/>
                    </a:lnTo>
                    <a:cubicBezTo>
                      <a:pt x="42534" y="570003"/>
                      <a:pt x="0" y="527469"/>
                      <a:pt x="0" y="475001"/>
                    </a:cubicBezTo>
                    <a:lnTo>
                      <a:pt x="0" y="95002"/>
                    </a:lnTo>
                    <a:cubicBezTo>
                      <a:pt x="0" y="42534"/>
                      <a:pt x="42534" y="0"/>
                      <a:pt x="95002" y="0"/>
                    </a:cubicBez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solidFill>
                    <a:schemeClr val="tx1"/>
                  </a:solidFill>
                </a:endParaRPr>
              </a:p>
            </p:txBody>
          </p:sp>
        </p:grpSp>
      </p:grpSp>
      <p:sp>
        <p:nvSpPr>
          <p:cNvPr id="67" name="Freeform 66"/>
          <p:cNvSpPr>
            <a:spLocks/>
          </p:cNvSpPr>
          <p:nvPr/>
        </p:nvSpPr>
        <p:spPr bwMode="auto">
          <a:xfrm>
            <a:off x="9966620" y="2688014"/>
            <a:ext cx="1027618" cy="1108176"/>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cxnSp>
        <p:nvCxnSpPr>
          <p:cNvPr id="69" name="Straight Arrow Connector 68"/>
          <p:cNvCxnSpPr/>
          <p:nvPr/>
        </p:nvCxnSpPr>
        <p:spPr>
          <a:xfrm>
            <a:off x="4119991" y="3237626"/>
            <a:ext cx="995768"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771224" y="3237626"/>
            <a:ext cx="1116356" cy="0"/>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8782957" y="3237626"/>
            <a:ext cx="1033783" cy="10034"/>
          </a:xfrm>
          <a:prstGeom prst="straightConnector1">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a:off x="6004795" y="4101455"/>
            <a:ext cx="4212053" cy="422278"/>
          </a:xfrm>
          <a:prstGeom prst="bentConnector3">
            <a:avLst>
              <a:gd name="adj1" fmla="val 1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a:off x="8815350" y="1995110"/>
            <a:ext cx="1761339" cy="576340"/>
          </a:xfrm>
          <a:prstGeom prst="bentConnector3">
            <a:avLst>
              <a:gd name="adj1" fmla="val 100033"/>
            </a:avLst>
          </a:prstGeom>
          <a:ln w="12700">
            <a:solidFill>
              <a:srgbClr val="0078D7"/>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741474" y="2381889"/>
            <a:ext cx="581891" cy="162865"/>
          </a:xfrm>
          <a:prstGeom prst="rect">
            <a:avLst/>
          </a:prstGeom>
          <a:noFill/>
        </p:spPr>
        <p:txBody>
          <a:bodyPr wrap="none" lIns="0" tIns="0" rIns="0" bIns="0" rtlCol="0">
            <a:spAutoFit/>
          </a:bodyPr>
          <a:lstStyle/>
          <a:p>
            <a:pPr defTabSz="896203">
              <a:lnSpc>
                <a:spcPct val="90000"/>
              </a:lnSpc>
              <a:spcAft>
                <a:spcPts val="588"/>
              </a:spcAft>
              <a:defRPr/>
            </a:pPr>
            <a:r>
              <a:rPr lang="en-US" sz="1176" kern="0" dirty="0">
                <a:solidFill>
                  <a:srgbClr val="0078D7"/>
                </a:solidFill>
              </a:rPr>
              <a:t>Power BI</a:t>
            </a:r>
          </a:p>
        </p:txBody>
      </p:sp>
      <p:sp>
        <p:nvSpPr>
          <p:cNvPr id="77" name="TextBox 76"/>
          <p:cNvSpPr txBox="1"/>
          <p:nvPr/>
        </p:nvSpPr>
        <p:spPr>
          <a:xfrm>
            <a:off x="5551052" y="3872429"/>
            <a:ext cx="786860" cy="162889"/>
          </a:xfrm>
          <a:prstGeom prst="rect">
            <a:avLst/>
          </a:prstGeom>
          <a:noFill/>
        </p:spPr>
        <p:txBody>
          <a:bodyPr wrap="none" lIns="0" tIns="0" rIns="0" bIns="0" rtlCol="0">
            <a:spAutoFit/>
          </a:bodyPr>
          <a:lstStyle/>
          <a:p>
            <a:pPr algn="ctr" defTabSz="896203">
              <a:lnSpc>
                <a:spcPct val="90000"/>
              </a:lnSpc>
              <a:spcAft>
                <a:spcPts val="588"/>
              </a:spcAft>
              <a:defRPr/>
            </a:pPr>
            <a:r>
              <a:rPr lang="en-US" sz="1176" kern="0" dirty="0">
                <a:solidFill>
                  <a:srgbClr val="0078D7"/>
                </a:solidFill>
              </a:rPr>
              <a:t>App Service</a:t>
            </a:r>
          </a:p>
        </p:txBody>
      </p:sp>
      <p:sp>
        <p:nvSpPr>
          <p:cNvPr id="78" name="TextBox 77"/>
          <p:cNvSpPr txBox="1"/>
          <p:nvPr/>
        </p:nvSpPr>
        <p:spPr>
          <a:xfrm>
            <a:off x="7887580" y="3747615"/>
            <a:ext cx="923796" cy="162889"/>
          </a:xfrm>
          <a:prstGeom prst="rect">
            <a:avLst/>
          </a:prstGeom>
          <a:noFill/>
        </p:spPr>
        <p:txBody>
          <a:bodyPr wrap="none" lIns="0" tIns="0" rIns="0" bIns="0" rtlCol="0">
            <a:spAutoFit/>
          </a:bodyPr>
          <a:lstStyle/>
          <a:p>
            <a:pPr algn="ctr" defTabSz="896203">
              <a:lnSpc>
                <a:spcPct val="90000"/>
              </a:lnSpc>
              <a:spcAft>
                <a:spcPts val="588"/>
              </a:spcAft>
              <a:defRPr/>
            </a:pPr>
            <a:r>
              <a:rPr lang="en-US" sz="1176" kern="0" dirty="0">
                <a:solidFill>
                  <a:srgbClr val="0078D7"/>
                </a:solidFill>
              </a:rPr>
              <a:t>SQL Database</a:t>
            </a:r>
          </a:p>
        </p:txBody>
      </p:sp>
      <p:sp>
        <p:nvSpPr>
          <p:cNvPr id="79" name="TextBox 78"/>
          <p:cNvSpPr txBox="1"/>
          <p:nvPr/>
        </p:nvSpPr>
        <p:spPr>
          <a:xfrm>
            <a:off x="9845159" y="3896298"/>
            <a:ext cx="1782925" cy="162889"/>
          </a:xfrm>
          <a:prstGeom prst="rect">
            <a:avLst/>
          </a:prstGeom>
          <a:noFill/>
        </p:spPr>
        <p:txBody>
          <a:bodyPr wrap="square" lIns="0" tIns="0" rIns="0" bIns="0" rtlCol="0">
            <a:spAutoFit/>
          </a:bodyPr>
          <a:lstStyle/>
          <a:p>
            <a:pPr algn="ctr" defTabSz="896203">
              <a:lnSpc>
                <a:spcPct val="90000"/>
              </a:lnSpc>
              <a:spcAft>
                <a:spcPts val="588"/>
              </a:spcAft>
              <a:defRPr/>
            </a:pPr>
            <a:r>
              <a:rPr lang="en-US" sz="1176" kern="0" dirty="0">
                <a:solidFill>
                  <a:srgbClr val="0078D7"/>
                </a:solidFill>
              </a:rPr>
              <a:t>SQL Data Warehouse</a:t>
            </a:r>
          </a:p>
        </p:txBody>
      </p:sp>
      <p:sp>
        <p:nvSpPr>
          <p:cNvPr id="80" name="TextBox 79"/>
          <p:cNvSpPr txBox="1"/>
          <p:nvPr/>
        </p:nvSpPr>
        <p:spPr>
          <a:xfrm>
            <a:off x="9554193" y="4778343"/>
            <a:ext cx="2044990" cy="162889"/>
          </a:xfrm>
          <a:prstGeom prst="rect">
            <a:avLst/>
          </a:prstGeom>
          <a:noFill/>
        </p:spPr>
        <p:txBody>
          <a:bodyPr wrap="square" lIns="0" tIns="0" rIns="0" bIns="0" rtlCol="0">
            <a:spAutoFit/>
          </a:bodyPr>
          <a:lstStyle/>
          <a:p>
            <a:pPr algn="ctr" defTabSz="896203">
              <a:lnSpc>
                <a:spcPct val="90000"/>
              </a:lnSpc>
              <a:spcAft>
                <a:spcPts val="588"/>
              </a:spcAft>
              <a:defRPr/>
            </a:pPr>
            <a:r>
              <a:rPr lang="en-US" sz="1176" kern="0" dirty="0">
                <a:solidFill>
                  <a:srgbClr val="0078D7"/>
                </a:solidFill>
              </a:rPr>
              <a:t>Machine Learning</a:t>
            </a:r>
          </a:p>
        </p:txBody>
      </p:sp>
      <p:sp>
        <p:nvSpPr>
          <p:cNvPr id="81" name="TextBox 80"/>
          <p:cNvSpPr txBox="1"/>
          <p:nvPr/>
        </p:nvSpPr>
        <p:spPr>
          <a:xfrm>
            <a:off x="8050632" y="2353583"/>
            <a:ext cx="597692" cy="162889"/>
          </a:xfrm>
          <a:prstGeom prst="rect">
            <a:avLst/>
          </a:prstGeom>
          <a:noFill/>
        </p:spPr>
        <p:txBody>
          <a:bodyPr wrap="square" lIns="0" tIns="0" rIns="0" bIns="0" rtlCol="0">
            <a:spAutoFit/>
          </a:bodyPr>
          <a:lstStyle/>
          <a:p>
            <a:pPr algn="ctr" defTabSz="896203">
              <a:lnSpc>
                <a:spcPct val="90000"/>
              </a:lnSpc>
              <a:spcAft>
                <a:spcPts val="588"/>
              </a:spcAft>
              <a:defRPr/>
            </a:pPr>
            <a:r>
              <a:rPr lang="en-US" sz="1176" kern="0" dirty="0">
                <a:solidFill>
                  <a:srgbClr val="0078D7"/>
                </a:solidFill>
              </a:rPr>
              <a:t>Hadoop</a:t>
            </a:r>
          </a:p>
        </p:txBody>
      </p:sp>
      <p:sp>
        <p:nvSpPr>
          <p:cNvPr id="82" name="TextBox 81"/>
          <p:cNvSpPr txBox="1"/>
          <p:nvPr/>
        </p:nvSpPr>
        <p:spPr>
          <a:xfrm>
            <a:off x="7582594" y="4610384"/>
            <a:ext cx="1533769" cy="162889"/>
          </a:xfrm>
          <a:prstGeom prst="rect">
            <a:avLst/>
          </a:prstGeom>
          <a:noFill/>
        </p:spPr>
        <p:txBody>
          <a:bodyPr wrap="square" lIns="0" tIns="0" rIns="0" bIns="0" rtlCol="0">
            <a:spAutoFit/>
          </a:bodyPr>
          <a:lstStyle/>
          <a:p>
            <a:pPr algn="ctr" defTabSz="896203">
              <a:lnSpc>
                <a:spcPct val="90000"/>
              </a:lnSpc>
              <a:spcAft>
                <a:spcPts val="588"/>
              </a:spcAft>
              <a:defRPr/>
            </a:pPr>
            <a:r>
              <a:rPr lang="en-US" sz="1176" kern="0" dirty="0">
                <a:solidFill>
                  <a:srgbClr val="0078D7"/>
                </a:solidFill>
              </a:rPr>
              <a:t>Intelligent App</a:t>
            </a:r>
          </a:p>
        </p:txBody>
      </p:sp>
      <p:grpSp>
        <p:nvGrpSpPr>
          <p:cNvPr id="143" name="Group 142"/>
          <p:cNvGrpSpPr>
            <a:grpSpLocks noChangeAspect="1"/>
          </p:cNvGrpSpPr>
          <p:nvPr/>
        </p:nvGrpSpPr>
        <p:grpSpPr>
          <a:xfrm>
            <a:off x="10762890" y="3027837"/>
            <a:ext cx="629934" cy="771523"/>
            <a:chOff x="-3084513" y="3390510"/>
            <a:chExt cx="2716213" cy="3363913"/>
          </a:xfrm>
          <a:solidFill>
            <a:schemeClr val="accent2"/>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46" name="Freeform 145"/>
          <p:cNvSpPr>
            <a:spLocks noChangeAspect="1"/>
          </p:cNvSpPr>
          <p:nvPr/>
        </p:nvSpPr>
        <p:spPr bwMode="auto">
          <a:xfrm flipH="1">
            <a:off x="10364973" y="4245792"/>
            <a:ext cx="423432" cy="44809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47" name="Freeform 146"/>
          <p:cNvSpPr>
            <a:spLocks noChangeAspect="1"/>
          </p:cNvSpPr>
          <p:nvPr/>
        </p:nvSpPr>
        <p:spPr bwMode="auto">
          <a:xfrm>
            <a:off x="8118682" y="1813989"/>
            <a:ext cx="592134" cy="4480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grpSp>
        <p:nvGrpSpPr>
          <p:cNvPr id="148" name="Group 147"/>
          <p:cNvGrpSpPr>
            <a:grpSpLocks noChangeAspect="1"/>
          </p:cNvGrpSpPr>
          <p:nvPr/>
        </p:nvGrpSpPr>
        <p:grpSpPr>
          <a:xfrm>
            <a:off x="8050632" y="2897763"/>
            <a:ext cx="629934" cy="771523"/>
            <a:chOff x="-3084513" y="3390510"/>
            <a:chExt cx="2716213" cy="3363913"/>
          </a:xfrm>
          <a:solidFill>
            <a:schemeClr val="accent2"/>
          </a:solidFill>
        </p:grpSpPr>
        <p:sp>
          <p:nvSpPr>
            <p:cNvPr id="149"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50"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66" name="Group 65"/>
          <p:cNvGrpSpPr/>
          <p:nvPr/>
        </p:nvGrpSpPr>
        <p:grpSpPr>
          <a:xfrm>
            <a:off x="-9464" y="1618083"/>
            <a:ext cx="1765329" cy="3781517"/>
            <a:chOff x="2269406" y="1649551"/>
            <a:chExt cx="1801197" cy="3858349"/>
          </a:xfrm>
        </p:grpSpPr>
        <p:sp>
          <p:nvSpPr>
            <p:cNvPr id="68" name="Rectangle 6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72" name="Rectangle 71"/>
            <p:cNvSpPr/>
            <p:nvPr/>
          </p:nvSpPr>
          <p:spPr>
            <a:xfrm>
              <a:off x="2774284" y="3274196"/>
              <a:ext cx="1296319" cy="446397"/>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SQL Data </a:t>
              </a:r>
            </a:p>
            <a:p>
              <a:pPr defTabSz="896203">
                <a:defRPr/>
              </a:pPr>
              <a:r>
                <a:rPr lang="en-US" sz="1100" kern="0" dirty="0">
                  <a:solidFill>
                    <a:sysClr val="windowText" lastClr="000000"/>
                  </a:solidFill>
                  <a:cs typeface="Segoe UI Semilight" panose="020B0402040204020203" pitchFamily="34" charset="0"/>
                </a:rPr>
                <a:t>Warehouse</a:t>
              </a:r>
            </a:p>
          </p:txBody>
        </p:sp>
        <p:sp>
          <p:nvSpPr>
            <p:cNvPr id="73" name="Rectangle 72"/>
            <p:cNvSpPr/>
            <p:nvPr/>
          </p:nvSpPr>
          <p:spPr>
            <a:xfrm>
              <a:off x="2754567" y="2530491"/>
              <a:ext cx="1296319" cy="270285"/>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Lake Store</a:t>
              </a:r>
            </a:p>
          </p:txBody>
        </p:sp>
        <p:grpSp>
          <p:nvGrpSpPr>
            <p:cNvPr id="84" name="Group 83"/>
            <p:cNvGrpSpPr/>
            <p:nvPr/>
          </p:nvGrpSpPr>
          <p:grpSpPr>
            <a:xfrm>
              <a:off x="2439892" y="2526826"/>
              <a:ext cx="256193" cy="256192"/>
              <a:chOff x="4061057" y="3607548"/>
              <a:chExt cx="324957" cy="324957"/>
            </a:xfrm>
          </p:grpSpPr>
          <p:sp>
            <p:nvSpPr>
              <p:cNvPr id="112" name="Rounded Rectangle 111"/>
              <p:cNvSpPr/>
              <p:nvPr/>
            </p:nvSpPr>
            <p:spPr bwMode="auto">
              <a:xfrm>
                <a:off x="4061057" y="3607548"/>
                <a:ext cx="324957" cy="324957"/>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4098073"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237426" y="3645565"/>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166147"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305501" y="3645952"/>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098073"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37426" y="3794740"/>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166147"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305501" y="3795128"/>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169740"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309093" y="3866061"/>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098461" y="3866446"/>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237815" y="3866447"/>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69740"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309093" y="3710368"/>
                <a:ext cx="43610"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098461"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237815" y="3710759"/>
                <a:ext cx="46814"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2446176" y="3338874"/>
              <a:ext cx="253198" cy="310108"/>
              <a:chOff x="-3084513" y="5566963"/>
              <a:chExt cx="2716213" cy="3363913"/>
            </a:xfrm>
            <a:solidFill>
              <a:schemeClr val="tx1"/>
            </a:solidFill>
          </p:grpSpPr>
          <p:sp>
            <p:nvSpPr>
              <p:cNvPr id="109" name="Freeform 40"/>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11" name="Freeform 41"/>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grpSp>
    </p:spTree>
    <p:extLst>
      <p:ext uri="{BB962C8B-B14F-4D97-AF65-F5344CB8AC3E}">
        <p14:creationId xmlns:p14="http://schemas.microsoft.com/office/powerpoint/2010/main" val="103306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solidFill>
                  <a:schemeClr val="bg1"/>
                </a:solidFill>
              </a:rPr>
              <a:t>Machine Learning and Analytics</a:t>
            </a:r>
          </a:p>
        </p:txBody>
      </p:sp>
      <p:grpSp>
        <p:nvGrpSpPr>
          <p:cNvPr id="6" name="Group 5"/>
          <p:cNvGrpSpPr/>
          <p:nvPr/>
        </p:nvGrpSpPr>
        <p:grpSpPr>
          <a:xfrm>
            <a:off x="244440" y="1618082"/>
            <a:ext cx="7593950" cy="4207152"/>
            <a:chOff x="249407" y="1649550"/>
            <a:chExt cx="7748242" cy="4292632"/>
          </a:xfrm>
        </p:grpSpPr>
        <p:sp>
          <p:nvSpPr>
            <p:cNvPr id="153" name="Rectangle 152"/>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54" name="Rectangle 153"/>
            <p:cNvSpPr/>
            <p:nvPr/>
          </p:nvSpPr>
          <p:spPr>
            <a:xfrm>
              <a:off x="4667785" y="3088249"/>
              <a:ext cx="1296319"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155" name="Rectangle 154"/>
            <p:cNvSpPr/>
            <p:nvPr/>
          </p:nvSpPr>
          <p:spPr>
            <a:xfrm>
              <a:off x="4653693" y="2344046"/>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169" name="Group 168"/>
            <p:cNvGrpSpPr/>
            <p:nvPr/>
          </p:nvGrpSpPr>
          <p:grpSpPr>
            <a:xfrm>
              <a:off x="4339018" y="2349358"/>
              <a:ext cx="256193" cy="256193"/>
              <a:chOff x="4068192" y="3363795"/>
              <a:chExt cx="324957" cy="324957"/>
            </a:xfrm>
          </p:grpSpPr>
          <p:sp>
            <p:nvSpPr>
              <p:cNvPr id="218" name="Rounded Rectangle 217"/>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3" name="Group 172"/>
            <p:cNvGrpSpPr/>
            <p:nvPr/>
          </p:nvGrpSpPr>
          <p:grpSpPr>
            <a:xfrm>
              <a:off x="4339677" y="3152927"/>
              <a:ext cx="253198" cy="310108"/>
              <a:chOff x="-3084513" y="3390510"/>
              <a:chExt cx="2716213" cy="3363913"/>
            </a:xfrm>
            <a:solidFill>
              <a:schemeClr val="tx1"/>
            </a:solidFill>
          </p:grpSpPr>
          <p:sp>
            <p:nvSpPr>
              <p:cNvPr id="2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88" name="TextBox 187"/>
            <p:cNvSpPr txBox="1"/>
            <p:nvPr/>
          </p:nvSpPr>
          <p:spPr>
            <a:xfrm>
              <a:off x="1164202" y="1958379"/>
              <a:ext cx="528754" cy="323165"/>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190" name="TextBox 189"/>
            <p:cNvSpPr txBox="1"/>
            <p:nvPr/>
          </p:nvSpPr>
          <p:spPr>
            <a:xfrm>
              <a:off x="1164202" y="3351045"/>
              <a:ext cx="528754" cy="161583"/>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192" name="TextBox 191"/>
            <p:cNvSpPr txBox="1"/>
            <p:nvPr/>
          </p:nvSpPr>
          <p:spPr>
            <a:xfrm>
              <a:off x="1164202" y="4768746"/>
              <a:ext cx="735728" cy="32316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93" name="TextBox 192"/>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grpSp>
          <p:nvGrpSpPr>
            <p:cNvPr id="194" name="Group 193"/>
            <p:cNvGrpSpPr/>
            <p:nvPr/>
          </p:nvGrpSpPr>
          <p:grpSpPr>
            <a:xfrm>
              <a:off x="1776319" y="1668481"/>
              <a:ext cx="308472" cy="3830198"/>
              <a:chOff x="1810439" y="1858178"/>
              <a:chExt cx="308472" cy="3830198"/>
            </a:xfrm>
            <a:solidFill>
              <a:srgbClr val="0078D7"/>
            </a:solidFill>
          </p:grpSpPr>
          <p:sp>
            <p:nvSpPr>
              <p:cNvPr id="195" name="Freeform 194"/>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a:solidFill>
                    <a:sysClr val="windowText" lastClr="000000"/>
                  </a:solidFill>
                </a:endParaRPr>
              </a:p>
            </p:txBody>
          </p:sp>
          <p:cxnSp>
            <p:nvCxnSpPr>
              <p:cNvPr id="196" name="Straight Connector 195"/>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76" name="TextBox 175"/>
            <p:cNvSpPr txBox="1"/>
            <p:nvPr/>
          </p:nvSpPr>
          <p:spPr>
            <a:xfrm>
              <a:off x="5327363" y="5665183"/>
              <a:ext cx="1165191" cy="276999"/>
            </a:xfrm>
            <a:prstGeom prst="rect">
              <a:avLst/>
            </a:prstGeom>
            <a:noFill/>
          </p:spPr>
          <p:txBody>
            <a:bodyPr wrap="none" lIns="0" tIns="0" rIns="0" bIns="0" rtlCol="0" anchor="ctr">
              <a:spAutoFit/>
            </a:bodyPr>
            <a:lstStyle/>
            <a:p>
              <a:pPr algn="ctr" defTabSz="914005">
                <a:spcBef>
                  <a:spcPct val="0"/>
                </a:spcBef>
                <a:spcAft>
                  <a:spcPts val="588"/>
                </a:spcAft>
              </a:pPr>
              <a:r>
                <a:rPr lang="en-US" sz="1764" kern="0" dirty="0">
                  <a:solidFill>
                    <a:schemeClr val="bg2"/>
                  </a:solidFill>
                  <a:cs typeface="Segoe UI Semilight" panose="020B0402040204020203" pitchFamily="34" charset="0"/>
                </a:rPr>
                <a:t>Intelligence</a:t>
              </a:r>
            </a:p>
          </p:txBody>
        </p:sp>
        <p:sp>
          <p:nvSpPr>
            <p:cNvPr id="177" name="Rectangle 176"/>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78" name="Rectangle 177"/>
            <p:cNvSpPr/>
            <p:nvPr/>
          </p:nvSpPr>
          <p:spPr>
            <a:xfrm>
              <a:off x="2833488" y="4199155"/>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179" name="Rectangle 178"/>
            <p:cNvSpPr/>
            <p:nvPr/>
          </p:nvSpPr>
          <p:spPr>
            <a:xfrm>
              <a:off x="2833488" y="3390244"/>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180" name="Group 179"/>
            <p:cNvGrpSpPr/>
            <p:nvPr/>
          </p:nvGrpSpPr>
          <p:grpSpPr>
            <a:xfrm>
              <a:off x="2512312" y="3346955"/>
              <a:ext cx="280471" cy="298350"/>
              <a:chOff x="3232150" y="382588"/>
              <a:chExt cx="5727700" cy="6092825"/>
            </a:xfrm>
            <a:solidFill>
              <a:schemeClr val="tx1"/>
            </a:solidFill>
          </p:grpSpPr>
          <p:sp>
            <p:nvSpPr>
              <p:cNvPr id="18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8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8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81" name="Rectangle 180"/>
            <p:cNvSpPr/>
            <p:nvPr/>
          </p:nvSpPr>
          <p:spPr>
            <a:xfrm>
              <a:off x="2833488"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182" name="Freeform 181"/>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83" name="Freeform 182"/>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235" name="Rectangle 234"/>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36" name="Rectangle 235"/>
            <p:cNvSpPr/>
            <p:nvPr/>
          </p:nvSpPr>
          <p:spPr>
            <a:xfrm>
              <a:off x="6689366" y="3871325"/>
              <a:ext cx="1294130" cy="622511"/>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HDInsight </a:t>
              </a:r>
            </a:p>
            <a:p>
              <a:pPr defTabSz="896203"/>
              <a:r>
                <a:rPr lang="en-US" sz="1100" kern="0" dirty="0">
                  <a:solidFill>
                    <a:sysClr val="windowText" lastClr="000000"/>
                  </a:solidFill>
                  <a:cs typeface="Segoe UI Semilight" panose="020B0402040204020203" pitchFamily="34" charset="0"/>
                </a:rPr>
                <a:t>(Hadoop and Spark)</a:t>
              </a:r>
            </a:p>
          </p:txBody>
        </p:sp>
        <p:sp>
          <p:nvSpPr>
            <p:cNvPr id="237" name="Rectangle 236"/>
            <p:cNvSpPr/>
            <p:nvPr/>
          </p:nvSpPr>
          <p:spPr>
            <a:xfrm>
              <a:off x="6689366" y="4888358"/>
              <a:ext cx="925088" cy="437684"/>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Stream Analytics</a:t>
              </a:r>
            </a:p>
          </p:txBody>
        </p:sp>
        <p:sp>
          <p:nvSpPr>
            <p:cNvPr id="238" name="Rectangle 237"/>
            <p:cNvSpPr/>
            <p:nvPr/>
          </p:nvSpPr>
          <p:spPr>
            <a:xfrm>
              <a:off x="6689366" y="3131506"/>
              <a:ext cx="1294130"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Analytics</a:t>
              </a:r>
            </a:p>
          </p:txBody>
        </p:sp>
        <p:grpSp>
          <p:nvGrpSpPr>
            <p:cNvPr id="239" name="Group 238"/>
            <p:cNvGrpSpPr/>
            <p:nvPr/>
          </p:nvGrpSpPr>
          <p:grpSpPr>
            <a:xfrm>
              <a:off x="6331026" y="3216207"/>
              <a:ext cx="225034" cy="284903"/>
              <a:chOff x="3763925" y="4579938"/>
              <a:chExt cx="1741488" cy="2204799"/>
            </a:xfrm>
            <a:solidFill>
              <a:schemeClr val="tx1"/>
            </a:solidFill>
          </p:grpSpPr>
          <p:sp>
            <p:nvSpPr>
              <p:cNvPr id="240" name="Freeform 16"/>
              <p:cNvSpPr>
                <a:spLocks/>
              </p:cNvSpPr>
              <p:nvPr/>
            </p:nvSpPr>
            <p:spPr bwMode="auto">
              <a:xfrm>
                <a:off x="3896296" y="4579938"/>
                <a:ext cx="1493839" cy="403229"/>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41" name="Freeform 17"/>
              <p:cNvSpPr>
                <a:spLocks/>
              </p:cNvSpPr>
              <p:nvPr/>
            </p:nvSpPr>
            <p:spPr bwMode="auto">
              <a:xfrm>
                <a:off x="3763925" y="4708286"/>
                <a:ext cx="1741488" cy="1411289"/>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42" name="Freeform 18"/>
              <p:cNvSpPr>
                <a:spLocks/>
              </p:cNvSpPr>
              <p:nvPr/>
            </p:nvSpPr>
            <p:spPr bwMode="auto">
              <a:xfrm>
                <a:off x="3763925" y="6057664"/>
                <a:ext cx="1741488" cy="727073"/>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43" name="Rectangle 242"/>
            <p:cNvSpPr/>
            <p:nvPr/>
          </p:nvSpPr>
          <p:spPr>
            <a:xfrm>
              <a:off x="6703519" y="2295083"/>
              <a:ext cx="1294130"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Machine Learning</a:t>
              </a:r>
            </a:p>
          </p:txBody>
        </p:sp>
        <p:grpSp>
          <p:nvGrpSpPr>
            <p:cNvPr id="244" name="Group 243"/>
            <p:cNvGrpSpPr/>
            <p:nvPr/>
          </p:nvGrpSpPr>
          <p:grpSpPr>
            <a:xfrm>
              <a:off x="6246155" y="4885378"/>
              <a:ext cx="359675" cy="276298"/>
              <a:chOff x="1420702" y="6812122"/>
              <a:chExt cx="3273425" cy="2514596"/>
            </a:xfrm>
            <a:solidFill>
              <a:schemeClr val="tx1"/>
            </a:solidFill>
          </p:grpSpPr>
          <p:sp>
            <p:nvSpPr>
              <p:cNvPr id="245" name="Freeform 244"/>
              <p:cNvSpPr>
                <a:spLocks/>
              </p:cNvSpPr>
              <p:nvPr/>
            </p:nvSpPr>
            <p:spPr bwMode="auto">
              <a:xfrm>
                <a:off x="2408131" y="6812122"/>
                <a:ext cx="2285996" cy="2514596"/>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46" name="Freeform 245"/>
              <p:cNvSpPr>
                <a:spLocks/>
              </p:cNvSpPr>
              <p:nvPr/>
            </p:nvSpPr>
            <p:spPr bwMode="auto">
              <a:xfrm>
                <a:off x="1781068" y="7474113"/>
                <a:ext cx="1892302" cy="604836"/>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47" name="Freeform 246"/>
              <p:cNvSpPr>
                <a:spLocks/>
              </p:cNvSpPr>
              <p:nvPr/>
            </p:nvSpPr>
            <p:spPr bwMode="auto">
              <a:xfrm>
                <a:off x="1555643" y="7790028"/>
                <a:ext cx="1952624" cy="59372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48" name="Freeform 247"/>
              <p:cNvSpPr>
                <a:spLocks/>
              </p:cNvSpPr>
              <p:nvPr/>
            </p:nvSpPr>
            <p:spPr bwMode="auto">
              <a:xfrm>
                <a:off x="1420702" y="8109110"/>
                <a:ext cx="1930399" cy="566739"/>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249" name="Freeform 248"/>
            <p:cNvSpPr>
              <a:spLocks/>
            </p:cNvSpPr>
            <p:nvPr/>
          </p:nvSpPr>
          <p:spPr bwMode="auto">
            <a:xfrm>
              <a:off x="6247497" y="4037357"/>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250" name="Freeform 249"/>
            <p:cNvSpPr/>
            <p:nvPr/>
          </p:nvSpPr>
          <p:spPr bwMode="auto">
            <a:xfrm flipH="1">
              <a:off x="6305760" y="2377317"/>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pic>
          <p:nvPicPr>
            <p:cNvPr id="251" name="Picture 2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52" name="Picture 2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53" name="Picture 2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
        <p:nvSpPr>
          <p:cNvPr id="2" name="Rectangle 1"/>
          <p:cNvSpPr/>
          <p:nvPr/>
        </p:nvSpPr>
        <p:spPr bwMode="auto">
          <a:xfrm>
            <a:off x="-358095" y="5490218"/>
            <a:ext cx="1499114" cy="5377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2352" kern="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39053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8529E-6 9.12392E-7 L -0.48468 9.12392E-7 " pathEditMode="relative" rAng="0" ptsTypes="AA">
                                      <p:cBhvr>
                                        <p:cTn id="6" dur="2000" fill="hold"/>
                                        <p:tgtEl>
                                          <p:spTgt spid="6"/>
                                        </p:tgtEl>
                                        <p:attrNameLst>
                                          <p:attrName>ppt_x</p:attrName>
                                          <p:attrName>ppt_y</p:attrName>
                                        </p:attrNameLst>
                                      </p:cBhvr>
                                      <p:rCtr x="-2424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7" name="Rectangle 76"/>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E</a:t>
            </a:r>
            <a:r>
              <a:rPr lang="en-US" dirty="0"/>
              <a:t>asily build, deploy, and share predictive analytics solutions</a:t>
            </a:r>
            <a:endParaRPr lang="en-US" kern="0" spc="0" dirty="0">
              <a:ln>
                <a:noFill/>
              </a:ln>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73649" y="1616437"/>
            <a:ext cx="5261424" cy="3344472"/>
          </a:xfrm>
          <a:prstGeom prst="rect">
            <a:avLst/>
          </a:prstGeom>
          <a:ln w="6350">
            <a:solidFill>
              <a:schemeClr val="accent1"/>
            </a:solidFill>
          </a:ln>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03192" y="1616437"/>
            <a:ext cx="3658370" cy="3337329"/>
          </a:xfrm>
          <a:prstGeom prst="rect">
            <a:avLst/>
          </a:prstGeom>
          <a:ln w="6350">
            <a:solidFill>
              <a:schemeClr val="accent1"/>
            </a:solidFill>
          </a:ln>
        </p:spPr>
      </p:pic>
      <p:sp>
        <p:nvSpPr>
          <p:cNvPr id="39" name="TextBox 38"/>
          <p:cNvSpPr txBox="1"/>
          <p:nvPr/>
        </p:nvSpPr>
        <p:spPr>
          <a:xfrm>
            <a:off x="2330450" y="5171772"/>
            <a:ext cx="9830023" cy="1091965"/>
          </a:xfrm>
          <a:prstGeom prst="rect">
            <a:avLst/>
          </a:prstGeom>
          <a:noFill/>
        </p:spPr>
        <p:txBody>
          <a:bodyPr wrap="square" lIns="0"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Simple, scalable, cutting edge. A fully managed cloud service that enables you to easily build, deploy, and share predictive analytics solutions.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minutes. Azure Machine Learning means business. You can deploy your model into production as a web service that can be called from any device, anywhere and that can use any data source. </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Publish, share, monetize. Share your solution with the world in the Gallery or on the Azure Marketplace.</a:t>
            </a:r>
          </a:p>
        </p:txBody>
      </p:sp>
      <p:grpSp>
        <p:nvGrpSpPr>
          <p:cNvPr id="38" name="Group 37"/>
          <p:cNvGrpSpPr/>
          <p:nvPr/>
        </p:nvGrpSpPr>
        <p:grpSpPr>
          <a:xfrm>
            <a:off x="-9456" y="1618083"/>
            <a:ext cx="1947978" cy="3781517"/>
            <a:chOff x="2269406" y="1649551"/>
            <a:chExt cx="1987557" cy="3858349"/>
          </a:xfrm>
        </p:grpSpPr>
        <p:grpSp>
          <p:nvGrpSpPr>
            <p:cNvPr id="42" name="Group 41"/>
            <p:cNvGrpSpPr/>
            <p:nvPr/>
          </p:nvGrpSpPr>
          <p:grpSpPr>
            <a:xfrm>
              <a:off x="2269406" y="1649551"/>
              <a:ext cx="1771946" cy="3858349"/>
              <a:chOff x="2269406" y="1649551"/>
              <a:chExt cx="1771946" cy="3858349"/>
            </a:xfrm>
          </p:grpSpPr>
          <p:sp>
            <p:nvSpPr>
              <p:cNvPr id="78" name="Rectangle 7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59" name="Group 58"/>
              <p:cNvGrpSpPr/>
              <p:nvPr/>
            </p:nvGrpSpPr>
            <p:grpSpPr>
              <a:xfrm>
                <a:off x="2475764" y="2364104"/>
                <a:ext cx="200749" cy="211051"/>
                <a:chOff x="4106551" y="3401141"/>
                <a:chExt cx="254631" cy="267699"/>
              </a:xfrm>
            </p:grpSpPr>
            <p:sp>
              <p:nvSpPr>
                <p:cNvPr id="60" name="Rectangle 5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3" name="Rectangle 42"/>
            <p:cNvSpPr/>
            <p:nvPr/>
          </p:nvSpPr>
          <p:spPr>
            <a:xfrm>
              <a:off x="2962833" y="3869841"/>
              <a:ext cx="1294130" cy="622511"/>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HDInsight </a:t>
              </a:r>
            </a:p>
            <a:p>
              <a:pPr defTabSz="896203">
                <a:defRPr/>
              </a:pPr>
              <a:r>
                <a:rPr lang="en-US" sz="1100" kern="0" dirty="0">
                  <a:solidFill>
                    <a:schemeClr val="accent2">
                      <a:lumMod val="75000"/>
                    </a:schemeClr>
                  </a:solidFill>
                  <a:cs typeface="Segoe UI Semilight" panose="020B0402040204020203" pitchFamily="34" charset="0"/>
                </a:rPr>
                <a:t>(Hadoop and Spark)</a:t>
              </a:r>
            </a:p>
          </p:txBody>
        </p:sp>
        <p:sp>
          <p:nvSpPr>
            <p:cNvPr id="44" name="Rectangle 43"/>
            <p:cNvSpPr/>
            <p:nvPr/>
          </p:nvSpPr>
          <p:spPr>
            <a:xfrm>
              <a:off x="2962833" y="4888358"/>
              <a:ext cx="925088" cy="437684"/>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Stream Analytics</a:t>
              </a:r>
            </a:p>
          </p:txBody>
        </p:sp>
        <p:sp>
          <p:nvSpPr>
            <p:cNvPr id="45" name="Rectangle 44"/>
            <p:cNvSpPr/>
            <p:nvPr/>
          </p:nvSpPr>
          <p:spPr>
            <a:xfrm>
              <a:off x="2962833" y="3125609"/>
              <a:ext cx="1294130" cy="446397"/>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Lake Analytics</a:t>
              </a:r>
            </a:p>
          </p:txBody>
        </p:sp>
        <p:grpSp>
          <p:nvGrpSpPr>
            <p:cNvPr id="46" name="Group 45"/>
            <p:cNvGrpSpPr/>
            <p:nvPr/>
          </p:nvGrpSpPr>
          <p:grpSpPr>
            <a:xfrm>
              <a:off x="2584613" y="3210310"/>
              <a:ext cx="225034" cy="294370"/>
              <a:chOff x="3473450" y="4579938"/>
              <a:chExt cx="1741488" cy="2278062"/>
            </a:xfrm>
            <a:solidFill>
              <a:schemeClr val="tx1"/>
            </a:solidFill>
          </p:grpSpPr>
          <p:sp>
            <p:nvSpPr>
              <p:cNvPr id="5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5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5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47" name="Rectangle 46"/>
            <p:cNvSpPr/>
            <p:nvPr/>
          </p:nvSpPr>
          <p:spPr>
            <a:xfrm>
              <a:off x="2962833" y="2295083"/>
              <a:ext cx="1294130" cy="439642"/>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Machine Learning</a:t>
              </a:r>
            </a:p>
          </p:txBody>
        </p:sp>
        <p:grpSp>
          <p:nvGrpSpPr>
            <p:cNvPr id="48" name="Group 47"/>
            <p:cNvGrpSpPr/>
            <p:nvPr/>
          </p:nvGrpSpPr>
          <p:grpSpPr>
            <a:xfrm>
              <a:off x="2519622" y="4890724"/>
              <a:ext cx="359675" cy="276298"/>
              <a:chOff x="1260022" y="5196402"/>
              <a:chExt cx="3273425" cy="2514600"/>
            </a:xfrm>
            <a:solidFill>
              <a:schemeClr val="tx1"/>
            </a:solidFill>
          </p:grpSpPr>
          <p:sp>
            <p:nvSpPr>
              <p:cNvPr id="51" name="Freeform 5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2" name="Freeform 5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3" name="Freeform 5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4" name="Freeform 5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grpSp>
        <p:sp>
          <p:nvSpPr>
            <p:cNvPr id="49" name="Freeform 4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03" tIns="45701" rIns="91403" bIns="45701" numCol="1" anchor="t" anchorCtr="0" compatLnSpc="1">
              <a:prstTxWarp prst="textNoShape">
                <a:avLst/>
              </a:prstTxWarp>
            </a:bodyPr>
            <a:lstStyle/>
            <a:p>
              <a:pPr defTabSz="896203">
                <a:defRPr/>
              </a:pPr>
              <a:endParaRPr lang="en-US" sz="1600" kern="0" dirty="0">
                <a:solidFill>
                  <a:sysClr val="windowText" lastClr="000000"/>
                </a:solidFill>
              </a:endParaRPr>
            </a:p>
          </p:txBody>
        </p:sp>
        <p:sp>
          <p:nvSpPr>
            <p:cNvPr id="50" name="Freeform 4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6877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0" name="Rectangle 129"/>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Big data analytics made easy</a:t>
            </a:r>
          </a:p>
        </p:txBody>
      </p:sp>
      <p:grpSp>
        <p:nvGrpSpPr>
          <p:cNvPr id="4" name="Group 3"/>
          <p:cNvGrpSpPr/>
          <p:nvPr/>
        </p:nvGrpSpPr>
        <p:grpSpPr>
          <a:xfrm>
            <a:off x="2151213" y="5170219"/>
            <a:ext cx="10748830" cy="1167376"/>
            <a:chOff x="2194921" y="5407808"/>
            <a:chExt cx="10967222" cy="1191095"/>
          </a:xfrm>
        </p:grpSpPr>
        <p:sp>
          <p:nvSpPr>
            <p:cNvPr id="12" name="TextBox 11"/>
            <p:cNvSpPr txBox="1"/>
            <p:nvPr/>
          </p:nvSpPr>
          <p:spPr>
            <a:xfrm>
              <a:off x="2194921" y="5407808"/>
              <a:ext cx="4907093"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Analyze data of any kind and size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faster, debug and optimize smarter</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Interactively explore patterns in your data</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No learning curve—use U-SQL, Spark, Hive, </a:t>
              </a:r>
              <a:r>
                <a:rPr lang="en-US" sz="1176" kern="0" dirty="0" err="1">
                  <a:solidFill>
                    <a:schemeClr val="bg1"/>
                  </a:solidFill>
                </a:rPr>
                <a:t>HBase</a:t>
              </a:r>
              <a:r>
                <a:rPr lang="en-US" sz="1176" kern="0" dirty="0">
                  <a:solidFill>
                    <a:schemeClr val="bg1"/>
                  </a:solidFill>
                </a:rPr>
                <a:t> and Storm</a:t>
              </a:r>
            </a:p>
          </p:txBody>
        </p:sp>
        <p:sp>
          <p:nvSpPr>
            <p:cNvPr id="13" name="TextBox 12"/>
            <p:cNvSpPr txBox="1"/>
            <p:nvPr/>
          </p:nvSpPr>
          <p:spPr>
            <a:xfrm>
              <a:off x="7234340" y="5407808"/>
              <a:ext cx="5927803"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Managed and supported with an enterprise-grade SLA</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Dynamically scales to match your business priorities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Enterprise-grade security with Azure Active Directory</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Built on YARN, designed for the cloud</a:t>
              </a:r>
            </a:p>
          </p:txBody>
        </p:sp>
      </p:grpSp>
      <p:grpSp>
        <p:nvGrpSpPr>
          <p:cNvPr id="37" name="Group 36"/>
          <p:cNvGrpSpPr/>
          <p:nvPr/>
        </p:nvGrpSpPr>
        <p:grpSpPr>
          <a:xfrm>
            <a:off x="2662470" y="1414560"/>
            <a:ext cx="9037976" cy="1918636"/>
            <a:chOff x="376569" y="1750827"/>
            <a:chExt cx="10664459" cy="226391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1475" y="1750827"/>
              <a:ext cx="1196162" cy="1196162"/>
            </a:xfrm>
            <a:prstGeom prst="rect">
              <a:avLst/>
            </a:prstGeom>
          </p:spPr>
        </p:pic>
        <p:sp>
          <p:nvSpPr>
            <p:cNvPr id="39" name="TextBox 38"/>
            <p:cNvSpPr txBox="1"/>
            <p:nvPr/>
          </p:nvSpPr>
          <p:spPr>
            <a:xfrm>
              <a:off x="4532127" y="2850555"/>
              <a:ext cx="2434855" cy="597967"/>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Analytics</a:t>
              </a:r>
            </a:p>
          </p:txBody>
        </p:sp>
        <p:sp>
          <p:nvSpPr>
            <p:cNvPr id="40" name="Right Brace 39"/>
            <p:cNvSpPr/>
            <p:nvPr/>
          </p:nvSpPr>
          <p:spPr>
            <a:xfrm rot="16200000">
              <a:off x="5482403" y="-1543884"/>
              <a:ext cx="452791" cy="10664459"/>
            </a:xfrm>
            <a:prstGeom prst="rightBrace">
              <a:avLst>
                <a:gd name="adj1" fmla="val 285424"/>
                <a:gd name="adj2" fmla="val 50000"/>
              </a:avLst>
            </a:prstGeom>
            <a:ln w="44450">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defRPr/>
              </a:pPr>
              <a:endParaRPr lang="en-US" sz="1764" kern="0">
                <a:solidFill>
                  <a:sysClr val="windowText" lastClr="000000"/>
                </a:solidFill>
              </a:endParaRPr>
            </a:p>
          </p:txBody>
        </p:sp>
      </p:grpSp>
      <p:sp>
        <p:nvSpPr>
          <p:cNvPr id="41" name="TextBox 40"/>
          <p:cNvSpPr txBox="1"/>
          <p:nvPr/>
        </p:nvSpPr>
        <p:spPr>
          <a:xfrm>
            <a:off x="2277638"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DW</a:t>
            </a:r>
          </a:p>
        </p:txBody>
      </p:sp>
      <p:sp>
        <p:nvSpPr>
          <p:cNvPr id="42" name="TextBox 41"/>
          <p:cNvSpPr txBox="1"/>
          <p:nvPr/>
        </p:nvSpPr>
        <p:spPr>
          <a:xfrm>
            <a:off x="4194655"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a:t>
            </a:r>
          </a:p>
        </p:txBody>
      </p:sp>
      <p:sp>
        <p:nvSpPr>
          <p:cNvPr id="43" name="TextBox 42"/>
          <p:cNvSpPr txBox="1"/>
          <p:nvPr/>
        </p:nvSpPr>
        <p:spPr>
          <a:xfrm>
            <a:off x="8028688"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 Storage Blobs</a:t>
            </a:r>
          </a:p>
        </p:txBody>
      </p:sp>
      <p:sp>
        <p:nvSpPr>
          <p:cNvPr id="44" name="TextBox 43"/>
          <p:cNvSpPr txBox="1"/>
          <p:nvPr/>
        </p:nvSpPr>
        <p:spPr>
          <a:xfrm>
            <a:off x="6111671"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Data Lake Store</a:t>
            </a:r>
          </a:p>
        </p:txBody>
      </p:sp>
      <p:sp>
        <p:nvSpPr>
          <p:cNvPr id="45" name="TextBox 44"/>
          <p:cNvSpPr txBox="1"/>
          <p:nvPr/>
        </p:nvSpPr>
        <p:spPr>
          <a:xfrm>
            <a:off x="9945704" y="4318172"/>
            <a:ext cx="2063506" cy="506769"/>
          </a:xfrm>
          <a:prstGeom prst="rect">
            <a:avLst/>
          </a:prstGeom>
          <a:noFill/>
        </p:spPr>
        <p:txBody>
          <a:bodyPr wrap="square" lIns="179238" tIns="143391" rIns="179238" bIns="143391" rtlCol="0">
            <a:spAutoFit/>
          </a:bodyPr>
          <a:lstStyle/>
          <a:p>
            <a:pPr algn="ctr" defTabSz="896203">
              <a:lnSpc>
                <a:spcPct val="90000"/>
              </a:lnSpc>
              <a:spcAft>
                <a:spcPts val="588"/>
              </a:spcAft>
              <a:defRPr/>
            </a:pPr>
            <a:r>
              <a:rPr lang="en-US" sz="1568" kern="0" dirty="0">
                <a:solidFill>
                  <a:schemeClr val="bg2"/>
                </a:solidFill>
                <a:latin typeface="Segoe UI" panose="020B0502040204020203" pitchFamily="34" charset="0"/>
                <a:ea typeface="Segoe UI Black" panose="020B0A02040204020203" pitchFamily="34" charset="0"/>
                <a:cs typeface="Segoe UI" panose="020B0502040204020203" pitchFamily="34" charset="0"/>
              </a:rPr>
              <a:t>SQL DB in a VM</a:t>
            </a:r>
          </a:p>
        </p:txBody>
      </p:sp>
      <p:pic>
        <p:nvPicPr>
          <p:cNvPr id="46" name="Picture 4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85728" y="3354584"/>
            <a:ext cx="949425" cy="949425"/>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5233" y="3542833"/>
            <a:ext cx="829092" cy="829092"/>
          </a:xfrm>
          <a:prstGeom prst="rect">
            <a:avLst/>
          </a:prstGeom>
          <a:noFill/>
        </p:spPr>
      </p:pic>
      <p:grpSp>
        <p:nvGrpSpPr>
          <p:cNvPr id="94" name="Group 93"/>
          <p:cNvGrpSpPr/>
          <p:nvPr/>
        </p:nvGrpSpPr>
        <p:grpSpPr>
          <a:xfrm>
            <a:off x="-9456" y="1618083"/>
            <a:ext cx="1947978" cy="3781517"/>
            <a:chOff x="2269406" y="1649551"/>
            <a:chExt cx="1987557" cy="3858349"/>
          </a:xfrm>
        </p:grpSpPr>
        <p:grpSp>
          <p:nvGrpSpPr>
            <p:cNvPr id="95" name="Group 94"/>
            <p:cNvGrpSpPr/>
            <p:nvPr/>
          </p:nvGrpSpPr>
          <p:grpSpPr>
            <a:xfrm>
              <a:off x="2269406" y="1649551"/>
              <a:ext cx="1771946" cy="3858349"/>
              <a:chOff x="2269406" y="1649551"/>
              <a:chExt cx="1771946" cy="3858349"/>
            </a:xfrm>
          </p:grpSpPr>
          <p:sp>
            <p:nvSpPr>
              <p:cNvPr id="131" name="Rectangle 130"/>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2" name="Group 111"/>
              <p:cNvGrpSpPr/>
              <p:nvPr/>
            </p:nvGrpSpPr>
            <p:grpSpPr>
              <a:xfrm>
                <a:off x="2475764" y="2364104"/>
                <a:ext cx="200749" cy="211051"/>
                <a:chOff x="4106551" y="3401141"/>
                <a:chExt cx="254631" cy="267699"/>
              </a:xfrm>
            </p:grpSpPr>
            <p:sp>
              <p:nvSpPr>
                <p:cNvPr id="113" name="Rectangle 11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6" name="Rectangle 95"/>
            <p:cNvSpPr/>
            <p:nvPr/>
          </p:nvSpPr>
          <p:spPr>
            <a:xfrm>
              <a:off x="2962833" y="3869841"/>
              <a:ext cx="1294130" cy="622511"/>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HDInsight </a:t>
              </a:r>
            </a:p>
            <a:p>
              <a:pPr defTabSz="896203">
                <a:defRPr/>
              </a:pPr>
              <a:r>
                <a:rPr lang="en-US" sz="1100" kern="0" dirty="0">
                  <a:solidFill>
                    <a:schemeClr val="accent2">
                      <a:lumMod val="75000"/>
                    </a:schemeClr>
                  </a:solidFill>
                  <a:cs typeface="Segoe UI Semilight" panose="020B0402040204020203" pitchFamily="34" charset="0"/>
                </a:rPr>
                <a:t>(Hadoop and Spark)</a:t>
              </a:r>
            </a:p>
          </p:txBody>
        </p:sp>
        <p:sp>
          <p:nvSpPr>
            <p:cNvPr id="97" name="Rectangle 96"/>
            <p:cNvSpPr/>
            <p:nvPr/>
          </p:nvSpPr>
          <p:spPr>
            <a:xfrm>
              <a:off x="2962833" y="4888358"/>
              <a:ext cx="925088" cy="437684"/>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Stream Analytics</a:t>
              </a:r>
            </a:p>
          </p:txBody>
        </p:sp>
        <p:sp>
          <p:nvSpPr>
            <p:cNvPr id="98" name="Rectangle 97"/>
            <p:cNvSpPr/>
            <p:nvPr/>
          </p:nvSpPr>
          <p:spPr>
            <a:xfrm>
              <a:off x="2962833" y="3125609"/>
              <a:ext cx="1294130" cy="446397"/>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Data Lake Analytics</a:t>
              </a:r>
            </a:p>
          </p:txBody>
        </p:sp>
        <p:grpSp>
          <p:nvGrpSpPr>
            <p:cNvPr id="99" name="Group 98"/>
            <p:cNvGrpSpPr/>
            <p:nvPr/>
          </p:nvGrpSpPr>
          <p:grpSpPr>
            <a:xfrm>
              <a:off x="2584613" y="3210310"/>
              <a:ext cx="225034" cy="294370"/>
              <a:chOff x="3473450" y="4579938"/>
              <a:chExt cx="1741488" cy="2278062"/>
            </a:xfrm>
            <a:solidFill>
              <a:schemeClr val="tx1"/>
            </a:solidFill>
          </p:grpSpPr>
          <p:sp>
            <p:nvSpPr>
              <p:cNvPr id="108"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09"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10"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100" name="Rectangle 99"/>
            <p:cNvSpPr/>
            <p:nvPr/>
          </p:nvSpPr>
          <p:spPr>
            <a:xfrm>
              <a:off x="2962833" y="2295083"/>
              <a:ext cx="1294130" cy="439642"/>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1" name="Group 100"/>
            <p:cNvGrpSpPr/>
            <p:nvPr/>
          </p:nvGrpSpPr>
          <p:grpSpPr>
            <a:xfrm>
              <a:off x="2519622" y="4890724"/>
              <a:ext cx="359675" cy="276298"/>
              <a:chOff x="1260022" y="5196402"/>
              <a:chExt cx="3273425" cy="2514600"/>
            </a:xfrm>
            <a:solidFill>
              <a:schemeClr val="tx1"/>
            </a:solidFill>
          </p:grpSpPr>
          <p:sp>
            <p:nvSpPr>
              <p:cNvPr id="104" name="Freeform 103"/>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05" name="Freeform 104"/>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06" name="Freeform 105"/>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07" name="Freeform 106"/>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grpSp>
        <p:sp>
          <p:nvSpPr>
            <p:cNvPr id="102" name="Freeform 101"/>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03" tIns="45701" rIns="91403" bIns="45701" numCol="1" anchor="t" anchorCtr="0" compatLnSpc="1">
              <a:prstTxWarp prst="textNoShape">
                <a:avLst/>
              </a:prstTxWarp>
            </a:bodyPr>
            <a:lstStyle/>
            <a:p>
              <a:pPr defTabSz="896203">
                <a:defRPr/>
              </a:pPr>
              <a:endParaRPr lang="en-US" sz="1600" kern="0" dirty="0">
                <a:solidFill>
                  <a:sysClr val="windowText" lastClr="000000"/>
                </a:solidFill>
              </a:endParaRPr>
            </a:p>
          </p:txBody>
        </p:sp>
        <p:sp>
          <p:nvSpPr>
            <p:cNvPr id="103" name="Freeform 102"/>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grpSp>
      <p:grpSp>
        <p:nvGrpSpPr>
          <p:cNvPr id="6" name="Group 5"/>
          <p:cNvGrpSpPr>
            <a:grpSpLocks noChangeAspect="1"/>
          </p:cNvGrpSpPr>
          <p:nvPr/>
        </p:nvGrpSpPr>
        <p:grpSpPr>
          <a:xfrm>
            <a:off x="6830995" y="3536397"/>
            <a:ext cx="627334" cy="627334"/>
            <a:chOff x="4636526" y="2224884"/>
            <a:chExt cx="240061" cy="240061"/>
          </a:xfrm>
        </p:grpSpPr>
        <p:sp>
          <p:nvSpPr>
            <p:cNvPr id="180" name="Rounded Rectangle 179"/>
            <p:cNvSpPr/>
            <p:nvPr/>
          </p:nvSpPr>
          <p:spPr bwMode="auto">
            <a:xfrm>
              <a:off x="4636526" y="2224884"/>
              <a:ext cx="240061" cy="2400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4664864"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4767810" y="225247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p:cNvSpPr/>
            <p:nvPr/>
          </p:nvSpPr>
          <p:spPr bwMode="auto">
            <a:xfrm>
              <a:off x="4715153"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Oval 183"/>
            <p:cNvSpPr/>
            <p:nvPr/>
          </p:nvSpPr>
          <p:spPr bwMode="auto">
            <a:xfrm>
              <a:off x="4818100" y="225276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4664864"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4767810" y="236267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p:cNvSpPr/>
            <p:nvPr/>
          </p:nvSpPr>
          <p:spPr bwMode="auto">
            <a:xfrm>
              <a:off x="4715153"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p:cNvSpPr/>
            <p:nvPr/>
          </p:nvSpPr>
          <p:spPr bwMode="auto">
            <a:xfrm>
              <a:off x="4818100" y="2362963"/>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p:cNvSpPr/>
            <p:nvPr/>
          </p:nvSpPr>
          <p:spPr bwMode="auto">
            <a:xfrm>
              <a:off x="4717807"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4820754" y="2415363"/>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Oval 190"/>
            <p:cNvSpPr/>
            <p:nvPr/>
          </p:nvSpPr>
          <p:spPr bwMode="auto">
            <a:xfrm>
              <a:off x="4665150"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4768098" y="2415650"/>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4717807"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4820754" y="2300347"/>
              <a:ext cx="32217" cy="322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4665150"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4768098" y="2300634"/>
              <a:ext cx="34584" cy="345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01" name="Freeform 200"/>
          <p:cNvSpPr>
            <a:spLocks noChangeAspect="1"/>
          </p:cNvSpPr>
          <p:nvPr/>
        </p:nvSpPr>
        <p:spPr bwMode="auto">
          <a:xfrm>
            <a:off x="2662470" y="3316499"/>
            <a:ext cx="867885" cy="935922"/>
          </a:xfrm>
          <a:custGeom>
            <a:avLst/>
            <a:gdLst>
              <a:gd name="connsiteX0" fmla="*/ 623808 w 1048497"/>
              <a:gd name="connsiteY0" fmla="*/ 0 h 1130692"/>
              <a:gd name="connsiteX1" fmla="*/ 637293 w 1048497"/>
              <a:gd name="connsiteY1" fmla="*/ 5465 h 1130692"/>
              <a:gd name="connsiteX2" fmla="*/ 986311 w 1048497"/>
              <a:gd name="connsiteY2" fmla="*/ 320195 h 1130692"/>
              <a:gd name="connsiteX3" fmla="*/ 993661 w 1048497"/>
              <a:gd name="connsiteY3" fmla="*/ 326823 h 1130692"/>
              <a:gd name="connsiteX4" fmla="*/ 960731 w 1048497"/>
              <a:gd name="connsiteY4" fmla="*/ 342017 h 1130692"/>
              <a:gd name="connsiteX5" fmla="*/ 954333 w 1048497"/>
              <a:gd name="connsiteY5" fmla="*/ 346505 h 1130692"/>
              <a:gd name="connsiteX6" fmla="*/ 918802 w 1048497"/>
              <a:gd name="connsiteY6" fmla="*/ 314433 h 1130692"/>
              <a:gd name="connsiteX7" fmla="*/ 623833 w 1048497"/>
              <a:gd name="connsiteY7" fmla="*/ 48174 h 1130692"/>
              <a:gd name="connsiteX8" fmla="*/ 74942 w 1048497"/>
              <a:gd name="connsiteY8" fmla="*/ 544576 h 1130692"/>
              <a:gd name="connsiteX9" fmla="*/ 141348 w 1048497"/>
              <a:gd name="connsiteY9" fmla="*/ 544576 h 1130692"/>
              <a:gd name="connsiteX10" fmla="*/ 162101 w 1048497"/>
              <a:gd name="connsiteY10" fmla="*/ 565389 h 1130692"/>
              <a:gd name="connsiteX11" fmla="*/ 162101 w 1048497"/>
              <a:gd name="connsiteY11" fmla="*/ 1049303 h 1130692"/>
              <a:gd name="connsiteX12" fmla="*/ 201529 w 1048497"/>
              <a:gd name="connsiteY12" fmla="*/ 1088848 h 1130692"/>
              <a:gd name="connsiteX13" fmla="*/ 482719 w 1048497"/>
              <a:gd name="connsiteY13" fmla="*/ 1088848 h 1130692"/>
              <a:gd name="connsiteX14" fmla="*/ 482719 w 1048497"/>
              <a:gd name="connsiteY14" fmla="*/ 686107 h 1130692"/>
              <a:gd name="connsiteX15" fmla="*/ 503471 w 1048497"/>
              <a:gd name="connsiteY15" fmla="*/ 665294 h 1130692"/>
              <a:gd name="connsiteX16" fmla="*/ 744195 w 1048497"/>
              <a:gd name="connsiteY16" fmla="*/ 665294 h 1130692"/>
              <a:gd name="connsiteX17" fmla="*/ 764946 w 1048497"/>
              <a:gd name="connsiteY17" fmla="*/ 686107 h 1130692"/>
              <a:gd name="connsiteX18" fmla="*/ 764946 w 1048497"/>
              <a:gd name="connsiteY18" fmla="*/ 1088848 h 1130692"/>
              <a:gd name="connsiteX19" fmla="*/ 927509 w 1048497"/>
              <a:gd name="connsiteY19" fmla="*/ 1088848 h 1130692"/>
              <a:gd name="connsiteX20" fmla="*/ 947670 w 1048497"/>
              <a:gd name="connsiteY20" fmla="*/ 1088848 h 1130692"/>
              <a:gd name="connsiteX21" fmla="*/ 960731 w 1048497"/>
              <a:gd name="connsiteY21" fmla="*/ 1098009 h 1130692"/>
              <a:gd name="connsiteX22" fmla="*/ 1008113 w 1048497"/>
              <a:gd name="connsiteY22" fmla="*/ 1119872 h 1130692"/>
              <a:gd name="connsiteX23" fmla="*/ 1048497 w 1048497"/>
              <a:gd name="connsiteY23" fmla="*/ 1130236 h 1130692"/>
              <a:gd name="connsiteX24" fmla="*/ 1045988 w 1048497"/>
              <a:gd name="connsiteY24" fmla="*/ 1130692 h 1130692"/>
              <a:gd name="connsiteX25" fmla="*/ 744134 w 1048497"/>
              <a:gd name="connsiteY25" fmla="*/ 1130692 h 1130692"/>
              <a:gd name="connsiteX26" fmla="*/ 723388 w 1048497"/>
              <a:gd name="connsiteY26" fmla="*/ 1109874 h 1130692"/>
              <a:gd name="connsiteX27" fmla="*/ 723388 w 1048497"/>
              <a:gd name="connsiteY27" fmla="*/ 707041 h 1130692"/>
              <a:gd name="connsiteX28" fmla="*/ 524227 w 1048497"/>
              <a:gd name="connsiteY28" fmla="*/ 707041 h 1130692"/>
              <a:gd name="connsiteX29" fmla="*/ 524227 w 1048497"/>
              <a:gd name="connsiteY29" fmla="*/ 1109874 h 1130692"/>
              <a:gd name="connsiteX30" fmla="*/ 503482 w 1048497"/>
              <a:gd name="connsiteY30" fmla="*/ 1130692 h 1130692"/>
              <a:gd name="connsiteX31" fmla="*/ 201628 w 1048497"/>
              <a:gd name="connsiteY31" fmla="*/ 1130692 h 1130692"/>
              <a:gd name="connsiteX32" fmla="*/ 120719 w 1048497"/>
              <a:gd name="connsiteY32" fmla="*/ 1049501 h 1130692"/>
              <a:gd name="connsiteX33" fmla="*/ 120719 w 1048497"/>
              <a:gd name="connsiteY33" fmla="*/ 586295 h 1130692"/>
              <a:gd name="connsiteX34" fmla="*/ 20101 w 1048497"/>
              <a:gd name="connsiteY34" fmla="*/ 586295 h 1130692"/>
              <a:gd name="connsiteX35" fmla="*/ 1430 w 1048497"/>
              <a:gd name="connsiteY35" fmla="*/ 572763 h 1130692"/>
              <a:gd name="connsiteX36" fmla="*/ 6616 w 1048497"/>
              <a:gd name="connsiteY36" fmla="*/ 549863 h 1130692"/>
              <a:gd name="connsiteX37" fmla="*/ 610323 w 1048497"/>
              <a:gd name="connsiteY37" fmla="*/ 5465 h 1130692"/>
              <a:gd name="connsiteX38" fmla="*/ 623808 w 1048497"/>
              <a:gd name="connsiteY38" fmla="*/ 0 h 1130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8497" h="1130692">
                <a:moveTo>
                  <a:pt x="623808" y="0"/>
                </a:moveTo>
                <a:cubicBezTo>
                  <a:pt x="628735" y="0"/>
                  <a:pt x="633662" y="1822"/>
                  <a:pt x="637293" y="5465"/>
                </a:cubicBezTo>
                <a:cubicBezTo>
                  <a:pt x="788220" y="141564"/>
                  <a:pt x="901415" y="243639"/>
                  <a:pt x="986311" y="320195"/>
                </a:cubicBezTo>
                <a:lnTo>
                  <a:pt x="993661" y="326823"/>
                </a:lnTo>
                <a:lnTo>
                  <a:pt x="960731" y="342017"/>
                </a:lnTo>
                <a:lnTo>
                  <a:pt x="954333" y="346505"/>
                </a:lnTo>
                <a:lnTo>
                  <a:pt x="918802" y="314433"/>
                </a:lnTo>
                <a:cubicBezTo>
                  <a:pt x="623833" y="48174"/>
                  <a:pt x="623833" y="48174"/>
                  <a:pt x="623833" y="48174"/>
                </a:cubicBezTo>
                <a:cubicBezTo>
                  <a:pt x="74942" y="544576"/>
                  <a:pt x="74942" y="544576"/>
                  <a:pt x="74942" y="544576"/>
                </a:cubicBezTo>
                <a:cubicBezTo>
                  <a:pt x="141348" y="544576"/>
                  <a:pt x="141348" y="544576"/>
                  <a:pt x="141348" y="544576"/>
                </a:cubicBezTo>
                <a:cubicBezTo>
                  <a:pt x="152762" y="544576"/>
                  <a:pt x="162101" y="553942"/>
                  <a:pt x="162101" y="565389"/>
                </a:cubicBezTo>
                <a:cubicBezTo>
                  <a:pt x="162101" y="1049303"/>
                  <a:pt x="162101" y="1049303"/>
                  <a:pt x="162101" y="1049303"/>
                </a:cubicBezTo>
                <a:cubicBezTo>
                  <a:pt x="162101" y="1074279"/>
                  <a:pt x="176627" y="1088848"/>
                  <a:pt x="201529" y="1088848"/>
                </a:cubicBezTo>
                <a:cubicBezTo>
                  <a:pt x="482719" y="1088848"/>
                  <a:pt x="482719" y="1088848"/>
                  <a:pt x="482719" y="1088848"/>
                </a:cubicBezTo>
                <a:cubicBezTo>
                  <a:pt x="482719" y="686107"/>
                  <a:pt x="482719" y="686107"/>
                  <a:pt x="482719" y="686107"/>
                </a:cubicBezTo>
                <a:cubicBezTo>
                  <a:pt x="482719" y="674660"/>
                  <a:pt x="492058" y="665294"/>
                  <a:pt x="503471" y="665294"/>
                </a:cubicBezTo>
                <a:cubicBezTo>
                  <a:pt x="744195" y="665294"/>
                  <a:pt x="744195" y="665294"/>
                  <a:pt x="744195" y="665294"/>
                </a:cubicBezTo>
                <a:cubicBezTo>
                  <a:pt x="755608" y="665294"/>
                  <a:pt x="764946" y="674660"/>
                  <a:pt x="764946" y="686107"/>
                </a:cubicBezTo>
                <a:lnTo>
                  <a:pt x="764946" y="1088848"/>
                </a:lnTo>
                <a:cubicBezTo>
                  <a:pt x="835244" y="1088848"/>
                  <a:pt x="887967" y="1088848"/>
                  <a:pt x="927509" y="1088848"/>
                </a:cubicBezTo>
                <a:lnTo>
                  <a:pt x="947670" y="1088848"/>
                </a:lnTo>
                <a:lnTo>
                  <a:pt x="960731" y="1098009"/>
                </a:lnTo>
                <a:cubicBezTo>
                  <a:pt x="974677" y="1105868"/>
                  <a:pt x="990558" y="1113189"/>
                  <a:pt x="1008113" y="1119872"/>
                </a:cubicBezTo>
                <a:lnTo>
                  <a:pt x="1048497" y="1130236"/>
                </a:lnTo>
                <a:lnTo>
                  <a:pt x="1045988" y="1130692"/>
                </a:lnTo>
                <a:cubicBezTo>
                  <a:pt x="744134" y="1130692"/>
                  <a:pt x="744134" y="1130692"/>
                  <a:pt x="744134" y="1130692"/>
                </a:cubicBezTo>
                <a:cubicBezTo>
                  <a:pt x="732724" y="1130692"/>
                  <a:pt x="723388" y="1121324"/>
                  <a:pt x="723388" y="1109874"/>
                </a:cubicBezTo>
                <a:cubicBezTo>
                  <a:pt x="723388" y="707041"/>
                  <a:pt x="723388" y="707041"/>
                  <a:pt x="723388" y="707041"/>
                </a:cubicBezTo>
                <a:cubicBezTo>
                  <a:pt x="524227" y="707041"/>
                  <a:pt x="524227" y="707041"/>
                  <a:pt x="524227" y="707041"/>
                </a:cubicBezTo>
                <a:cubicBezTo>
                  <a:pt x="524227" y="1109874"/>
                  <a:pt x="524227" y="1109874"/>
                  <a:pt x="524227" y="1109874"/>
                </a:cubicBezTo>
                <a:cubicBezTo>
                  <a:pt x="524227" y="1121324"/>
                  <a:pt x="514892" y="1130692"/>
                  <a:pt x="503482" y="1130692"/>
                </a:cubicBezTo>
                <a:cubicBezTo>
                  <a:pt x="201628" y="1130692"/>
                  <a:pt x="201628" y="1130692"/>
                  <a:pt x="201628" y="1130692"/>
                </a:cubicBezTo>
                <a:cubicBezTo>
                  <a:pt x="153913" y="1130692"/>
                  <a:pt x="120719" y="1097383"/>
                  <a:pt x="120719" y="1049501"/>
                </a:cubicBezTo>
                <a:cubicBezTo>
                  <a:pt x="120719" y="586295"/>
                  <a:pt x="120719" y="586295"/>
                  <a:pt x="120719" y="586295"/>
                </a:cubicBezTo>
                <a:cubicBezTo>
                  <a:pt x="20101" y="586295"/>
                  <a:pt x="20101" y="586295"/>
                  <a:pt x="20101" y="586295"/>
                </a:cubicBezTo>
                <a:cubicBezTo>
                  <a:pt x="11803" y="586295"/>
                  <a:pt x="4542" y="581090"/>
                  <a:pt x="1430" y="572763"/>
                </a:cubicBezTo>
                <a:cubicBezTo>
                  <a:pt x="-1682" y="564435"/>
                  <a:pt x="393" y="556108"/>
                  <a:pt x="6616" y="549863"/>
                </a:cubicBezTo>
                <a:cubicBezTo>
                  <a:pt x="610323" y="5465"/>
                  <a:pt x="610323" y="5465"/>
                  <a:pt x="610323" y="5465"/>
                </a:cubicBezTo>
                <a:cubicBezTo>
                  <a:pt x="613954" y="1822"/>
                  <a:pt x="618881" y="0"/>
                  <a:pt x="623808" y="0"/>
                </a:cubicBezTo>
                <a:close/>
              </a:path>
            </a:pathLst>
          </a:custGeom>
          <a:solidFill>
            <a:schemeClr val="accent1"/>
          </a:solidFill>
          <a:ln>
            <a:solidFill>
              <a:schemeClr val="accent1"/>
            </a:solidFill>
          </a:ln>
        </p:spPr>
        <p:txBody>
          <a:bodyPr vert="horz" wrap="square" lIns="89619" tIns="44810" rIns="89619" bIns="44810" numCol="1" anchor="t" anchorCtr="0" compatLnSpc="1">
            <a:prstTxWarp prst="textNoShape">
              <a:avLst/>
            </a:prstTxWarp>
            <a:noAutofit/>
          </a:bodyPr>
          <a:lstStyle/>
          <a:p>
            <a:pPr defTabSz="896203">
              <a:defRPr/>
            </a:pPr>
            <a:endParaRPr lang="en-US" sz="1764" kern="0">
              <a:solidFill>
                <a:sysClr val="windowText" lastClr="000000"/>
              </a:solidFill>
            </a:endParaRPr>
          </a:p>
        </p:txBody>
      </p:sp>
      <p:grpSp>
        <p:nvGrpSpPr>
          <p:cNvPr id="202" name="Group 201"/>
          <p:cNvGrpSpPr>
            <a:grpSpLocks noChangeAspect="1"/>
          </p:cNvGrpSpPr>
          <p:nvPr/>
        </p:nvGrpSpPr>
        <p:grpSpPr>
          <a:xfrm>
            <a:off x="3458740" y="3603993"/>
            <a:ext cx="532018" cy="651598"/>
            <a:chOff x="-3084513" y="3390510"/>
            <a:chExt cx="2716213" cy="3363913"/>
          </a:xfrm>
          <a:solidFill>
            <a:schemeClr val="accent2"/>
          </a:solidFill>
        </p:grpSpPr>
        <p:sp>
          <p:nvSpPr>
            <p:cNvPr id="203"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04"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pic>
        <p:nvPicPr>
          <p:cNvPr id="205" name="Picture 2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562911" y="3515245"/>
            <a:ext cx="829092" cy="829092"/>
          </a:xfrm>
          <a:prstGeom prst="rect">
            <a:avLst/>
          </a:prstGeom>
          <a:noFill/>
        </p:spPr>
      </p:pic>
    </p:spTree>
    <p:extLst>
      <p:ext uri="{BB962C8B-B14F-4D97-AF65-F5344CB8AC3E}">
        <p14:creationId xmlns:p14="http://schemas.microsoft.com/office/powerpoint/2010/main" val="1047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3" name="Rectangle 112"/>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Comprehensive set of managed Apache big data projects</a:t>
            </a:r>
          </a:p>
        </p:txBody>
      </p:sp>
      <p:grpSp>
        <p:nvGrpSpPr>
          <p:cNvPr id="3" name="Group 2"/>
          <p:cNvGrpSpPr/>
          <p:nvPr/>
        </p:nvGrpSpPr>
        <p:grpSpPr>
          <a:xfrm>
            <a:off x="2153230" y="5171772"/>
            <a:ext cx="10403759" cy="1173065"/>
            <a:chOff x="2196979" y="5592167"/>
            <a:chExt cx="10615140" cy="1196899"/>
          </a:xfrm>
        </p:grpSpPr>
        <p:sp>
          <p:nvSpPr>
            <p:cNvPr id="20" name="TextBox 19"/>
            <p:cNvSpPr txBox="1"/>
            <p:nvPr/>
          </p:nvSpPr>
          <p:spPr>
            <a:xfrm>
              <a:off x="2196979" y="5597971"/>
              <a:ext cx="4951200"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Scale to petabytes on demand</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Process unstructured and semi-structured data</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Develop in Java, .NET, and more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Skip buying and maintaining hardware</a:t>
              </a:r>
            </a:p>
          </p:txBody>
        </p:sp>
        <p:sp>
          <p:nvSpPr>
            <p:cNvPr id="21" name="TextBox 20"/>
            <p:cNvSpPr txBox="1"/>
            <p:nvPr/>
          </p:nvSpPr>
          <p:spPr>
            <a:xfrm>
              <a:off x="7240419" y="5592167"/>
              <a:ext cx="5571700" cy="1191095"/>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Deploy in Windows or Linux</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Spin up an Apache Hadoop cluster in minutes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Visualize your Hadoop data in Excel</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Easily integrate on-premises Hadoop clusters</a:t>
              </a:r>
            </a:p>
          </p:txBody>
        </p:sp>
      </p:grpSp>
      <p:sp>
        <p:nvSpPr>
          <p:cNvPr id="14" name="Rectangle 13"/>
          <p:cNvSpPr/>
          <p:nvPr/>
        </p:nvSpPr>
        <p:spPr bwMode="auto">
          <a:xfrm>
            <a:off x="1973542" y="3888043"/>
            <a:ext cx="9929800" cy="734588"/>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2744" kern="0" dirty="0">
                <a:solidFill>
                  <a:schemeClr val="tx1"/>
                </a:solidFill>
                <a:latin typeface="+mj-lt"/>
              </a:rPr>
              <a:t>Core Engine</a:t>
            </a:r>
          </a:p>
        </p:txBody>
      </p:sp>
      <p:sp>
        <p:nvSpPr>
          <p:cNvPr id="15" name="Freeform 14"/>
          <p:cNvSpPr/>
          <p:nvPr/>
        </p:nvSpPr>
        <p:spPr bwMode="auto">
          <a:xfrm>
            <a:off x="1973542" y="1999356"/>
            <a:ext cx="1557425" cy="1750174"/>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defRPr/>
            </a:pPr>
            <a:r>
              <a:rPr lang="en-US" sz="1960" kern="0" dirty="0">
                <a:solidFill>
                  <a:schemeClr val="accent1"/>
                </a:solidFill>
                <a:latin typeface="Segoe UI Semibold" panose="020B0702040204020203" pitchFamily="34" charset="0"/>
                <a:cs typeface="Segoe UI Semibold" panose="020B0702040204020203" pitchFamily="34" charset="0"/>
              </a:rPr>
              <a:t>Batch</a:t>
            </a:r>
          </a:p>
          <a:p>
            <a:pPr algn="ctr" defTabSz="913916" fontAlgn="base">
              <a:spcBef>
                <a:spcPts val="588"/>
              </a:spcBef>
              <a:spcAft>
                <a:spcPct val="0"/>
              </a:spcAft>
              <a:defRPr/>
            </a:pPr>
            <a:r>
              <a:rPr lang="en-US" sz="1568" kern="0" dirty="0">
                <a:solidFill>
                  <a:schemeClr val="accent1"/>
                </a:solidFill>
              </a:rPr>
              <a:t>Map Reduce</a:t>
            </a:r>
          </a:p>
        </p:txBody>
      </p:sp>
      <p:sp>
        <p:nvSpPr>
          <p:cNvPr id="16" name="Freeform 15"/>
          <p:cNvSpPr/>
          <p:nvPr/>
        </p:nvSpPr>
        <p:spPr bwMode="auto">
          <a:xfrm>
            <a:off x="3648017"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Script</a:t>
            </a:r>
          </a:p>
          <a:p>
            <a:pPr algn="ctr" defTabSz="913916" fontAlgn="base">
              <a:spcBef>
                <a:spcPts val="588"/>
              </a:spcBef>
              <a:spcAft>
                <a:spcPct val="0"/>
              </a:spcAft>
            </a:pPr>
            <a:r>
              <a:rPr lang="en-US" sz="1568" kern="0" dirty="0">
                <a:solidFill>
                  <a:schemeClr val="accent1"/>
                </a:solidFill>
              </a:rPr>
              <a:t>Pig</a:t>
            </a:r>
          </a:p>
        </p:txBody>
      </p:sp>
      <p:sp>
        <p:nvSpPr>
          <p:cNvPr id="17" name="Freeform 16"/>
          <p:cNvSpPr/>
          <p:nvPr/>
        </p:nvSpPr>
        <p:spPr bwMode="auto">
          <a:xfrm>
            <a:off x="5322492"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7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7"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SQL</a:t>
            </a:r>
          </a:p>
          <a:p>
            <a:pPr algn="ctr" defTabSz="913916" fontAlgn="base">
              <a:spcBef>
                <a:spcPts val="588"/>
              </a:spcBef>
              <a:spcAft>
                <a:spcPct val="0"/>
              </a:spcAft>
            </a:pPr>
            <a:r>
              <a:rPr lang="en-US" sz="1568" kern="0" dirty="0">
                <a:solidFill>
                  <a:schemeClr val="accent1"/>
                </a:solidFill>
              </a:rPr>
              <a:t>Hive</a:t>
            </a:r>
          </a:p>
        </p:txBody>
      </p:sp>
      <p:sp>
        <p:nvSpPr>
          <p:cNvPr id="19" name="Freeform 18"/>
          <p:cNvSpPr/>
          <p:nvPr/>
        </p:nvSpPr>
        <p:spPr bwMode="auto">
          <a:xfrm>
            <a:off x="6996969"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6"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NoSQL</a:t>
            </a:r>
          </a:p>
          <a:p>
            <a:pPr algn="ctr" defTabSz="913916" fontAlgn="base">
              <a:spcBef>
                <a:spcPts val="588"/>
              </a:spcBef>
              <a:spcAft>
                <a:spcPct val="0"/>
              </a:spcAft>
            </a:pPr>
            <a:r>
              <a:rPr lang="en-US" sz="1568" kern="0" dirty="0" err="1">
                <a:solidFill>
                  <a:schemeClr val="accent1"/>
                </a:solidFill>
              </a:rPr>
              <a:t>HBase</a:t>
            </a:r>
            <a:endParaRPr lang="en-US" sz="1568" kern="0" dirty="0">
              <a:solidFill>
                <a:schemeClr val="accent1"/>
              </a:solidFill>
            </a:endParaRPr>
          </a:p>
        </p:txBody>
      </p:sp>
      <p:sp>
        <p:nvSpPr>
          <p:cNvPr id="22" name="Freeform 21"/>
          <p:cNvSpPr/>
          <p:nvPr/>
        </p:nvSpPr>
        <p:spPr bwMode="auto">
          <a:xfrm>
            <a:off x="8671444"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2 w 1589068"/>
              <a:gd name="connsiteY3" fmla="*/ 1591056 h 1785733"/>
              <a:gd name="connsiteX4" fmla="*/ 794533 w 1589068"/>
              <a:gd name="connsiteY4" fmla="*/ 1785733 h 1785733"/>
              <a:gd name="connsiteX5" fmla="*/ 657405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2" y="1591056"/>
                </a:lnTo>
                <a:lnTo>
                  <a:pt x="794533" y="1785733"/>
                </a:lnTo>
                <a:lnTo>
                  <a:pt x="657405"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Streaming</a:t>
            </a:r>
          </a:p>
          <a:p>
            <a:pPr algn="ctr" defTabSz="913916" fontAlgn="base">
              <a:spcBef>
                <a:spcPts val="588"/>
              </a:spcBef>
              <a:spcAft>
                <a:spcPct val="0"/>
              </a:spcAft>
            </a:pPr>
            <a:r>
              <a:rPr lang="en-US" sz="1568" kern="0" dirty="0">
                <a:solidFill>
                  <a:schemeClr val="accent1"/>
                </a:solidFill>
              </a:rPr>
              <a:t>Storm</a:t>
            </a:r>
          </a:p>
        </p:txBody>
      </p:sp>
      <p:sp>
        <p:nvSpPr>
          <p:cNvPr id="23" name="Freeform 22"/>
          <p:cNvSpPr/>
          <p:nvPr/>
        </p:nvSpPr>
        <p:spPr bwMode="auto">
          <a:xfrm>
            <a:off x="10345918" y="1999358"/>
            <a:ext cx="1557425" cy="1750173"/>
          </a:xfrm>
          <a:custGeom>
            <a:avLst/>
            <a:gdLst>
              <a:gd name="connsiteX0" fmla="*/ 0 w 1589068"/>
              <a:gd name="connsiteY0" fmla="*/ 0 h 1785733"/>
              <a:gd name="connsiteX1" fmla="*/ 1589068 w 1589068"/>
              <a:gd name="connsiteY1" fmla="*/ 0 h 1785733"/>
              <a:gd name="connsiteX2" fmla="*/ 1589068 w 1589068"/>
              <a:gd name="connsiteY2" fmla="*/ 1591056 h 1785733"/>
              <a:gd name="connsiteX3" fmla="*/ 931663 w 1589068"/>
              <a:gd name="connsiteY3" fmla="*/ 1591056 h 1785733"/>
              <a:gd name="connsiteX4" fmla="*/ 794534 w 1589068"/>
              <a:gd name="connsiteY4" fmla="*/ 1785733 h 1785733"/>
              <a:gd name="connsiteX5" fmla="*/ 657406 w 1589068"/>
              <a:gd name="connsiteY5" fmla="*/ 1591056 h 1785733"/>
              <a:gd name="connsiteX6" fmla="*/ 0 w 1589068"/>
              <a:gd name="connsiteY6" fmla="*/ 1591056 h 178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9068" h="1785733">
                <a:moveTo>
                  <a:pt x="0" y="0"/>
                </a:moveTo>
                <a:lnTo>
                  <a:pt x="1589068" y="0"/>
                </a:lnTo>
                <a:lnTo>
                  <a:pt x="1589068" y="1591056"/>
                </a:lnTo>
                <a:lnTo>
                  <a:pt x="931663" y="1591056"/>
                </a:lnTo>
                <a:lnTo>
                  <a:pt x="794534" y="1785733"/>
                </a:lnTo>
                <a:lnTo>
                  <a:pt x="657406" y="1591056"/>
                </a:lnTo>
                <a:lnTo>
                  <a:pt x="0" y="1591056"/>
                </a:lnTo>
                <a:close/>
              </a:path>
            </a:pathLst>
          </a:custGeom>
          <a:solidFill>
            <a:srgbClr val="F2F2F2"/>
          </a:solidFill>
          <a:ln w="28575">
            <a:solidFill>
              <a:schemeClr val="accent1"/>
            </a:solidFill>
          </a:ln>
        </p:spPr>
        <p:txBody>
          <a:bodyPr wrap="square" lIns="44810" tIns="44810" rIns="44810" bIns="179238" rtlCol="0" anchor="ctr">
            <a:noAutofit/>
          </a:bodyPr>
          <a:lstStyle/>
          <a:p>
            <a:pPr algn="ctr" defTabSz="913916" fontAlgn="base">
              <a:spcBef>
                <a:spcPts val="588"/>
              </a:spcBef>
              <a:spcAft>
                <a:spcPct val="0"/>
              </a:spcAft>
            </a:pPr>
            <a:r>
              <a:rPr lang="en-US" sz="1960" kern="0" dirty="0">
                <a:solidFill>
                  <a:schemeClr val="accent1"/>
                </a:solidFill>
                <a:latin typeface="Segoe UI Semibold" panose="020B0702040204020203" pitchFamily="34" charset="0"/>
                <a:cs typeface="Segoe UI Semibold" panose="020B0702040204020203" pitchFamily="34" charset="0"/>
              </a:rPr>
              <a:t>In-Memory</a:t>
            </a:r>
          </a:p>
          <a:p>
            <a:pPr algn="ctr" defTabSz="913916" fontAlgn="base">
              <a:spcBef>
                <a:spcPts val="588"/>
              </a:spcBef>
              <a:spcAft>
                <a:spcPct val="0"/>
              </a:spcAft>
            </a:pPr>
            <a:r>
              <a:rPr lang="en-US" sz="1568" kern="0" dirty="0">
                <a:solidFill>
                  <a:schemeClr val="accent1"/>
                </a:solidFill>
              </a:rPr>
              <a:t>Spark</a:t>
            </a:r>
          </a:p>
        </p:txBody>
      </p:sp>
      <p:grpSp>
        <p:nvGrpSpPr>
          <p:cNvPr id="46" name="Group 45"/>
          <p:cNvGrpSpPr/>
          <p:nvPr/>
        </p:nvGrpSpPr>
        <p:grpSpPr>
          <a:xfrm>
            <a:off x="-9456" y="1618083"/>
            <a:ext cx="1947978" cy="3781517"/>
            <a:chOff x="2269406" y="1649551"/>
            <a:chExt cx="1987557" cy="3858349"/>
          </a:xfrm>
        </p:grpSpPr>
        <p:grpSp>
          <p:nvGrpSpPr>
            <p:cNvPr id="47" name="Group 46"/>
            <p:cNvGrpSpPr/>
            <p:nvPr/>
          </p:nvGrpSpPr>
          <p:grpSpPr>
            <a:xfrm>
              <a:off x="2269406" y="1649551"/>
              <a:ext cx="1771946" cy="3858349"/>
              <a:chOff x="2269406" y="1649551"/>
              <a:chExt cx="1771946" cy="3858349"/>
            </a:xfrm>
          </p:grpSpPr>
          <p:sp>
            <p:nvSpPr>
              <p:cNvPr id="83" name="Rectangle 82"/>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64" name="Group 63"/>
              <p:cNvGrpSpPr/>
              <p:nvPr/>
            </p:nvGrpSpPr>
            <p:grpSpPr>
              <a:xfrm>
                <a:off x="2475764" y="2364104"/>
                <a:ext cx="200749" cy="211051"/>
                <a:chOff x="4106551" y="3401141"/>
                <a:chExt cx="254631" cy="267699"/>
              </a:xfrm>
            </p:grpSpPr>
            <p:sp>
              <p:nvSpPr>
                <p:cNvPr id="65" name="Rectangle 6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Oval 6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48" name="Rectangle 47"/>
            <p:cNvSpPr/>
            <p:nvPr/>
          </p:nvSpPr>
          <p:spPr>
            <a:xfrm>
              <a:off x="2962833" y="3869841"/>
              <a:ext cx="1294130" cy="622511"/>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HDInsight </a:t>
              </a:r>
            </a:p>
            <a:p>
              <a:pPr defTabSz="896203">
                <a:defRPr/>
              </a:pPr>
              <a:r>
                <a:rPr lang="en-US" sz="1100" kern="0" dirty="0">
                  <a:solidFill>
                    <a:sysClr val="windowText" lastClr="000000"/>
                  </a:solidFill>
                  <a:cs typeface="Segoe UI Semilight" panose="020B0402040204020203" pitchFamily="34" charset="0"/>
                </a:rPr>
                <a:t>(Hadoop and Spark)</a:t>
              </a:r>
            </a:p>
          </p:txBody>
        </p:sp>
        <p:sp>
          <p:nvSpPr>
            <p:cNvPr id="49" name="Rectangle 48"/>
            <p:cNvSpPr/>
            <p:nvPr/>
          </p:nvSpPr>
          <p:spPr>
            <a:xfrm>
              <a:off x="2962833" y="4888358"/>
              <a:ext cx="925088" cy="437684"/>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Stream Analytics</a:t>
              </a:r>
            </a:p>
          </p:txBody>
        </p:sp>
        <p:sp>
          <p:nvSpPr>
            <p:cNvPr id="50" name="Rectangle 49"/>
            <p:cNvSpPr/>
            <p:nvPr/>
          </p:nvSpPr>
          <p:spPr>
            <a:xfrm>
              <a:off x="2962833" y="3125609"/>
              <a:ext cx="1294130" cy="446397"/>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Lake Analytics</a:t>
              </a:r>
            </a:p>
          </p:txBody>
        </p:sp>
        <p:grpSp>
          <p:nvGrpSpPr>
            <p:cNvPr id="51" name="Group 50"/>
            <p:cNvGrpSpPr/>
            <p:nvPr/>
          </p:nvGrpSpPr>
          <p:grpSpPr>
            <a:xfrm>
              <a:off x="2584613" y="3210310"/>
              <a:ext cx="225034" cy="294370"/>
              <a:chOff x="3473450" y="4579938"/>
              <a:chExt cx="1741488" cy="2278062"/>
            </a:xfrm>
            <a:solidFill>
              <a:schemeClr val="tx1"/>
            </a:solidFill>
          </p:grpSpPr>
          <p:sp>
            <p:nvSpPr>
              <p:cNvPr id="60"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61"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62"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52" name="Rectangle 51"/>
            <p:cNvSpPr/>
            <p:nvPr/>
          </p:nvSpPr>
          <p:spPr>
            <a:xfrm>
              <a:off x="2962833" y="2295083"/>
              <a:ext cx="1294130" cy="439642"/>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53" name="Group 52"/>
            <p:cNvGrpSpPr/>
            <p:nvPr/>
          </p:nvGrpSpPr>
          <p:grpSpPr>
            <a:xfrm>
              <a:off x="2519622" y="4890724"/>
              <a:ext cx="359675" cy="276298"/>
              <a:chOff x="1260022" y="5196402"/>
              <a:chExt cx="3273425" cy="2514600"/>
            </a:xfrm>
            <a:solidFill>
              <a:schemeClr val="tx1"/>
            </a:solidFill>
          </p:grpSpPr>
          <p:sp>
            <p:nvSpPr>
              <p:cNvPr id="56" name="Freeform 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7" name="Freeform 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8" name="Freeform 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59" name="Freeform 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grpSp>
        <p:sp>
          <p:nvSpPr>
            <p:cNvPr id="54" name="Freeform 53"/>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defRPr/>
              </a:pPr>
              <a:endParaRPr lang="en-US" sz="1600" kern="0" dirty="0">
                <a:solidFill>
                  <a:sysClr val="windowText" lastClr="000000"/>
                </a:solidFill>
              </a:endParaRPr>
            </a:p>
          </p:txBody>
        </p:sp>
        <p:sp>
          <p:nvSpPr>
            <p:cNvPr id="55" name="Freeform 54"/>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788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8" name="Rectangle 167"/>
          <p:cNvSpPr/>
          <p:nvPr/>
        </p:nvSpPr>
        <p:spPr bwMode="auto">
          <a:xfrm>
            <a:off x="-31690" y="5183687"/>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grpSp>
        <p:nvGrpSpPr>
          <p:cNvPr id="101" name="Group 100"/>
          <p:cNvGrpSpPr/>
          <p:nvPr/>
        </p:nvGrpSpPr>
        <p:grpSpPr>
          <a:xfrm>
            <a:off x="-9456" y="1618083"/>
            <a:ext cx="1947978" cy="3781517"/>
            <a:chOff x="2269406" y="1649551"/>
            <a:chExt cx="1987557" cy="3858349"/>
          </a:xfrm>
        </p:grpSpPr>
        <p:grpSp>
          <p:nvGrpSpPr>
            <p:cNvPr id="102" name="Group 101"/>
            <p:cNvGrpSpPr/>
            <p:nvPr/>
          </p:nvGrpSpPr>
          <p:grpSpPr>
            <a:xfrm>
              <a:off x="2269406" y="1649551"/>
              <a:ext cx="1771946" cy="3858349"/>
              <a:chOff x="2269406" y="1649551"/>
              <a:chExt cx="1771946" cy="3858349"/>
            </a:xfrm>
          </p:grpSpPr>
          <p:sp>
            <p:nvSpPr>
              <p:cNvPr id="138" name="Rectangle 1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defRPr/>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grpSp>
            <p:nvGrpSpPr>
              <p:cNvPr id="119" name="Group 118"/>
              <p:cNvGrpSpPr/>
              <p:nvPr/>
            </p:nvGrpSpPr>
            <p:grpSpPr>
              <a:xfrm>
                <a:off x="2475764" y="2364104"/>
                <a:ext cx="200749" cy="211051"/>
                <a:chOff x="4106551" y="3401141"/>
                <a:chExt cx="254631" cy="267699"/>
              </a:xfrm>
            </p:grpSpPr>
            <p:sp>
              <p:nvSpPr>
                <p:cNvPr id="120" name="Rectangle 11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Oval 13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3" name="Rectangle 102"/>
            <p:cNvSpPr/>
            <p:nvPr/>
          </p:nvSpPr>
          <p:spPr>
            <a:xfrm>
              <a:off x="2962833" y="3869841"/>
              <a:ext cx="1294130" cy="622511"/>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HDInsight </a:t>
              </a:r>
            </a:p>
            <a:p>
              <a:pPr defTabSz="896203">
                <a:defRPr/>
              </a:pPr>
              <a:r>
                <a:rPr lang="en-US" sz="1100" kern="0" dirty="0">
                  <a:solidFill>
                    <a:schemeClr val="accent2">
                      <a:lumMod val="75000"/>
                    </a:schemeClr>
                  </a:solidFill>
                  <a:cs typeface="Segoe UI Semilight" panose="020B0402040204020203" pitchFamily="34" charset="0"/>
                </a:rPr>
                <a:t>(Hadoop and Spark)</a:t>
              </a:r>
            </a:p>
          </p:txBody>
        </p:sp>
        <p:sp>
          <p:nvSpPr>
            <p:cNvPr id="104" name="Rectangle 103"/>
            <p:cNvSpPr/>
            <p:nvPr/>
          </p:nvSpPr>
          <p:spPr>
            <a:xfrm>
              <a:off x="2962833" y="4888358"/>
              <a:ext cx="925088" cy="437684"/>
            </a:xfrm>
            <a:prstGeom prst="rect">
              <a:avLst/>
            </a:prstGeom>
          </p:spPr>
          <p:txBody>
            <a:bodyPr wrap="square">
              <a:spAutoFit/>
            </a:bodyPr>
            <a:lstStyle/>
            <a:p>
              <a:pPr defTabSz="896203">
                <a:defRPr/>
              </a:pPr>
              <a:r>
                <a:rPr lang="en-US" sz="1100" kern="0" dirty="0">
                  <a:solidFill>
                    <a:sysClr val="windowText" lastClr="000000"/>
                  </a:solidFill>
                  <a:cs typeface="Segoe UI Semilight" panose="020B0402040204020203" pitchFamily="34" charset="0"/>
                </a:rPr>
                <a:t>Stream Analytics</a:t>
              </a:r>
            </a:p>
          </p:txBody>
        </p:sp>
        <p:sp>
          <p:nvSpPr>
            <p:cNvPr id="105" name="Rectangle 104"/>
            <p:cNvSpPr/>
            <p:nvPr/>
          </p:nvSpPr>
          <p:spPr>
            <a:xfrm>
              <a:off x="2962833" y="3125609"/>
              <a:ext cx="1294130" cy="446397"/>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Data Lake Analytics</a:t>
              </a:r>
            </a:p>
          </p:txBody>
        </p:sp>
        <p:grpSp>
          <p:nvGrpSpPr>
            <p:cNvPr id="106" name="Group 105"/>
            <p:cNvGrpSpPr/>
            <p:nvPr/>
          </p:nvGrpSpPr>
          <p:grpSpPr>
            <a:xfrm>
              <a:off x="2584613" y="3210310"/>
              <a:ext cx="225034" cy="294370"/>
              <a:chOff x="3473450" y="4579938"/>
              <a:chExt cx="1741488" cy="2278062"/>
            </a:xfrm>
            <a:solidFill>
              <a:schemeClr val="tx1"/>
            </a:solidFill>
          </p:grpSpPr>
          <p:sp>
            <p:nvSpPr>
              <p:cNvPr id="115"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16"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sp>
            <p:nvSpPr>
              <p:cNvPr id="117"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defRPr/>
                </a:pPr>
                <a:endParaRPr lang="en-US" sz="1799" kern="0">
                  <a:solidFill>
                    <a:sysClr val="windowText" lastClr="000000"/>
                  </a:solidFill>
                </a:endParaRPr>
              </a:p>
            </p:txBody>
          </p:sp>
        </p:grpSp>
        <p:sp>
          <p:nvSpPr>
            <p:cNvPr id="107" name="Rectangle 106"/>
            <p:cNvSpPr/>
            <p:nvPr/>
          </p:nvSpPr>
          <p:spPr>
            <a:xfrm>
              <a:off x="2962833" y="2295083"/>
              <a:ext cx="1294130" cy="439642"/>
            </a:xfrm>
            <a:prstGeom prst="rect">
              <a:avLst/>
            </a:prstGeom>
          </p:spPr>
          <p:txBody>
            <a:bodyPr wrap="square">
              <a:spAutoFit/>
            </a:bodyPr>
            <a:lstStyle/>
            <a:p>
              <a:pPr defTabSz="896203">
                <a:defRPr/>
              </a:pPr>
              <a:r>
                <a:rPr lang="en-US" sz="1100" kern="0" dirty="0">
                  <a:solidFill>
                    <a:schemeClr val="accent2">
                      <a:lumMod val="75000"/>
                    </a:schemeClr>
                  </a:solidFill>
                  <a:cs typeface="Segoe UI Semilight" panose="020B0402040204020203" pitchFamily="34" charset="0"/>
                </a:rPr>
                <a:t>Machine</a:t>
              </a:r>
              <a:r>
                <a:rPr lang="en-US" sz="1100" kern="0" dirty="0">
                  <a:solidFill>
                    <a:schemeClr val="bg2">
                      <a:lumMod val="75000"/>
                    </a:schemeClr>
                  </a:solidFill>
                  <a:cs typeface="Segoe UI Semilight" panose="020B0402040204020203" pitchFamily="34" charset="0"/>
                </a:rPr>
                <a:t> </a:t>
              </a:r>
              <a:r>
                <a:rPr lang="en-US" sz="1100" kern="0" dirty="0">
                  <a:solidFill>
                    <a:schemeClr val="accent2">
                      <a:lumMod val="75000"/>
                    </a:schemeClr>
                  </a:solidFill>
                  <a:cs typeface="Segoe UI Semilight" panose="020B0402040204020203" pitchFamily="34" charset="0"/>
                </a:rPr>
                <a:t>Learning</a:t>
              </a:r>
            </a:p>
          </p:txBody>
        </p:sp>
        <p:grpSp>
          <p:nvGrpSpPr>
            <p:cNvPr id="108" name="Group 107"/>
            <p:cNvGrpSpPr/>
            <p:nvPr/>
          </p:nvGrpSpPr>
          <p:grpSpPr>
            <a:xfrm>
              <a:off x="2519622" y="4890724"/>
              <a:ext cx="359675" cy="276298"/>
              <a:chOff x="1260022" y="5196402"/>
              <a:chExt cx="3273425" cy="2514600"/>
            </a:xfrm>
            <a:solidFill>
              <a:schemeClr val="tx1"/>
            </a:solidFill>
          </p:grpSpPr>
          <p:sp>
            <p:nvSpPr>
              <p:cNvPr id="111" name="Freeform 110"/>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12" name="Freeform 111"/>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13" name="Freeform 112"/>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sp>
            <p:nvSpPr>
              <p:cNvPr id="114" name="Freeform 113"/>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defRPr/>
                </a:pPr>
                <a:endParaRPr lang="en-US" sz="1799" dirty="0"/>
              </a:p>
            </p:txBody>
          </p:sp>
        </p:grpSp>
        <p:sp>
          <p:nvSpPr>
            <p:cNvPr id="109" name="Freeform 108"/>
            <p:cNvSpPr>
              <a:spLocks/>
            </p:cNvSpPr>
            <p:nvPr/>
          </p:nvSpPr>
          <p:spPr bwMode="auto">
            <a:xfrm>
              <a:off x="2520964" y="403462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2">
                <a:lumMod val="75000"/>
              </a:schemeClr>
            </a:solidFill>
            <a:ln w="6350">
              <a:noFill/>
            </a:ln>
          </p:spPr>
          <p:txBody>
            <a:bodyPr vert="horz" wrap="square" lIns="91403" tIns="45701" rIns="91403" bIns="45701" numCol="1" anchor="t" anchorCtr="0" compatLnSpc="1">
              <a:prstTxWarp prst="textNoShape">
                <a:avLst/>
              </a:prstTxWarp>
            </a:bodyPr>
            <a:lstStyle/>
            <a:p>
              <a:pPr defTabSz="896203">
                <a:defRPr/>
              </a:pPr>
              <a:endParaRPr lang="en-US" sz="1600" kern="0" dirty="0">
                <a:solidFill>
                  <a:sysClr val="windowText" lastClr="000000"/>
                </a:solidFill>
              </a:endParaRPr>
            </a:p>
          </p:txBody>
        </p:sp>
        <p:sp>
          <p:nvSpPr>
            <p:cNvPr id="110" name="Freeform 109"/>
            <p:cNvSpPr/>
            <p:nvPr/>
          </p:nvSpPr>
          <p:spPr bwMode="auto">
            <a:xfrm flipH="1">
              <a:off x="2565074" y="2374875"/>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gr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Real-time stream processing in the cloud</a:t>
            </a:r>
          </a:p>
        </p:txBody>
      </p:sp>
      <p:grpSp>
        <p:nvGrpSpPr>
          <p:cNvPr id="3" name="Group 2"/>
          <p:cNvGrpSpPr/>
          <p:nvPr/>
        </p:nvGrpSpPr>
        <p:grpSpPr>
          <a:xfrm>
            <a:off x="2151212" y="5177115"/>
            <a:ext cx="9361044" cy="1091965"/>
            <a:chOff x="2194920" y="5413711"/>
            <a:chExt cx="9551240" cy="1114151"/>
          </a:xfrm>
        </p:grpSpPr>
        <p:sp>
          <p:nvSpPr>
            <p:cNvPr id="12" name="TextBox 11"/>
            <p:cNvSpPr txBox="1"/>
            <p:nvPr/>
          </p:nvSpPr>
          <p:spPr>
            <a:xfrm>
              <a:off x="2194920" y="5413711"/>
              <a:ext cx="5042581" cy="1114151"/>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Perform real-time analytics for your Internet of Things solutions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Stream millions of events per second</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Get mission-critical reliability and performance with predictable results</a:t>
              </a:r>
            </a:p>
          </p:txBody>
        </p:sp>
        <p:sp>
          <p:nvSpPr>
            <p:cNvPr id="13" name="TextBox 12"/>
            <p:cNvSpPr txBox="1"/>
            <p:nvPr/>
          </p:nvSpPr>
          <p:spPr>
            <a:xfrm>
              <a:off x="7237502" y="5413711"/>
              <a:ext cx="4508658" cy="1114151"/>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Create real-time dashboards and alerts over data from devices and applications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Correlate across multiple streams of data</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Use familiar SQL-based language for rapid development</a:t>
              </a:r>
            </a:p>
          </p:txBody>
        </p:sp>
      </p:grpSp>
      <p:sp>
        <p:nvSpPr>
          <p:cNvPr id="57" name="Freeform 56"/>
          <p:cNvSpPr>
            <a:spLocks/>
          </p:cNvSpPr>
          <p:nvPr/>
        </p:nvSpPr>
        <p:spPr bwMode="auto">
          <a:xfrm>
            <a:off x="10111368" y="3492917"/>
            <a:ext cx="392175" cy="386718"/>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accent2"/>
          </a:solidFill>
          <a:ln>
            <a:noFill/>
          </a:ln>
        </p:spPr>
        <p:txBody>
          <a:bodyPr vert="horz" wrap="square" lIns="89619" tIns="44810" rIns="89619" bIns="4481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896167">
              <a:defRPr/>
            </a:pPr>
            <a:endParaRPr lang="en-US" sz="1764"/>
          </a:p>
        </p:txBody>
      </p:sp>
      <p:sp>
        <p:nvSpPr>
          <p:cNvPr id="59" name="Rectangle 58"/>
          <p:cNvSpPr/>
          <p:nvPr/>
        </p:nvSpPr>
        <p:spPr bwMode="auto">
          <a:xfrm>
            <a:off x="2515797" y="2368481"/>
            <a:ext cx="1281258" cy="393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568" kern="0" dirty="0">
                <a:solidFill>
                  <a:schemeClr val="accent1"/>
                </a:solidFill>
              </a:rPr>
              <a:t>Event Hubs</a:t>
            </a:r>
          </a:p>
        </p:txBody>
      </p:sp>
      <p:sp>
        <p:nvSpPr>
          <p:cNvPr id="60" name="Rectangle 59"/>
          <p:cNvSpPr/>
          <p:nvPr/>
        </p:nvSpPr>
        <p:spPr bwMode="auto">
          <a:xfrm>
            <a:off x="2510574" y="4241324"/>
            <a:ext cx="1281258" cy="393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r>
              <a:rPr lang="en-US" sz="1568" kern="0" dirty="0">
                <a:solidFill>
                  <a:schemeClr val="accent1"/>
                </a:solidFill>
              </a:rPr>
              <a:t>Blob Storage</a:t>
            </a:r>
          </a:p>
        </p:txBody>
      </p:sp>
      <p:sp>
        <p:nvSpPr>
          <p:cNvPr id="61" name="Rectangle 60"/>
          <p:cNvSpPr/>
          <p:nvPr/>
        </p:nvSpPr>
        <p:spPr bwMode="auto">
          <a:xfrm>
            <a:off x="5611326" y="3282119"/>
            <a:ext cx="1281258" cy="57494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spAutoFit/>
          </a:bodyPr>
          <a:lstStyle/>
          <a:p>
            <a:pPr algn="ctr" defTabSz="913916" fontAlgn="base">
              <a:spcBef>
                <a:spcPct val="0"/>
              </a:spcBef>
              <a:spcAft>
                <a:spcPct val="0"/>
              </a:spcAft>
              <a:defRPr/>
            </a:pPr>
            <a:r>
              <a:rPr lang="en-US" sz="1568" kern="0" dirty="0">
                <a:solidFill>
                  <a:schemeClr val="accent1"/>
                </a:solidFill>
              </a:rPr>
              <a:t>Stream Analytics</a:t>
            </a:r>
          </a:p>
        </p:txBody>
      </p:sp>
      <p:sp>
        <p:nvSpPr>
          <p:cNvPr id="62" name="Rectangle 61"/>
          <p:cNvSpPr/>
          <p:nvPr/>
        </p:nvSpPr>
        <p:spPr bwMode="auto">
          <a:xfrm>
            <a:off x="8696565" y="1757548"/>
            <a:ext cx="1281258" cy="333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spAutoFit/>
          </a:bodyPr>
          <a:lstStyle/>
          <a:p>
            <a:pPr defTabSz="913916" fontAlgn="base">
              <a:spcBef>
                <a:spcPct val="0"/>
              </a:spcBef>
              <a:spcAft>
                <a:spcPct val="0"/>
              </a:spcAft>
              <a:defRPr/>
            </a:pPr>
            <a:r>
              <a:rPr lang="en-US" sz="1568" kern="0" dirty="0">
                <a:solidFill>
                  <a:schemeClr val="accent1"/>
                </a:solidFill>
              </a:rPr>
              <a:t>SQL Database</a:t>
            </a:r>
          </a:p>
        </p:txBody>
      </p:sp>
      <p:sp>
        <p:nvSpPr>
          <p:cNvPr id="63" name="Rectangle 62"/>
          <p:cNvSpPr/>
          <p:nvPr/>
        </p:nvSpPr>
        <p:spPr bwMode="auto">
          <a:xfrm>
            <a:off x="8696565" y="2910955"/>
            <a:ext cx="1281258" cy="333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spAutoFit/>
          </a:bodyPr>
          <a:lstStyle/>
          <a:p>
            <a:pPr defTabSz="913916" fontAlgn="base">
              <a:spcBef>
                <a:spcPct val="0"/>
              </a:spcBef>
              <a:spcAft>
                <a:spcPct val="0"/>
              </a:spcAft>
              <a:defRPr/>
            </a:pPr>
            <a:r>
              <a:rPr lang="en-US" sz="1568" kern="0" dirty="0">
                <a:solidFill>
                  <a:schemeClr val="accent1"/>
                </a:solidFill>
              </a:rPr>
              <a:t>Event Hubs</a:t>
            </a:r>
          </a:p>
        </p:txBody>
      </p:sp>
      <p:sp>
        <p:nvSpPr>
          <p:cNvPr id="64" name="Rectangle 63"/>
          <p:cNvSpPr/>
          <p:nvPr/>
        </p:nvSpPr>
        <p:spPr bwMode="auto">
          <a:xfrm>
            <a:off x="8696565" y="4129234"/>
            <a:ext cx="1281258" cy="333627"/>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spAutoFit/>
          </a:bodyPr>
          <a:lstStyle/>
          <a:p>
            <a:pPr defTabSz="913916" fontAlgn="base">
              <a:spcBef>
                <a:spcPct val="0"/>
              </a:spcBef>
              <a:spcAft>
                <a:spcPct val="0"/>
              </a:spcAft>
              <a:defRPr/>
            </a:pPr>
            <a:r>
              <a:rPr lang="en-US" sz="1568" kern="0" dirty="0">
                <a:solidFill>
                  <a:schemeClr val="accent1"/>
                </a:solidFill>
              </a:rPr>
              <a:t>Power BI</a:t>
            </a:r>
          </a:p>
        </p:txBody>
      </p:sp>
      <p:sp>
        <p:nvSpPr>
          <p:cNvPr id="65" name="Rectangle 64"/>
          <p:cNvSpPr/>
          <p:nvPr/>
        </p:nvSpPr>
        <p:spPr bwMode="auto">
          <a:xfrm>
            <a:off x="8696565" y="2304434"/>
            <a:ext cx="1281258" cy="393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916" fontAlgn="base">
              <a:spcBef>
                <a:spcPct val="0"/>
              </a:spcBef>
              <a:spcAft>
                <a:spcPct val="0"/>
              </a:spcAft>
              <a:defRPr/>
            </a:pPr>
            <a:r>
              <a:rPr lang="en-US" sz="1568" kern="0" dirty="0">
                <a:solidFill>
                  <a:schemeClr val="accent1"/>
                </a:solidFill>
              </a:rPr>
              <a:t>Blob Storage</a:t>
            </a:r>
          </a:p>
        </p:txBody>
      </p:sp>
      <p:sp>
        <p:nvSpPr>
          <p:cNvPr id="66" name="Rectangle 65"/>
          <p:cNvSpPr/>
          <p:nvPr/>
        </p:nvSpPr>
        <p:spPr bwMode="auto">
          <a:xfrm>
            <a:off x="8696565" y="3492364"/>
            <a:ext cx="1281258" cy="393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916" fontAlgn="base">
              <a:spcBef>
                <a:spcPct val="0"/>
              </a:spcBef>
              <a:spcAft>
                <a:spcPct val="0"/>
              </a:spcAft>
              <a:defRPr/>
            </a:pPr>
            <a:r>
              <a:rPr lang="en-US" sz="1568" kern="0" dirty="0">
                <a:solidFill>
                  <a:schemeClr val="accent1"/>
                </a:solidFill>
              </a:rPr>
              <a:t>Table Storage</a:t>
            </a:r>
          </a:p>
        </p:txBody>
      </p:sp>
      <p:cxnSp>
        <p:nvCxnSpPr>
          <p:cNvPr id="67" name="Straight Arrow Connector 66"/>
          <p:cNvCxnSpPr/>
          <p:nvPr/>
        </p:nvCxnSpPr>
        <p:spPr>
          <a:xfrm flipV="1">
            <a:off x="3797056" y="3104383"/>
            <a:ext cx="1975685" cy="1"/>
          </a:xfrm>
          <a:prstGeom prst="straightConnector1">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p:nvPr/>
        </p:nvCxnSpPr>
        <p:spPr>
          <a:xfrm rot="16200000" flipH="1">
            <a:off x="2637002" y="3088045"/>
            <a:ext cx="1872842" cy="755"/>
          </a:xfrm>
          <a:prstGeom prst="bentConnector4">
            <a:avLst>
              <a:gd name="adj1" fmla="val 154"/>
              <a:gd name="adj2" fmla="val 29788312"/>
            </a:avLst>
          </a:prstGeom>
          <a:ln w="12700">
            <a:solidFill>
              <a:schemeClr val="accent1"/>
            </a:solidFill>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137" name="Group 136"/>
          <p:cNvGrpSpPr>
            <a:grpSpLocks noChangeAspect="1"/>
          </p:cNvGrpSpPr>
          <p:nvPr/>
        </p:nvGrpSpPr>
        <p:grpSpPr>
          <a:xfrm>
            <a:off x="5920511" y="2855807"/>
            <a:ext cx="553744" cy="425381"/>
            <a:chOff x="1260022" y="5196402"/>
            <a:chExt cx="3273425" cy="2514600"/>
          </a:xfrm>
          <a:solidFill>
            <a:schemeClr val="accent1"/>
          </a:solidFill>
        </p:grpSpPr>
        <p:sp>
          <p:nvSpPr>
            <p:cNvPr id="169" name="Freeform 16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0" name="Freeform 16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1" name="Freeform 17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72" name="Freeform 17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173" name="Freeform 172"/>
          <p:cNvSpPr>
            <a:spLocks noChangeAspect="1"/>
          </p:cNvSpPr>
          <p:nvPr/>
        </p:nvSpPr>
        <p:spPr bwMode="auto">
          <a:xfrm>
            <a:off x="2936772" y="1955724"/>
            <a:ext cx="394428" cy="41275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grpSp>
        <p:nvGrpSpPr>
          <p:cNvPr id="174" name="Group 173"/>
          <p:cNvGrpSpPr>
            <a:grpSpLocks noChangeAspect="1"/>
          </p:cNvGrpSpPr>
          <p:nvPr/>
        </p:nvGrpSpPr>
        <p:grpSpPr>
          <a:xfrm>
            <a:off x="10069594" y="4094099"/>
            <a:ext cx="501761" cy="320701"/>
            <a:chOff x="7884058" y="5368509"/>
            <a:chExt cx="324905" cy="207663"/>
          </a:xfrm>
          <a:solidFill>
            <a:schemeClr val="accent1"/>
          </a:solidFill>
        </p:grpSpPr>
        <p:sp>
          <p:nvSpPr>
            <p:cNvPr id="17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7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7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7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7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sp>
        <p:nvSpPr>
          <p:cNvPr id="180" name="Freeform 179"/>
          <p:cNvSpPr>
            <a:spLocks noChangeAspect="1"/>
          </p:cNvSpPr>
          <p:nvPr/>
        </p:nvSpPr>
        <p:spPr bwMode="auto">
          <a:xfrm>
            <a:off x="10109114" y="2905577"/>
            <a:ext cx="394428" cy="412757"/>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pic>
        <p:nvPicPr>
          <p:cNvPr id="181" name="Picture 1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12409" y="1698903"/>
            <a:ext cx="500151" cy="500151"/>
          </a:xfrm>
          <a:prstGeom prst="rect">
            <a:avLst/>
          </a:prstGeom>
          <a:noFill/>
        </p:spPr>
      </p:pic>
      <p:pic>
        <p:nvPicPr>
          <p:cNvPr id="78" name="Picture 7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73156" y="2276644"/>
            <a:ext cx="498200" cy="498200"/>
          </a:xfrm>
          <a:prstGeom prst="rect">
            <a:avLst/>
          </a:prstGeom>
        </p:spPr>
      </p:pic>
      <p:cxnSp>
        <p:nvCxnSpPr>
          <p:cNvPr id="79" name="Straight Arrow Connector 78"/>
          <p:cNvCxnSpPr/>
          <p:nvPr/>
        </p:nvCxnSpPr>
        <p:spPr>
          <a:xfrm>
            <a:off x="8131227" y="1919504"/>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1227" y="2515730"/>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8147402" y="3708182"/>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147402" y="3111956"/>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163580" y="4304409"/>
            <a:ext cx="488912"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131227" y="1928338"/>
            <a:ext cx="16175" cy="2376657"/>
          </a:xfrm>
          <a:prstGeom prst="line">
            <a:avLst/>
          </a:prstGeom>
          <a:ln w="9525">
            <a:solidFill>
              <a:srgbClr val="0078D7"/>
            </a:solidFill>
            <a:miter lim="800000"/>
            <a:headEnd type="none"/>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600727" y="3111957"/>
            <a:ext cx="1399208" cy="0"/>
          </a:xfrm>
          <a:prstGeom prst="straightConnector1">
            <a:avLst/>
          </a:prstGeom>
          <a:ln w="9525">
            <a:solidFill>
              <a:srgbClr val="0078D7"/>
            </a:solidFill>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96037" y="3775571"/>
            <a:ext cx="498200" cy="498200"/>
          </a:xfrm>
          <a:prstGeom prst="rect">
            <a:avLst/>
          </a:prstGeom>
        </p:spPr>
      </p:pic>
    </p:spTree>
    <p:extLst>
      <p:ext uri="{BB962C8B-B14F-4D97-AF65-F5344CB8AC3E}">
        <p14:creationId xmlns:p14="http://schemas.microsoft.com/office/powerpoint/2010/main" val="20114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a:spLocks noGrp="1"/>
          </p:cNvSpPr>
          <p:nvPr>
            <p:ph type="title"/>
          </p:nvPr>
        </p:nvSpPr>
        <p:spPr/>
        <p:txBody>
          <a:bodyPr/>
          <a:lstStyle/>
          <a:p>
            <a:r>
              <a:rPr lang="en-US" dirty="0">
                <a:solidFill>
                  <a:schemeClr val="bg1"/>
                </a:solidFill>
              </a:rPr>
              <a:t>Intelligence</a:t>
            </a:r>
          </a:p>
        </p:txBody>
      </p:sp>
      <p:grpSp>
        <p:nvGrpSpPr>
          <p:cNvPr id="7" name="Group 6"/>
          <p:cNvGrpSpPr/>
          <p:nvPr/>
        </p:nvGrpSpPr>
        <p:grpSpPr>
          <a:xfrm>
            <a:off x="244441" y="1618082"/>
            <a:ext cx="9480735" cy="4207152"/>
            <a:chOff x="249407" y="1649550"/>
            <a:chExt cx="9673363" cy="4292632"/>
          </a:xfrm>
        </p:grpSpPr>
        <p:grpSp>
          <p:nvGrpSpPr>
            <p:cNvPr id="125" name="Group 124"/>
            <p:cNvGrpSpPr/>
            <p:nvPr/>
          </p:nvGrpSpPr>
          <p:grpSpPr>
            <a:xfrm>
              <a:off x="9402269" y="2364104"/>
              <a:ext cx="200749" cy="211051"/>
              <a:chOff x="4106551" y="3401141"/>
              <a:chExt cx="254631" cy="267699"/>
            </a:xfrm>
          </p:grpSpPr>
          <p:sp>
            <p:nvSpPr>
              <p:cNvPr id="156" name="Rectangle 155"/>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Oval 17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Oval 17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4" name="Rectangle 83"/>
            <p:cNvSpPr/>
            <p:nvPr/>
          </p:nvSpPr>
          <p:spPr bwMode="auto">
            <a:xfrm>
              <a:off x="7912174" y="1649551"/>
              <a:ext cx="1771946" cy="2368251"/>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90" name="Rectangle 89"/>
            <p:cNvSpPr/>
            <p:nvPr/>
          </p:nvSpPr>
          <p:spPr>
            <a:xfrm>
              <a:off x="8628640" y="3494326"/>
              <a:ext cx="1294130"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Cortana</a:t>
              </a:r>
            </a:p>
          </p:txBody>
        </p:sp>
        <p:grpSp>
          <p:nvGrpSpPr>
            <p:cNvPr id="91" name="Group 90"/>
            <p:cNvGrpSpPr/>
            <p:nvPr/>
          </p:nvGrpSpPr>
          <p:grpSpPr>
            <a:xfrm>
              <a:off x="8215816" y="3473788"/>
              <a:ext cx="322045" cy="916301"/>
              <a:chOff x="3236100" y="-9820169"/>
              <a:chExt cx="5641200" cy="16050667"/>
            </a:xfrm>
          </p:grpSpPr>
          <p:sp>
            <p:nvSpPr>
              <p:cNvPr id="92" name="Freeform 91"/>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93" name="Freeform 92"/>
              <p:cNvSpPr/>
              <p:nvPr/>
            </p:nvSpPr>
            <p:spPr bwMode="auto">
              <a:xfrm>
                <a:off x="3615076" y="-9820169"/>
                <a:ext cx="5262206" cy="5262206"/>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sp>
          <p:nvSpPr>
            <p:cNvPr id="123" name="Rectangle 122"/>
            <p:cNvSpPr/>
            <p:nvPr/>
          </p:nvSpPr>
          <p:spPr>
            <a:xfrm>
              <a:off x="8628640" y="2883292"/>
              <a:ext cx="1294130" cy="446397"/>
            </a:xfrm>
            <a:prstGeom prst="rect">
              <a:avLst/>
            </a:prstGeom>
          </p:spPr>
          <p:txBody>
            <a:bodyPr wrap="square" anchor="ctr">
              <a:spAutoFit/>
            </a:bodyPr>
            <a:lstStyle/>
            <a:p>
              <a:pPr defTabSz="896203"/>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124" name="Rectangle 123"/>
            <p:cNvSpPr/>
            <p:nvPr/>
          </p:nvSpPr>
          <p:spPr>
            <a:xfrm>
              <a:off x="8619675" y="2350141"/>
              <a:ext cx="1294130"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Cognitive Services</a:t>
              </a:r>
            </a:p>
          </p:txBody>
        </p:sp>
        <p:grpSp>
          <p:nvGrpSpPr>
            <p:cNvPr id="126" name="Group 125"/>
            <p:cNvGrpSpPr/>
            <p:nvPr/>
          </p:nvGrpSpPr>
          <p:grpSpPr>
            <a:xfrm>
              <a:off x="8167833" y="2430107"/>
              <a:ext cx="435940" cy="279533"/>
              <a:chOff x="7831606" y="2717080"/>
              <a:chExt cx="427431" cy="274077"/>
            </a:xfrm>
          </p:grpSpPr>
          <p:sp>
            <p:nvSpPr>
              <p:cNvPr id="127" name="Freeform 126"/>
              <p:cNvSpPr>
                <a:spLocks/>
              </p:cNvSpPr>
              <p:nvPr/>
            </p:nvSpPr>
            <p:spPr bwMode="auto">
              <a:xfrm flipH="1">
                <a:off x="783160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128" name="Freeform 109"/>
              <p:cNvSpPr>
                <a:spLocks/>
              </p:cNvSpPr>
              <p:nvPr/>
            </p:nvSpPr>
            <p:spPr bwMode="auto">
              <a:xfrm>
                <a:off x="794547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29" name="Freeform 128"/>
            <p:cNvSpPr/>
            <p:nvPr/>
          </p:nvSpPr>
          <p:spPr bwMode="auto">
            <a:xfrm>
              <a:off x="8195407" y="2972822"/>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230" name="Rectangle 229"/>
            <p:cNvSpPr/>
            <p:nvPr/>
          </p:nvSpPr>
          <p:spPr bwMode="auto">
            <a:xfrm>
              <a:off x="415220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231" name="Rectangle 230"/>
            <p:cNvSpPr/>
            <p:nvPr/>
          </p:nvSpPr>
          <p:spPr>
            <a:xfrm>
              <a:off x="4667785" y="3088249"/>
              <a:ext cx="1296319"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232" name="Rectangle 231"/>
            <p:cNvSpPr/>
            <p:nvPr/>
          </p:nvSpPr>
          <p:spPr>
            <a:xfrm>
              <a:off x="4653693" y="2344046"/>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233" name="Group 232"/>
            <p:cNvGrpSpPr/>
            <p:nvPr/>
          </p:nvGrpSpPr>
          <p:grpSpPr>
            <a:xfrm>
              <a:off x="4339018" y="2349358"/>
              <a:ext cx="256193" cy="256193"/>
              <a:chOff x="4068192" y="3363795"/>
              <a:chExt cx="324957" cy="324957"/>
            </a:xfrm>
          </p:grpSpPr>
          <p:sp>
            <p:nvSpPr>
              <p:cNvPr id="279" name="Rounded Rectangle 278"/>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Rectangle 288"/>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Oval 289"/>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Oval 290"/>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Oval 293"/>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4" name="Group 233"/>
            <p:cNvGrpSpPr/>
            <p:nvPr/>
          </p:nvGrpSpPr>
          <p:grpSpPr>
            <a:xfrm>
              <a:off x="4339677" y="3152927"/>
              <a:ext cx="253198" cy="310108"/>
              <a:chOff x="-3084513" y="3390510"/>
              <a:chExt cx="2716213" cy="3363913"/>
            </a:xfrm>
            <a:solidFill>
              <a:schemeClr val="tx1"/>
            </a:solidFill>
          </p:grpSpPr>
          <p:sp>
            <p:nvSpPr>
              <p:cNvPr id="27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7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49" name="TextBox 248"/>
            <p:cNvSpPr txBox="1"/>
            <p:nvPr/>
          </p:nvSpPr>
          <p:spPr>
            <a:xfrm>
              <a:off x="1164202" y="1958379"/>
              <a:ext cx="528754" cy="323165"/>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251" name="TextBox 250"/>
            <p:cNvSpPr txBox="1"/>
            <p:nvPr/>
          </p:nvSpPr>
          <p:spPr>
            <a:xfrm>
              <a:off x="1164202" y="3351045"/>
              <a:ext cx="528754" cy="161583"/>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253" name="TextBox 252"/>
            <p:cNvSpPr txBox="1"/>
            <p:nvPr/>
          </p:nvSpPr>
          <p:spPr>
            <a:xfrm>
              <a:off x="1164202" y="4768746"/>
              <a:ext cx="735728" cy="32316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254" name="TextBox 253"/>
            <p:cNvSpPr txBox="1"/>
            <p:nvPr/>
          </p:nvSpPr>
          <p:spPr>
            <a:xfrm>
              <a:off x="806041" y="5665183"/>
              <a:ext cx="474490" cy="276999"/>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grpSp>
          <p:nvGrpSpPr>
            <p:cNvPr id="255" name="Group 254"/>
            <p:cNvGrpSpPr/>
            <p:nvPr/>
          </p:nvGrpSpPr>
          <p:grpSpPr>
            <a:xfrm>
              <a:off x="1776319" y="1668481"/>
              <a:ext cx="308472" cy="3830198"/>
              <a:chOff x="1810439" y="1858178"/>
              <a:chExt cx="308472" cy="3830198"/>
            </a:xfrm>
            <a:solidFill>
              <a:srgbClr val="0078D7"/>
            </a:solidFill>
          </p:grpSpPr>
          <p:sp>
            <p:nvSpPr>
              <p:cNvPr id="256" name="Freeform 255"/>
              <p:cNvSpPr/>
              <p:nvPr/>
            </p:nvSpPr>
            <p:spPr bwMode="auto">
              <a:xfrm>
                <a:off x="1995054" y="1858178"/>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64" kern="0">
                  <a:solidFill>
                    <a:sysClr val="windowText" lastClr="000000"/>
                  </a:solidFill>
                </a:endParaRPr>
              </a:p>
            </p:txBody>
          </p:sp>
          <p:cxnSp>
            <p:nvCxnSpPr>
              <p:cNvPr id="257" name="Straight Connector 256"/>
              <p:cNvCxnSpPr/>
              <p:nvPr/>
            </p:nvCxnSpPr>
            <p:spPr>
              <a:xfrm>
                <a:off x="1810439" y="3639239"/>
                <a:ext cx="308472" cy="0"/>
              </a:xfrm>
              <a:prstGeom prst="line">
                <a:avLst/>
              </a:prstGeom>
              <a:grp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38" name="Rectangle 237"/>
            <p:cNvSpPr/>
            <p:nvPr/>
          </p:nvSpPr>
          <p:spPr bwMode="auto">
            <a:xfrm>
              <a:off x="2269406" y="1649551"/>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239" name="Rectangle 238"/>
            <p:cNvSpPr/>
            <p:nvPr/>
          </p:nvSpPr>
          <p:spPr>
            <a:xfrm>
              <a:off x="2833488" y="4199155"/>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240" name="Rectangle 239"/>
            <p:cNvSpPr/>
            <p:nvPr/>
          </p:nvSpPr>
          <p:spPr>
            <a:xfrm>
              <a:off x="2833488" y="3390244"/>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241" name="Group 240"/>
            <p:cNvGrpSpPr/>
            <p:nvPr/>
          </p:nvGrpSpPr>
          <p:grpSpPr>
            <a:xfrm>
              <a:off x="2512312" y="3346955"/>
              <a:ext cx="280471" cy="298350"/>
              <a:chOff x="3232150" y="382588"/>
              <a:chExt cx="5727700" cy="6092825"/>
            </a:xfrm>
            <a:solidFill>
              <a:schemeClr val="tx1"/>
            </a:solidFill>
          </p:grpSpPr>
          <p:sp>
            <p:nvSpPr>
              <p:cNvPr id="245"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46"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47"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42" name="Rectangle 241"/>
            <p:cNvSpPr/>
            <p:nvPr/>
          </p:nvSpPr>
          <p:spPr>
            <a:xfrm>
              <a:off x="2833488" y="2538073"/>
              <a:ext cx="1296319" cy="27028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243" name="Freeform 242"/>
            <p:cNvSpPr/>
            <p:nvPr/>
          </p:nvSpPr>
          <p:spPr bwMode="auto">
            <a:xfrm>
              <a:off x="2508225" y="2475589"/>
              <a:ext cx="292163" cy="307023"/>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244" name="Freeform 243"/>
            <p:cNvSpPr/>
            <p:nvPr/>
          </p:nvSpPr>
          <p:spPr bwMode="auto">
            <a:xfrm>
              <a:off x="2528952" y="4204179"/>
              <a:ext cx="236184" cy="247159"/>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214" name="Rectangle 213"/>
            <p:cNvSpPr/>
            <p:nvPr/>
          </p:nvSpPr>
          <p:spPr bwMode="auto">
            <a:xfrm>
              <a:off x="6030180" y="1649550"/>
              <a:ext cx="1771946" cy="385834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215" name="Rectangle 214"/>
            <p:cNvSpPr/>
            <p:nvPr/>
          </p:nvSpPr>
          <p:spPr>
            <a:xfrm>
              <a:off x="6671711" y="3853021"/>
              <a:ext cx="1294130" cy="622511"/>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HDInsight </a:t>
              </a:r>
            </a:p>
            <a:p>
              <a:pPr defTabSz="896203"/>
              <a:r>
                <a:rPr lang="en-US" sz="1100" kern="0" dirty="0">
                  <a:solidFill>
                    <a:sysClr val="windowText" lastClr="000000"/>
                  </a:solidFill>
                  <a:cs typeface="Segoe UI Semilight" panose="020B0402040204020203" pitchFamily="34" charset="0"/>
                </a:rPr>
                <a:t>(Hadoop and Spark)</a:t>
              </a:r>
            </a:p>
          </p:txBody>
        </p:sp>
        <p:sp>
          <p:nvSpPr>
            <p:cNvPr id="216" name="Rectangle 215"/>
            <p:cNvSpPr/>
            <p:nvPr/>
          </p:nvSpPr>
          <p:spPr>
            <a:xfrm>
              <a:off x="6671711" y="4705480"/>
              <a:ext cx="925088" cy="437684"/>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Stream Analytics</a:t>
              </a:r>
            </a:p>
          </p:txBody>
        </p:sp>
        <p:sp>
          <p:nvSpPr>
            <p:cNvPr id="217" name="Rectangle 216"/>
            <p:cNvSpPr/>
            <p:nvPr/>
          </p:nvSpPr>
          <p:spPr>
            <a:xfrm>
              <a:off x="6671711" y="3131506"/>
              <a:ext cx="1294130" cy="44639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Analytics</a:t>
              </a:r>
            </a:p>
          </p:txBody>
        </p:sp>
        <p:grpSp>
          <p:nvGrpSpPr>
            <p:cNvPr id="218" name="Group 217"/>
            <p:cNvGrpSpPr/>
            <p:nvPr/>
          </p:nvGrpSpPr>
          <p:grpSpPr>
            <a:xfrm>
              <a:off x="6293491" y="3216207"/>
              <a:ext cx="225034" cy="294370"/>
              <a:chOff x="3473450" y="4579938"/>
              <a:chExt cx="1741488" cy="2278062"/>
            </a:xfrm>
            <a:solidFill>
              <a:schemeClr val="tx1"/>
            </a:solidFill>
          </p:grpSpPr>
          <p:sp>
            <p:nvSpPr>
              <p:cNvPr id="227"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8"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29"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19" name="Rectangle 218"/>
            <p:cNvSpPr/>
            <p:nvPr/>
          </p:nvSpPr>
          <p:spPr>
            <a:xfrm>
              <a:off x="6671711" y="2451748"/>
              <a:ext cx="1294130"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Machine Learning</a:t>
              </a:r>
            </a:p>
          </p:txBody>
        </p:sp>
        <p:grpSp>
          <p:nvGrpSpPr>
            <p:cNvPr id="220" name="Group 219"/>
            <p:cNvGrpSpPr/>
            <p:nvPr/>
          </p:nvGrpSpPr>
          <p:grpSpPr>
            <a:xfrm>
              <a:off x="6228500" y="4707846"/>
              <a:ext cx="359675" cy="276298"/>
              <a:chOff x="1260022" y="5196402"/>
              <a:chExt cx="3273425" cy="2514600"/>
            </a:xfrm>
            <a:solidFill>
              <a:schemeClr val="tx1"/>
            </a:solidFill>
          </p:grpSpPr>
          <p:sp>
            <p:nvSpPr>
              <p:cNvPr id="223" name="Freeform 22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24" name="Freeform 22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25" name="Freeform 22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26" name="Freeform 22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221" name="Freeform 220"/>
            <p:cNvSpPr>
              <a:spLocks/>
            </p:cNvSpPr>
            <p:nvPr/>
          </p:nvSpPr>
          <p:spPr bwMode="auto">
            <a:xfrm>
              <a:off x="6229842" y="4017802"/>
              <a:ext cx="373674" cy="2827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222" name="Freeform 221"/>
            <p:cNvSpPr/>
            <p:nvPr/>
          </p:nvSpPr>
          <p:spPr bwMode="auto">
            <a:xfrm flipH="1">
              <a:off x="6273952" y="2531540"/>
              <a:ext cx="272572" cy="28844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pic>
          <p:nvPicPr>
            <p:cNvPr id="296" name="Picture 2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9407" y="3043119"/>
              <a:ext cx="776178" cy="908180"/>
            </a:xfrm>
            <a:prstGeom prst="rect">
              <a:avLst/>
            </a:prstGeom>
          </p:spPr>
        </p:pic>
        <p:pic>
          <p:nvPicPr>
            <p:cNvPr id="297" name="Picture 2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2823" y="4489811"/>
              <a:ext cx="752976" cy="881033"/>
            </a:xfrm>
            <a:prstGeom prst="rect">
              <a:avLst/>
            </a:prstGeom>
          </p:spPr>
        </p:pic>
        <p:pic>
          <p:nvPicPr>
            <p:cNvPr id="298" name="Picture 2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969" y="1695508"/>
              <a:ext cx="685793" cy="802425"/>
            </a:xfrm>
            <a:prstGeom prst="rect">
              <a:avLst/>
            </a:prstGeom>
          </p:spPr>
        </p:pic>
      </p:grpSp>
    </p:spTree>
    <p:extLst>
      <p:ext uri="{BB962C8B-B14F-4D97-AF65-F5344CB8AC3E}">
        <p14:creationId xmlns:p14="http://schemas.microsoft.com/office/powerpoint/2010/main" val="306013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53076E-6 9.12392E-7 L -0.63684 9.12392E-7 " pathEditMode="relative" rAng="0" ptsTypes="AA">
                                      <p:cBhvr>
                                        <p:cTn id="6" dur="2000" fill="hold"/>
                                        <p:tgtEl>
                                          <p:spTgt spid="7"/>
                                        </p:tgtEl>
                                        <p:attrNameLst>
                                          <p:attrName>ppt_x</p:attrName>
                                          <p:attrName>ppt_y</p:attrName>
                                        </p:attrNameLst>
                                      </p:cBhvr>
                                      <p:rCtr x="-318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3" name="Rectangle 282"/>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Build applications that understand people</a:t>
            </a:r>
          </a:p>
        </p:txBody>
      </p:sp>
      <p:grpSp>
        <p:nvGrpSpPr>
          <p:cNvPr id="10" name="SM Face APIs"/>
          <p:cNvGrpSpPr/>
          <p:nvPr/>
        </p:nvGrpSpPr>
        <p:grpSpPr>
          <a:xfrm>
            <a:off x="3953022" y="1628307"/>
            <a:ext cx="1956716" cy="566755"/>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054">
                <a:defRPr/>
              </a:pPr>
              <a:r>
                <a:rPr lang="en-US" sz="1506" kern="0" dirty="0">
                  <a:gradFill>
                    <a:gsLst>
                      <a:gs pos="0">
                        <a:srgbClr val="FFFFFF"/>
                      </a:gs>
                      <a:gs pos="100000">
                        <a:srgbClr val="FFFFFF"/>
                      </a:gs>
                    </a:gsLst>
                    <a:lin ang="5400000" scaled="0"/>
                  </a:gradFill>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8716" y="1630269"/>
            <a:ext cx="1954943" cy="564794"/>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054">
                <a:defRPr/>
              </a:pPr>
              <a:r>
                <a:rPr lang="en-US" sz="1506" kern="0" dirty="0">
                  <a:gradFill>
                    <a:gsLst>
                      <a:gs pos="0">
                        <a:srgbClr val="FFFFFF"/>
                      </a:gs>
                      <a:gs pos="100000">
                        <a:srgbClr val="FFFFFF"/>
                      </a:gs>
                    </a:gsLst>
                    <a:lin ang="5400000" scaled="0"/>
                  </a:gradFill>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5514" y="1628307"/>
            <a:ext cx="1916876" cy="566755"/>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054">
              <a:defRPr/>
            </a:pPr>
            <a:r>
              <a:rPr lang="en-US" sz="1506" kern="0" dirty="0">
                <a:gradFill>
                  <a:gsLst>
                    <a:gs pos="0">
                      <a:srgbClr val="FFFFFF"/>
                    </a:gs>
                    <a:gs pos="100000">
                      <a:srgbClr val="FFFFFF"/>
                    </a:gs>
                  </a:gsLst>
                  <a:lin ang="5400000" scaled="0"/>
                </a:gradFill>
              </a:rPr>
              <a:t>          Knowledge</a:t>
            </a:r>
          </a:p>
        </p:txBody>
      </p:sp>
      <p:grpSp>
        <p:nvGrpSpPr>
          <p:cNvPr id="19" name="SM Speech APIs"/>
          <p:cNvGrpSpPr/>
          <p:nvPr/>
        </p:nvGrpSpPr>
        <p:grpSpPr>
          <a:xfrm>
            <a:off x="5989102" y="1628307"/>
            <a:ext cx="1954944" cy="566755"/>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054">
                <a:defRPr/>
              </a:pPr>
              <a:r>
                <a:rPr lang="en-US" sz="1506" kern="0" dirty="0">
                  <a:gradFill>
                    <a:gsLst>
                      <a:gs pos="0">
                        <a:srgbClr val="FFFFFF"/>
                      </a:gs>
                      <a:gs pos="100000">
                        <a:srgbClr val="FFFFFF"/>
                      </a:gs>
                    </a:gsLst>
                    <a:lin ang="5400000" scaled="0"/>
                  </a:gradFill>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1657" y="1628307"/>
            <a:ext cx="1916876" cy="566755"/>
          </a:xfrm>
          <a:prstGeom prst="rect">
            <a:avLst/>
          </a:prstGeom>
          <a:solidFill>
            <a:srgbClr val="0072C6"/>
          </a:solidFill>
          <a:ln w="9525" cap="flat" cmpd="sng" algn="ctr">
            <a:noFill/>
            <a:prstDash val="solid"/>
          </a:ln>
          <a:effectLst/>
        </p:spPr>
        <p:txBody>
          <a:bodyPr lIns="114642" tIns="57319" rIns="114642" bIns="57319"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054">
              <a:defRPr/>
            </a:pPr>
            <a:r>
              <a:rPr lang="en-US" sz="1506" kern="0" dirty="0">
                <a:gradFill>
                  <a:gsLst>
                    <a:gs pos="0">
                      <a:srgbClr val="FFFFFF"/>
                    </a:gs>
                    <a:gs pos="100000">
                      <a:srgbClr val="FFFFFF"/>
                    </a:gs>
                  </a:gsLst>
                  <a:lin ang="5400000" scaled="0"/>
                </a:gradFill>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4781" y="1739252"/>
            <a:ext cx="496314" cy="329680"/>
          </a:xfrm>
          <a:prstGeom prst="rect">
            <a:avLst/>
          </a:prstGeom>
          <a:noFill/>
        </p:spPr>
      </p:pic>
      <p:grpSp>
        <p:nvGrpSpPr>
          <p:cNvPr id="3" name="Group 2"/>
          <p:cNvGrpSpPr/>
          <p:nvPr/>
        </p:nvGrpSpPr>
        <p:grpSpPr>
          <a:xfrm>
            <a:off x="1552006" y="5229692"/>
            <a:ext cx="10306088" cy="1254855"/>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Faces, images, emotion recognition and video intelligence</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Spoken language processing, speaker recognition, custom speech recognition</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Complex tasks processing, knowledge exploration, intelligent recommendations</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Bing engine capabilities for Web, Autosuggest, Image, Video and News</a:t>
              </a:r>
            </a:p>
            <a:p>
              <a:pPr marL="174262" indent="-174262" defTabSz="896203">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grpSp>
      <p:sp>
        <p:nvSpPr>
          <p:cNvPr id="194" name="Freeform 193"/>
          <p:cNvSpPr/>
          <p:nvPr/>
        </p:nvSpPr>
        <p:spPr bwMode="auto">
          <a:xfrm flipH="1">
            <a:off x="8266299" y="1775768"/>
            <a:ext cx="267144" cy="28270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a:solidFill>
                <a:schemeClr val="tx1"/>
              </a:solidFill>
              <a:ea typeface="Segoe UI" pitchFamily="34" charset="0"/>
              <a:cs typeface="Segoe UI" pitchFamily="34" charset="0"/>
            </a:endParaRPr>
          </a:p>
        </p:txBody>
      </p:sp>
      <p:grpSp>
        <p:nvGrpSpPr>
          <p:cNvPr id="171" name="Group 170"/>
          <p:cNvGrpSpPr/>
          <p:nvPr/>
        </p:nvGrpSpPr>
        <p:grpSpPr>
          <a:xfrm>
            <a:off x="1463232" y="2318407"/>
            <a:ext cx="196751" cy="206848"/>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6" name="Rectangle 195"/>
          <p:cNvSpPr/>
          <p:nvPr/>
        </p:nvSpPr>
        <p:spPr bwMode="auto">
          <a:xfrm>
            <a:off x="2809" y="1618083"/>
            <a:ext cx="1736661" cy="232109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97" name="Rectangle 196"/>
          <p:cNvSpPr/>
          <p:nvPr/>
        </p:nvSpPr>
        <p:spPr>
          <a:xfrm>
            <a:off x="696221" y="3426123"/>
            <a:ext cx="1268360" cy="264903"/>
          </a:xfrm>
          <a:prstGeom prst="rect">
            <a:avLst/>
          </a:prstGeom>
        </p:spPr>
        <p:txBody>
          <a:bodyPr wrap="square">
            <a:spAutoFit/>
          </a:bodyPr>
          <a:lstStyle/>
          <a:p>
            <a:pPr defTabSz="896203"/>
            <a:r>
              <a:rPr lang="en-US" sz="1100" kern="0" dirty="0">
                <a:solidFill>
                  <a:schemeClr val="accent2">
                    <a:lumMod val="75000"/>
                  </a:schemeClr>
                </a:solidFill>
                <a:cs typeface="Segoe UI Semilight" panose="020B0402040204020203" pitchFamily="34" charset="0"/>
              </a:rPr>
              <a:t>Cortana</a:t>
            </a:r>
          </a:p>
        </p:txBody>
      </p:sp>
      <p:grpSp>
        <p:nvGrpSpPr>
          <p:cNvPr id="198" name="Group 197"/>
          <p:cNvGrpSpPr/>
          <p:nvPr/>
        </p:nvGrpSpPr>
        <p:grpSpPr>
          <a:xfrm>
            <a:off x="300403" y="3398122"/>
            <a:ext cx="315632" cy="315632"/>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sp>
        <p:nvSpPr>
          <p:cNvPr id="199" name="Rectangle 198"/>
          <p:cNvSpPr/>
          <p:nvPr/>
        </p:nvSpPr>
        <p:spPr>
          <a:xfrm>
            <a:off x="696221" y="2827257"/>
            <a:ext cx="1268360" cy="437508"/>
          </a:xfrm>
          <a:prstGeom prst="rect">
            <a:avLst/>
          </a:prstGeom>
        </p:spPr>
        <p:txBody>
          <a:bodyPr wrap="square" anchor="ctr">
            <a:spAutoFit/>
          </a:bodyPr>
          <a:lstStyle/>
          <a:p>
            <a:pPr defTabSz="896203"/>
            <a:r>
              <a:rPr lang="en-US" sz="1100" kern="0" dirty="0">
                <a:solidFill>
                  <a:schemeClr val="accent2">
                    <a:lumMod val="75000"/>
                  </a:schemeClr>
                </a:solidFill>
                <a:cs typeface="Segoe UI Semilight" panose="020B0402040204020203" pitchFamily="34" charset="0"/>
              </a:rPr>
              <a:t>Bot </a:t>
            </a:r>
            <a:br>
              <a:rPr lang="en-US" sz="1100" kern="0" dirty="0">
                <a:solidFill>
                  <a:schemeClr val="accent2">
                    <a:lumMod val="75000"/>
                  </a:schemeClr>
                </a:solidFill>
                <a:cs typeface="Segoe UI Semilight" panose="020B0402040204020203" pitchFamily="34" charset="0"/>
              </a:rPr>
            </a:br>
            <a:r>
              <a:rPr lang="en-US" sz="1100" kern="0" dirty="0">
                <a:solidFill>
                  <a:schemeClr val="accent2">
                    <a:lumMod val="75000"/>
                  </a:schemeClr>
                </a:solidFill>
                <a:cs typeface="Segoe UI Semilight" panose="020B0402040204020203" pitchFamily="34" charset="0"/>
              </a:rPr>
              <a:t>Framework</a:t>
            </a:r>
          </a:p>
        </p:txBody>
      </p:sp>
      <p:sp>
        <p:nvSpPr>
          <p:cNvPr id="200" name="Rectangle 199"/>
          <p:cNvSpPr/>
          <p:nvPr/>
        </p:nvSpPr>
        <p:spPr>
          <a:xfrm>
            <a:off x="696221" y="2304722"/>
            <a:ext cx="1268360" cy="437508"/>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Cognitive Services</a:t>
            </a:r>
          </a:p>
        </p:txBody>
      </p:sp>
      <p:grpSp>
        <p:nvGrpSpPr>
          <p:cNvPr id="201" name="Group 200"/>
          <p:cNvGrpSpPr/>
          <p:nvPr/>
        </p:nvGrpSpPr>
        <p:grpSpPr>
          <a:xfrm>
            <a:off x="244590" y="2383096"/>
            <a:ext cx="427259" cy="273967"/>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02" name="Freeform 201"/>
          <p:cNvSpPr/>
          <p:nvPr/>
        </p:nvSpPr>
        <p:spPr bwMode="auto">
          <a:xfrm>
            <a:off x="271616" y="2915003"/>
            <a:ext cx="373208" cy="25369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89" name="Rectangle 88"/>
          <p:cNvSpPr/>
          <p:nvPr/>
        </p:nvSpPr>
        <p:spPr bwMode="auto">
          <a:xfrm>
            <a:off x="5989102" y="4594036"/>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Language Understanding Intelligent Service</a:t>
            </a:r>
            <a:endParaRPr lang="en-US" sz="1176" kern="0" dirty="0">
              <a:gradFill>
                <a:gsLst>
                  <a:gs pos="0">
                    <a:srgbClr val="404040"/>
                  </a:gs>
                  <a:gs pos="100000">
                    <a:srgbClr val="404040"/>
                  </a:gs>
                </a:gsLst>
                <a:lin ang="5400000" scaled="0"/>
              </a:gradFill>
            </a:endParaRPr>
          </a:p>
        </p:txBody>
      </p:sp>
      <p:sp>
        <p:nvSpPr>
          <p:cNvPr id="90" name="Rectangle 89"/>
          <p:cNvSpPr/>
          <p:nvPr/>
        </p:nvSpPr>
        <p:spPr bwMode="auto">
          <a:xfrm>
            <a:off x="10054563" y="4594036"/>
            <a:ext cx="1903970"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Bing Auto Suggest API</a:t>
            </a:r>
            <a:endParaRPr lang="en-US" sz="1176" kern="0" dirty="0">
              <a:gradFill>
                <a:gsLst>
                  <a:gs pos="0">
                    <a:srgbClr val="404040"/>
                  </a:gs>
                  <a:gs pos="100000">
                    <a:srgbClr val="404040"/>
                  </a:gs>
                </a:gsLst>
                <a:lin ang="5400000" scaled="0"/>
              </a:gradFill>
            </a:endParaRPr>
          </a:p>
        </p:txBody>
      </p:sp>
      <p:sp>
        <p:nvSpPr>
          <p:cNvPr id="91" name="Rectangle 90"/>
          <p:cNvSpPr/>
          <p:nvPr/>
        </p:nvSpPr>
        <p:spPr bwMode="auto">
          <a:xfrm>
            <a:off x="3949403" y="2283094"/>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dirty="0">
                <a:gradFill>
                  <a:gsLst>
                    <a:gs pos="0">
                      <a:srgbClr val="404040"/>
                    </a:gs>
                    <a:gs pos="100000">
                      <a:srgbClr val="404040"/>
                    </a:gs>
                  </a:gsLst>
                  <a:lin ang="5400000" scaled="0"/>
                </a:gradFill>
              </a:rPr>
              <a:t>Speaker Recognition</a:t>
            </a:r>
          </a:p>
        </p:txBody>
      </p:sp>
      <p:sp>
        <p:nvSpPr>
          <p:cNvPr id="92" name="Rectangle 91"/>
          <p:cNvSpPr/>
          <p:nvPr/>
        </p:nvSpPr>
        <p:spPr bwMode="auto">
          <a:xfrm>
            <a:off x="3949403" y="2860830"/>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Speech</a:t>
            </a:r>
            <a:endParaRPr lang="en-US" sz="1176" kern="0" dirty="0">
              <a:gradFill>
                <a:gsLst>
                  <a:gs pos="0">
                    <a:srgbClr val="404040"/>
                  </a:gs>
                  <a:gs pos="100000">
                    <a:srgbClr val="404040"/>
                  </a:gs>
                </a:gsLst>
                <a:lin ang="5400000" scaled="0"/>
              </a:gradFill>
            </a:endParaRPr>
          </a:p>
        </p:txBody>
      </p:sp>
      <p:sp>
        <p:nvSpPr>
          <p:cNvPr id="93" name="Rectangle 92"/>
          <p:cNvSpPr/>
          <p:nvPr/>
        </p:nvSpPr>
        <p:spPr bwMode="auto">
          <a:xfrm>
            <a:off x="3949403" y="3438566"/>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CRIS</a:t>
            </a:r>
            <a:endParaRPr lang="en-US" sz="1176" kern="0" dirty="0">
              <a:gradFill>
                <a:gsLst>
                  <a:gs pos="0">
                    <a:srgbClr val="404040"/>
                  </a:gs>
                  <a:gs pos="100000">
                    <a:srgbClr val="404040"/>
                  </a:gs>
                </a:gsLst>
                <a:lin ang="5400000" scaled="0"/>
              </a:gradFill>
            </a:endParaRPr>
          </a:p>
        </p:txBody>
      </p:sp>
      <p:sp>
        <p:nvSpPr>
          <p:cNvPr id="94" name="Rectangle 93"/>
          <p:cNvSpPr/>
          <p:nvPr/>
        </p:nvSpPr>
        <p:spPr bwMode="auto">
          <a:xfrm>
            <a:off x="5989102" y="2283094"/>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Text Analytics</a:t>
            </a:r>
            <a:endParaRPr lang="en-US" sz="1176" kern="0" dirty="0">
              <a:gradFill>
                <a:gsLst>
                  <a:gs pos="0">
                    <a:srgbClr val="404040"/>
                  </a:gs>
                  <a:gs pos="100000">
                    <a:srgbClr val="404040"/>
                  </a:gs>
                </a:gsLst>
                <a:lin ang="5400000" scaled="0"/>
              </a:gradFill>
            </a:endParaRPr>
          </a:p>
        </p:txBody>
      </p:sp>
      <p:sp>
        <p:nvSpPr>
          <p:cNvPr id="95" name="Rectangle 94"/>
          <p:cNvSpPr/>
          <p:nvPr/>
        </p:nvSpPr>
        <p:spPr bwMode="auto">
          <a:xfrm>
            <a:off x="5989102" y="2860830"/>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dirty="0">
                <a:gradFill>
                  <a:gsLst>
                    <a:gs pos="0">
                      <a:srgbClr val="404040"/>
                    </a:gs>
                    <a:gs pos="100000">
                      <a:srgbClr val="404040"/>
                    </a:gs>
                  </a:gsLst>
                  <a:lin ang="5400000" scaled="0"/>
                </a:gradFill>
              </a:rPr>
              <a:t>Bing Speller</a:t>
            </a:r>
          </a:p>
        </p:txBody>
      </p:sp>
      <p:sp>
        <p:nvSpPr>
          <p:cNvPr id="96" name="Rectangle 95"/>
          <p:cNvSpPr/>
          <p:nvPr/>
        </p:nvSpPr>
        <p:spPr bwMode="auto">
          <a:xfrm>
            <a:off x="5989102" y="3438566"/>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dirty="0">
                <a:gradFill>
                  <a:gsLst>
                    <a:gs pos="0">
                      <a:srgbClr val="404040"/>
                    </a:gs>
                    <a:gs pos="100000">
                      <a:srgbClr val="404040"/>
                    </a:gs>
                  </a:gsLst>
                  <a:lin ang="5400000" scaled="0"/>
                </a:gradFill>
              </a:rPr>
              <a:t>Web Language Model</a:t>
            </a:r>
          </a:p>
        </p:txBody>
      </p:sp>
      <p:sp>
        <p:nvSpPr>
          <p:cNvPr id="97" name="Rectangle 96"/>
          <p:cNvSpPr/>
          <p:nvPr/>
        </p:nvSpPr>
        <p:spPr bwMode="auto">
          <a:xfrm>
            <a:off x="5989102" y="4016301"/>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dirty="0">
                <a:gradFill>
                  <a:gsLst>
                    <a:gs pos="0">
                      <a:srgbClr val="404040"/>
                    </a:gs>
                    <a:gs pos="100000">
                      <a:srgbClr val="404040"/>
                    </a:gs>
                  </a:gsLst>
                  <a:lin ang="5400000" scaled="0"/>
                </a:gradFill>
              </a:rPr>
              <a:t>Linguistic Analysis </a:t>
            </a:r>
          </a:p>
        </p:txBody>
      </p:sp>
      <p:sp>
        <p:nvSpPr>
          <p:cNvPr id="98" name="Rectangle 97"/>
          <p:cNvSpPr/>
          <p:nvPr/>
        </p:nvSpPr>
        <p:spPr bwMode="auto">
          <a:xfrm>
            <a:off x="8035298" y="2283094"/>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Academic Knowledge</a:t>
            </a:r>
            <a:endParaRPr lang="en-US" sz="1176" kern="0" dirty="0">
              <a:gradFill>
                <a:gsLst>
                  <a:gs pos="0">
                    <a:srgbClr val="404040"/>
                  </a:gs>
                  <a:gs pos="100000">
                    <a:srgbClr val="404040"/>
                  </a:gs>
                </a:gsLst>
                <a:lin ang="5400000" scaled="0"/>
              </a:gradFill>
            </a:endParaRPr>
          </a:p>
        </p:txBody>
      </p:sp>
      <p:sp>
        <p:nvSpPr>
          <p:cNvPr id="99" name="Rectangle 98"/>
          <p:cNvSpPr/>
          <p:nvPr/>
        </p:nvSpPr>
        <p:spPr bwMode="auto">
          <a:xfrm>
            <a:off x="8035298" y="2860830"/>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dirty="0">
                <a:gradFill>
                  <a:gsLst>
                    <a:gs pos="0">
                      <a:srgbClr val="404040"/>
                    </a:gs>
                    <a:gs pos="100000">
                      <a:srgbClr val="404040"/>
                    </a:gs>
                  </a:gsLst>
                  <a:lin ang="5400000" scaled="0"/>
                </a:gradFill>
              </a:rPr>
              <a:t>Entity Linking Service</a:t>
            </a:r>
          </a:p>
        </p:txBody>
      </p:sp>
      <p:sp>
        <p:nvSpPr>
          <p:cNvPr id="100" name="Rectangle 99"/>
          <p:cNvSpPr/>
          <p:nvPr/>
        </p:nvSpPr>
        <p:spPr bwMode="auto">
          <a:xfrm>
            <a:off x="8035298" y="3438566"/>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dirty="0">
                <a:gradFill>
                  <a:gsLst>
                    <a:gs pos="0">
                      <a:srgbClr val="404040"/>
                    </a:gs>
                    <a:gs pos="100000">
                      <a:srgbClr val="404040"/>
                    </a:gs>
                  </a:gsLst>
                  <a:lin ang="5400000" scaled="0"/>
                </a:gradFill>
              </a:rPr>
              <a:t>Knowledge Exploration Service</a:t>
            </a:r>
          </a:p>
        </p:txBody>
      </p:sp>
      <p:sp>
        <p:nvSpPr>
          <p:cNvPr id="101" name="Rectangle 100"/>
          <p:cNvSpPr/>
          <p:nvPr/>
        </p:nvSpPr>
        <p:spPr bwMode="auto">
          <a:xfrm>
            <a:off x="8035298" y="4016301"/>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Recommendations</a:t>
            </a:r>
            <a:endParaRPr lang="en-US" sz="1176" kern="0" dirty="0">
              <a:gradFill>
                <a:gsLst>
                  <a:gs pos="0">
                    <a:srgbClr val="404040"/>
                  </a:gs>
                  <a:gs pos="100000">
                    <a:srgbClr val="404040"/>
                  </a:gs>
                </a:gsLst>
                <a:lin ang="5400000" scaled="0"/>
              </a:gradFill>
            </a:endParaRPr>
          </a:p>
        </p:txBody>
      </p:sp>
      <p:sp>
        <p:nvSpPr>
          <p:cNvPr id="102" name="Rectangle 101"/>
          <p:cNvSpPr/>
          <p:nvPr/>
        </p:nvSpPr>
        <p:spPr bwMode="auto">
          <a:xfrm>
            <a:off x="10043221" y="2283094"/>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Bing Search API</a:t>
            </a:r>
            <a:endParaRPr lang="en-US" sz="1176" kern="0" dirty="0">
              <a:gradFill>
                <a:gsLst>
                  <a:gs pos="0">
                    <a:srgbClr val="404040"/>
                  </a:gs>
                  <a:gs pos="100000">
                    <a:srgbClr val="404040"/>
                  </a:gs>
                </a:gsLst>
                <a:lin ang="5400000" scaled="0"/>
              </a:gradFill>
            </a:endParaRPr>
          </a:p>
        </p:txBody>
      </p:sp>
      <p:sp>
        <p:nvSpPr>
          <p:cNvPr id="103" name="Rectangle 102"/>
          <p:cNvSpPr/>
          <p:nvPr/>
        </p:nvSpPr>
        <p:spPr bwMode="auto">
          <a:xfrm>
            <a:off x="10043221" y="2860830"/>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dirty="0">
                <a:gradFill>
                  <a:gsLst>
                    <a:gs pos="0">
                      <a:srgbClr val="404040"/>
                    </a:gs>
                    <a:gs pos="100000">
                      <a:srgbClr val="404040"/>
                    </a:gs>
                  </a:gsLst>
                  <a:lin ang="5400000" scaled="0"/>
                </a:gradFill>
              </a:rPr>
              <a:t>Bing Image Search API</a:t>
            </a:r>
          </a:p>
        </p:txBody>
      </p:sp>
      <p:sp>
        <p:nvSpPr>
          <p:cNvPr id="104" name="Rectangle 103"/>
          <p:cNvSpPr/>
          <p:nvPr/>
        </p:nvSpPr>
        <p:spPr bwMode="auto">
          <a:xfrm>
            <a:off x="10043221" y="3438566"/>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Bing Video Search API</a:t>
            </a:r>
            <a:endParaRPr lang="en-US" sz="1176" kern="0" dirty="0">
              <a:gradFill>
                <a:gsLst>
                  <a:gs pos="0">
                    <a:srgbClr val="404040"/>
                  </a:gs>
                  <a:gs pos="100000">
                    <a:srgbClr val="404040"/>
                  </a:gs>
                </a:gsLst>
                <a:lin ang="5400000" scaled="0"/>
              </a:gradFill>
            </a:endParaRPr>
          </a:p>
        </p:txBody>
      </p:sp>
      <p:sp>
        <p:nvSpPr>
          <p:cNvPr id="105" name="Rectangle 104"/>
          <p:cNvSpPr/>
          <p:nvPr/>
        </p:nvSpPr>
        <p:spPr bwMode="auto">
          <a:xfrm>
            <a:off x="10043221" y="4016301"/>
            <a:ext cx="1917091"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lnSpc>
                <a:spcPct val="90000"/>
              </a:lnSpc>
              <a:spcAft>
                <a:spcPts val="588"/>
              </a:spcAft>
              <a:defRPr/>
            </a:pPr>
            <a:r>
              <a:rPr lang="en-US" sz="1176" kern="0">
                <a:gradFill>
                  <a:gsLst>
                    <a:gs pos="0">
                      <a:srgbClr val="404040"/>
                    </a:gs>
                    <a:gs pos="100000">
                      <a:srgbClr val="404040"/>
                    </a:gs>
                  </a:gsLst>
                  <a:lin ang="5400000" scaled="0"/>
                </a:gradFill>
              </a:rPr>
              <a:t>Bing News Search API</a:t>
            </a:r>
            <a:endParaRPr lang="en-US" sz="1176" kern="0" dirty="0">
              <a:gradFill>
                <a:gsLst>
                  <a:gs pos="0">
                    <a:srgbClr val="404040"/>
                  </a:gs>
                  <a:gs pos="100000">
                    <a:srgbClr val="404040"/>
                  </a:gs>
                </a:gsLst>
                <a:lin ang="5400000" scaled="0"/>
              </a:gradFill>
            </a:endParaRPr>
          </a:p>
        </p:txBody>
      </p:sp>
      <p:sp>
        <p:nvSpPr>
          <p:cNvPr id="106" name="Rectangle 105"/>
          <p:cNvSpPr/>
          <p:nvPr/>
        </p:nvSpPr>
        <p:spPr bwMode="auto">
          <a:xfrm>
            <a:off x="1918791" y="2283094"/>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Computer Vision</a:t>
            </a:r>
            <a:endParaRPr lang="en-US" sz="1176" kern="0" dirty="0">
              <a:gradFill>
                <a:gsLst>
                  <a:gs pos="0">
                    <a:srgbClr val="404040"/>
                  </a:gs>
                  <a:gs pos="100000">
                    <a:srgbClr val="404040"/>
                  </a:gs>
                </a:gsLst>
                <a:lin ang="5400000" scaled="0"/>
              </a:gradFill>
            </a:endParaRPr>
          </a:p>
        </p:txBody>
      </p:sp>
      <p:sp>
        <p:nvSpPr>
          <p:cNvPr id="107" name="Rectangle 106"/>
          <p:cNvSpPr/>
          <p:nvPr/>
        </p:nvSpPr>
        <p:spPr bwMode="auto">
          <a:xfrm>
            <a:off x="1918791" y="2860830"/>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Face</a:t>
            </a:r>
            <a:endParaRPr lang="en-US" sz="1176" kern="0" dirty="0">
              <a:gradFill>
                <a:gsLst>
                  <a:gs pos="0">
                    <a:srgbClr val="404040"/>
                  </a:gs>
                  <a:gs pos="100000">
                    <a:srgbClr val="404040"/>
                  </a:gs>
                </a:gsLst>
                <a:lin ang="5400000" scaled="0"/>
              </a:gradFill>
            </a:endParaRPr>
          </a:p>
        </p:txBody>
      </p:sp>
      <p:sp>
        <p:nvSpPr>
          <p:cNvPr id="110" name="Rectangle 109"/>
          <p:cNvSpPr/>
          <p:nvPr/>
        </p:nvSpPr>
        <p:spPr bwMode="auto">
          <a:xfrm>
            <a:off x="1918791" y="3438566"/>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dirty="0">
                <a:gradFill>
                  <a:gsLst>
                    <a:gs pos="0">
                      <a:srgbClr val="404040"/>
                    </a:gs>
                    <a:gs pos="100000">
                      <a:srgbClr val="404040"/>
                    </a:gs>
                  </a:gsLst>
                  <a:lin ang="5400000" scaled="0"/>
                </a:gradFill>
              </a:rPr>
              <a:t>Emotion</a:t>
            </a:r>
          </a:p>
        </p:txBody>
      </p:sp>
      <p:sp>
        <p:nvSpPr>
          <p:cNvPr id="111" name="Rectangle 110"/>
          <p:cNvSpPr/>
          <p:nvPr/>
        </p:nvSpPr>
        <p:spPr bwMode="auto">
          <a:xfrm>
            <a:off x="1918791" y="4016301"/>
            <a:ext cx="1954944" cy="51985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44810" rIns="89619" bIns="44810" numCol="1" spcCol="0" rtlCol="0" fromWordArt="0" anchor="ctr" anchorCtr="0" forceAA="0" compatLnSpc="1">
            <a:prstTxWarp prst="textNoShape">
              <a:avLst/>
            </a:prstTxWarp>
            <a:noAutofit/>
          </a:bodyPr>
          <a:lstStyle/>
          <a:p>
            <a:pPr defTabSz="861054">
              <a:defRPr/>
            </a:pPr>
            <a:r>
              <a:rPr lang="en-US" sz="1176" kern="0">
                <a:gradFill>
                  <a:gsLst>
                    <a:gs pos="0">
                      <a:srgbClr val="404040"/>
                    </a:gs>
                    <a:gs pos="100000">
                      <a:srgbClr val="404040"/>
                    </a:gs>
                  </a:gsLst>
                  <a:lin ang="5400000" scaled="0"/>
                </a:gradFill>
              </a:rPr>
              <a:t>Video</a:t>
            </a:r>
            <a:endParaRPr lang="en-US" sz="1176" kern="0" dirty="0">
              <a:gradFill>
                <a:gsLst>
                  <a:gs pos="0">
                    <a:srgbClr val="404040"/>
                  </a:gs>
                  <a:gs pos="100000">
                    <a:srgbClr val="404040"/>
                  </a:gs>
                </a:gsLst>
                <a:lin ang="5400000" scaled="0"/>
              </a:gradFill>
            </a:endParaRPr>
          </a:p>
        </p:txBody>
      </p:sp>
    </p:spTree>
    <p:extLst>
      <p:ext uri="{BB962C8B-B14F-4D97-AF65-F5344CB8AC3E}">
        <p14:creationId xmlns:p14="http://schemas.microsoft.com/office/powerpoint/2010/main" val="278772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Your bots – wherever your users converse</a:t>
            </a:r>
          </a:p>
        </p:txBody>
      </p:sp>
      <p:grpSp>
        <p:nvGrpSpPr>
          <p:cNvPr id="102" name="Group 101"/>
          <p:cNvGrpSpPr/>
          <p:nvPr/>
        </p:nvGrpSpPr>
        <p:grpSpPr>
          <a:xfrm>
            <a:off x="1463232" y="2318407"/>
            <a:ext cx="196751" cy="206848"/>
            <a:chOff x="4106551" y="3401141"/>
            <a:chExt cx="254631" cy="267699"/>
          </a:xfrm>
        </p:grpSpPr>
        <p:sp>
          <p:nvSpPr>
            <p:cNvPr id="103" name="Rectangle 102"/>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9" name="Rectangle 118"/>
          <p:cNvSpPr/>
          <p:nvPr/>
        </p:nvSpPr>
        <p:spPr bwMode="auto">
          <a:xfrm>
            <a:off x="2809" y="1618083"/>
            <a:ext cx="1736661" cy="232109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20" name="Group 119"/>
          <p:cNvGrpSpPr/>
          <p:nvPr/>
        </p:nvGrpSpPr>
        <p:grpSpPr>
          <a:xfrm>
            <a:off x="300403" y="3398122"/>
            <a:ext cx="315632" cy="315632"/>
            <a:chOff x="3236065" y="-9960864"/>
            <a:chExt cx="5641200" cy="5641200"/>
          </a:xfrm>
          <a:solidFill>
            <a:schemeClr val="accent2">
              <a:lumMod val="75000"/>
            </a:schemeClr>
          </a:solidFill>
        </p:grpSpPr>
        <p:sp>
          <p:nvSpPr>
            <p:cNvPr id="121" name="Freeform 120"/>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122" name="Freeform 121"/>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grpSp>
        <p:nvGrpSpPr>
          <p:cNvPr id="123" name="Group 122"/>
          <p:cNvGrpSpPr/>
          <p:nvPr/>
        </p:nvGrpSpPr>
        <p:grpSpPr>
          <a:xfrm>
            <a:off x="244590" y="2383096"/>
            <a:ext cx="427259" cy="273967"/>
            <a:chOff x="7822816" y="2717080"/>
            <a:chExt cx="427431" cy="274077"/>
          </a:xfrm>
          <a:solidFill>
            <a:schemeClr val="accent2">
              <a:lumMod val="75000"/>
            </a:schemeClr>
          </a:solidFill>
        </p:grpSpPr>
        <p:sp>
          <p:nvSpPr>
            <p:cNvPr id="124" name="Freeform 123"/>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125"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26" name="Freeform 125"/>
          <p:cNvSpPr/>
          <p:nvPr/>
        </p:nvSpPr>
        <p:spPr bwMode="auto">
          <a:xfrm>
            <a:off x="271616" y="2915003"/>
            <a:ext cx="373208" cy="25369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27" name="Rectangle 126"/>
          <p:cNvSpPr/>
          <p:nvPr/>
        </p:nvSpPr>
        <p:spPr>
          <a:xfrm>
            <a:off x="696221" y="3426123"/>
            <a:ext cx="1268360" cy="264903"/>
          </a:xfrm>
          <a:prstGeom prst="rect">
            <a:avLst/>
          </a:prstGeom>
        </p:spPr>
        <p:txBody>
          <a:bodyPr wrap="square">
            <a:spAutoFit/>
          </a:bodyPr>
          <a:lstStyle/>
          <a:p>
            <a:pPr defTabSz="896203"/>
            <a:r>
              <a:rPr lang="en-US" sz="1100" kern="0" dirty="0">
                <a:solidFill>
                  <a:schemeClr val="accent2">
                    <a:lumMod val="75000"/>
                  </a:schemeClr>
                </a:solidFill>
                <a:cs typeface="Segoe UI Semilight" panose="020B0402040204020203" pitchFamily="34" charset="0"/>
              </a:rPr>
              <a:t>Cortana</a:t>
            </a:r>
          </a:p>
        </p:txBody>
      </p:sp>
      <p:sp>
        <p:nvSpPr>
          <p:cNvPr id="128" name="Rectangle 127"/>
          <p:cNvSpPr/>
          <p:nvPr/>
        </p:nvSpPr>
        <p:spPr>
          <a:xfrm>
            <a:off x="696221" y="2827257"/>
            <a:ext cx="1268360" cy="437508"/>
          </a:xfrm>
          <a:prstGeom prst="rect">
            <a:avLst/>
          </a:prstGeom>
        </p:spPr>
        <p:txBody>
          <a:bodyPr wrap="square" anchor="ctr">
            <a:spAutoFit/>
          </a:bodyPr>
          <a:lstStyle/>
          <a:p>
            <a:pPr defTabSz="896203"/>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129" name="Rectangle 128"/>
          <p:cNvSpPr/>
          <p:nvPr/>
        </p:nvSpPr>
        <p:spPr>
          <a:xfrm>
            <a:off x="696221" y="2304722"/>
            <a:ext cx="1268360" cy="437508"/>
          </a:xfrm>
          <a:prstGeom prst="rect">
            <a:avLst/>
          </a:prstGeom>
        </p:spPr>
        <p:txBody>
          <a:bodyPr wrap="square">
            <a:spAutoFit/>
          </a:bodyPr>
          <a:lstStyle/>
          <a:p>
            <a:pPr defTabSz="896203"/>
            <a:r>
              <a:rPr lang="en-US" sz="1100" kern="0" dirty="0">
                <a:solidFill>
                  <a:schemeClr val="accent2">
                    <a:lumMod val="75000"/>
                  </a:schemeClr>
                </a:solidFill>
                <a:cs typeface="Segoe UI Semilight" panose="020B0402040204020203" pitchFamily="34" charset="0"/>
              </a:rPr>
              <a:t>Cognitive Services</a:t>
            </a:r>
          </a:p>
        </p:txBody>
      </p:sp>
      <p:pic>
        <p:nvPicPr>
          <p:cNvPr id="43" name="Picture 4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74374" y="1284283"/>
            <a:ext cx="8687310" cy="3849828"/>
          </a:xfrm>
          <a:prstGeom prst="rect">
            <a:avLst/>
          </a:prstGeom>
        </p:spPr>
      </p:pic>
      <p:sp>
        <p:nvSpPr>
          <p:cNvPr id="52" name="Rectangle 51"/>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54" name="TextBox 53"/>
          <p:cNvSpPr txBox="1"/>
          <p:nvPr/>
        </p:nvSpPr>
        <p:spPr>
          <a:xfrm>
            <a:off x="1552006" y="5229692"/>
            <a:ext cx="10098732" cy="1568568"/>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Connector Service:  A service to register your bot, configure channels and publish to the Bot Directory. Connect your bot(s) seamlessly to text/</a:t>
            </a:r>
            <a:r>
              <a:rPr lang="en-US" sz="1176" kern="0" dirty="0" err="1">
                <a:solidFill>
                  <a:schemeClr val="bg1"/>
                </a:solidFill>
              </a:rPr>
              <a:t>sms</a:t>
            </a:r>
            <a:r>
              <a:rPr lang="en-US" sz="1176" kern="0" dirty="0">
                <a:solidFill>
                  <a:schemeClr val="bg1"/>
                </a:solidFill>
              </a:rPr>
              <a:t>, Office 365 mail, Skype, Slack, Twitter, and more. </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Builder SDK: An open source SDK hosted on GitHub. Everything you need to build great dialogs within your Node.js or C# bot</a:t>
            </a:r>
          </a:p>
          <a:p>
            <a:pPr marL="174262" indent="-174262" defTabSz="896203">
              <a:lnSpc>
                <a:spcPct val="90000"/>
              </a:lnSpc>
              <a:spcAft>
                <a:spcPts val="588"/>
              </a:spcAft>
              <a:buClr>
                <a:schemeClr val="accent2"/>
              </a:buClr>
              <a:buFont typeface="Arial" panose="020B0604020202020204" pitchFamily="34" charset="0"/>
              <a:buChar char="•"/>
              <a:defRPr/>
            </a:pPr>
            <a:r>
              <a:rPr lang="en-US" sz="1176" kern="0" dirty="0">
                <a:solidFill>
                  <a:schemeClr val="bg1"/>
                </a:solidFill>
              </a:rPr>
              <a:t>Bot Directory: A public directory of bots registered through the Bot Connector Service. Discover, try, and add bots to conversation experiences</a:t>
            </a:r>
          </a:p>
          <a:p>
            <a:pPr marL="174262" indent="-174262" defTabSz="896203">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a:p>
            <a:pPr marL="174262" indent="-174262" defTabSz="896203">
              <a:lnSpc>
                <a:spcPct val="90000"/>
              </a:lnSpc>
              <a:spcAft>
                <a:spcPts val="588"/>
              </a:spcAft>
              <a:buClr>
                <a:schemeClr val="accent2"/>
              </a:buClr>
              <a:buFont typeface="Arial" panose="020B0604020202020204" pitchFamily="34" charset="0"/>
              <a:buChar char="•"/>
              <a:defRPr/>
            </a:pPr>
            <a:endParaRPr lang="en-US" sz="1176" kern="0" dirty="0">
              <a:solidFill>
                <a:schemeClr val="bg1"/>
              </a:solidFill>
            </a:endParaRPr>
          </a:p>
        </p:txBody>
      </p:sp>
    </p:spTree>
    <p:extLst>
      <p:ext uri="{BB962C8B-B14F-4D97-AF65-F5344CB8AC3E}">
        <p14:creationId xmlns:p14="http://schemas.microsoft.com/office/powerpoint/2010/main" val="275869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896203">
              <a:spcBef>
                <a:spcPts val="0"/>
              </a:spcBef>
              <a:spcAft>
                <a:spcPts val="588"/>
              </a:spcAft>
              <a:defRPr/>
            </a:pPr>
            <a:r>
              <a:rPr lang="en-US" kern="0" spc="0" dirty="0">
                <a:ln>
                  <a:noFill/>
                </a:ln>
              </a:rPr>
              <a:t>Get things done in more helpful, proactive and natural ways </a:t>
            </a:r>
          </a:p>
        </p:txBody>
      </p:sp>
      <p:grpSp>
        <p:nvGrpSpPr>
          <p:cNvPr id="3" name="Group 2"/>
          <p:cNvGrpSpPr/>
          <p:nvPr/>
        </p:nvGrpSpPr>
        <p:grpSpPr>
          <a:xfrm>
            <a:off x="1909864" y="1450403"/>
            <a:ext cx="10050663" cy="3628721"/>
            <a:chOff x="457200" y="1798776"/>
            <a:chExt cx="11283950" cy="4602024"/>
          </a:xfrm>
        </p:grpSpPr>
        <p:sp>
          <p:nvSpPr>
            <p:cNvPr id="143" name="Rectangle 142"/>
            <p:cNvSpPr/>
            <p:nvPr/>
          </p:nvSpPr>
          <p:spPr bwMode="auto">
            <a:xfrm>
              <a:off x="457200"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6953" tIns="44810" rIns="0" bIns="44810" numCol="1" spcCol="0" rtlCol="0" fromWordArt="0" anchor="b" anchorCtr="0" forceAA="0" compatLnSpc="1">
              <a:prstTxWarp prst="textNoShape">
                <a:avLst/>
              </a:prstTxWarp>
              <a:noAutofit/>
            </a:bodyPr>
            <a:lstStyle/>
            <a:p>
              <a:pPr defTabSz="913916" fontAlgn="base">
                <a:spcBef>
                  <a:spcPct val="0"/>
                </a:spcBef>
                <a:spcAft>
                  <a:spcPct val="0"/>
                </a:spcAft>
                <a:defRPr/>
              </a:pPr>
              <a:r>
                <a:rPr lang="en-US" sz="1764" kern="0" dirty="0">
                  <a:solidFill>
                    <a:srgbClr val="0072C6"/>
                  </a:solidFill>
                  <a:latin typeface="+mj-lt"/>
                  <a:ea typeface="Segoe UI" pitchFamily="34" charset="0"/>
                  <a:cs typeface="Segoe UI" pitchFamily="34" charset="0"/>
                </a:rPr>
                <a:t>Here are some of the things I can help you with…</a:t>
              </a:r>
            </a:p>
          </p:txBody>
        </p:sp>
        <p:sp>
          <p:nvSpPr>
            <p:cNvPr id="144" name="Rectangle 143"/>
            <p:cNvSpPr/>
            <p:nvPr/>
          </p:nvSpPr>
          <p:spPr bwMode="auto">
            <a:xfrm>
              <a:off x="4254785"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algn="ctr" defTabSz="913916" fontAlgn="base">
                <a:spcBef>
                  <a:spcPct val="0"/>
                </a:spcBef>
                <a:spcAft>
                  <a:spcPct val="0"/>
                </a:spcAft>
                <a:defRPr/>
              </a:pPr>
              <a:r>
                <a:rPr lang="en-US" sz="1764" kern="0" dirty="0">
                  <a:solidFill>
                    <a:srgbClr val="0072C6"/>
                  </a:solidFill>
                  <a:latin typeface="+mj-lt"/>
                  <a:ea typeface="Segoe UI" pitchFamily="34" charset="0"/>
                  <a:cs typeface="Segoe UI" pitchFamily="34" charset="0"/>
                </a:rPr>
                <a:t>Cortana for</a:t>
              </a:r>
              <a:br>
                <a:rPr lang="en-US" sz="1764" kern="0" dirty="0">
                  <a:solidFill>
                    <a:srgbClr val="0072C6"/>
                  </a:solidFill>
                  <a:latin typeface="+mj-lt"/>
                  <a:ea typeface="Segoe UI" pitchFamily="34" charset="0"/>
                  <a:cs typeface="Segoe UI" pitchFamily="34" charset="0"/>
                </a:rPr>
              </a:br>
              <a:r>
                <a:rPr lang="en-US" sz="1764" kern="0" dirty="0">
                  <a:solidFill>
                    <a:srgbClr val="0072C6"/>
                  </a:solidFill>
                  <a:latin typeface="+mj-lt"/>
                  <a:ea typeface="Segoe UI" pitchFamily="34" charset="0"/>
                  <a:cs typeface="Segoe UI" pitchFamily="34" charset="0"/>
                </a:rPr>
                <a:t>Consumers (today)</a:t>
              </a:r>
            </a:p>
          </p:txBody>
        </p:sp>
        <p:sp>
          <p:nvSpPr>
            <p:cNvPr id="145" name="Rectangle 144"/>
            <p:cNvSpPr/>
            <p:nvPr/>
          </p:nvSpPr>
          <p:spPr bwMode="auto">
            <a:xfrm>
              <a:off x="8052369" y="1798776"/>
              <a:ext cx="36887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b" anchorCtr="0" forceAA="0" compatLnSpc="1">
              <a:prstTxWarp prst="textNoShape">
                <a:avLst/>
              </a:prstTxWarp>
              <a:noAutofit/>
            </a:bodyPr>
            <a:lstStyle/>
            <a:p>
              <a:pPr algn="ctr" defTabSz="913916" fontAlgn="base">
                <a:spcBef>
                  <a:spcPct val="0"/>
                </a:spcBef>
                <a:spcAft>
                  <a:spcPct val="0"/>
                </a:spcAft>
                <a:defRPr/>
              </a:pPr>
              <a:r>
                <a:rPr lang="en-US" sz="1764" kern="0" dirty="0">
                  <a:solidFill>
                    <a:srgbClr val="0072C6"/>
                  </a:solidFill>
                  <a:latin typeface="+mj-lt"/>
                  <a:ea typeface="Segoe UI" pitchFamily="34" charset="0"/>
                  <a:cs typeface="Segoe UI" pitchFamily="34" charset="0"/>
                </a:rPr>
                <a:t>With the Cortana</a:t>
              </a:r>
              <a:br>
                <a:rPr lang="en-US" sz="1764" kern="0" dirty="0">
                  <a:solidFill>
                    <a:srgbClr val="0072C6"/>
                  </a:solidFill>
                  <a:latin typeface="+mj-lt"/>
                  <a:ea typeface="Segoe UI" pitchFamily="34" charset="0"/>
                  <a:cs typeface="Segoe UI" pitchFamily="34" charset="0"/>
                </a:rPr>
              </a:br>
              <a:r>
                <a:rPr lang="en-US" sz="1764" kern="0" dirty="0">
                  <a:solidFill>
                    <a:srgbClr val="0072C6"/>
                  </a:solidFill>
                  <a:latin typeface="+mj-lt"/>
                  <a:ea typeface="Segoe UI" pitchFamily="34" charset="0"/>
                  <a:cs typeface="Segoe UI" pitchFamily="34" charset="0"/>
                </a:rPr>
                <a:t>Intelligence Suite</a:t>
              </a:r>
            </a:p>
          </p:txBody>
        </p:sp>
        <p:pic>
          <p:nvPicPr>
            <p:cNvPr id="146" name="Picture 145"/>
            <p:cNvPicPr>
              <a:picLocks/>
            </p:cNvPicPr>
            <p:nvPr/>
          </p:nvPicPr>
          <p:blipFill rotWithShape="1">
            <a:blip r:embed="rId3" cstate="email">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rcRect/>
            <a:stretch/>
          </p:blipFill>
          <p:spPr>
            <a:xfrm>
              <a:off x="457200" y="1913076"/>
              <a:ext cx="604318" cy="685800"/>
            </a:xfrm>
            <a:prstGeom prst="rect">
              <a:avLst/>
            </a:prstGeom>
          </p:spPr>
        </p:pic>
        <p:sp>
          <p:nvSpPr>
            <p:cNvPr id="147" name="Rectangle 146"/>
            <p:cNvSpPr/>
            <p:nvPr/>
          </p:nvSpPr>
          <p:spPr bwMode="auto">
            <a:xfrm>
              <a:off x="457200"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defRPr/>
              </a:pPr>
              <a:r>
                <a:rPr lang="en-US" sz="1764" kern="0" dirty="0">
                  <a:solidFill>
                    <a:schemeClr val="bg1"/>
                  </a:solidFill>
                  <a:latin typeface="Segoe UI Semibold" panose="020B0702040204020203" pitchFamily="34" charset="0"/>
                  <a:ea typeface="Segoe UI" pitchFamily="34" charset="0"/>
                  <a:cs typeface="Segoe UI Semibold" panose="020B0702040204020203" pitchFamily="34" charset="0"/>
                </a:rPr>
                <a:t>Answers</a:t>
              </a:r>
            </a:p>
          </p:txBody>
        </p:sp>
        <p:sp>
          <p:nvSpPr>
            <p:cNvPr id="148" name="Rectangle 147"/>
            <p:cNvSpPr/>
            <p:nvPr/>
          </p:nvSpPr>
          <p:spPr bwMode="auto">
            <a:xfrm>
              <a:off x="4254785"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Public reference data answers – “</a:t>
              </a:r>
              <a:r>
                <a:rPr lang="en-US" sz="1176" i="1" kern="0" dirty="0">
                  <a:solidFill>
                    <a:schemeClr val="bg1"/>
                  </a:solidFill>
                  <a:ea typeface="Segoe UI" pitchFamily="34" charset="0"/>
                  <a:cs typeface="Segoe UI" pitchFamily="34" charset="0"/>
                </a:rPr>
                <a:t>How far is it from Los Angeles to San Francisco?”</a:t>
              </a:r>
            </a:p>
          </p:txBody>
        </p:sp>
        <p:sp>
          <p:nvSpPr>
            <p:cNvPr id="149" name="Rectangle 148"/>
            <p:cNvSpPr/>
            <p:nvPr/>
          </p:nvSpPr>
          <p:spPr bwMode="auto">
            <a:xfrm>
              <a:off x="8052369" y="2789376"/>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Answers from organizational data in Power BI</a:t>
              </a:r>
            </a:p>
            <a:p>
              <a:pPr defTabSz="913916" fontAlgn="base">
                <a:spcBef>
                  <a:spcPct val="0"/>
                </a:spcBef>
                <a:spcAft>
                  <a:spcPct val="0"/>
                </a:spcAft>
                <a:defRPr/>
              </a:pPr>
              <a:r>
                <a:rPr lang="en-US" sz="1176" i="1" kern="0" dirty="0">
                  <a:solidFill>
                    <a:schemeClr val="bg1"/>
                  </a:solidFill>
                  <a:ea typeface="Segoe UI" pitchFamily="34" charset="0"/>
                  <a:cs typeface="Segoe UI" pitchFamily="34" charset="0"/>
                </a:rPr>
                <a:t>“What were our biggest deals that closed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last month?”</a:t>
              </a:r>
            </a:p>
          </p:txBody>
        </p:sp>
        <p:sp>
          <p:nvSpPr>
            <p:cNvPr id="150" name="Rectangle 149"/>
            <p:cNvSpPr/>
            <p:nvPr/>
          </p:nvSpPr>
          <p:spPr bwMode="auto">
            <a:xfrm>
              <a:off x="457200"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defRPr/>
              </a:pPr>
              <a:r>
                <a:rPr lang="en-US" sz="1764" kern="0" dirty="0">
                  <a:solidFill>
                    <a:schemeClr val="bg1"/>
                  </a:solidFill>
                  <a:latin typeface="Segoe UI Semibold" panose="020B0702040204020203" pitchFamily="34" charset="0"/>
                  <a:ea typeface="Segoe UI" pitchFamily="34" charset="0"/>
                  <a:cs typeface="Segoe UI Semibold" panose="020B0702040204020203" pitchFamily="34" charset="0"/>
                </a:rPr>
                <a:t>Predictions</a:t>
              </a:r>
            </a:p>
          </p:txBody>
        </p:sp>
        <p:sp>
          <p:nvSpPr>
            <p:cNvPr id="151" name="Rectangle 150"/>
            <p:cNvSpPr/>
            <p:nvPr/>
          </p:nvSpPr>
          <p:spPr bwMode="auto">
            <a:xfrm>
              <a:off x="4254785"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Event predictions – </a:t>
              </a:r>
              <a:r>
                <a:rPr lang="en-US" sz="1176" i="1" kern="0" dirty="0">
                  <a:solidFill>
                    <a:schemeClr val="bg1"/>
                  </a:solidFill>
                  <a:ea typeface="Segoe UI" pitchFamily="34" charset="0"/>
                  <a:cs typeface="Segoe UI" pitchFamily="34" charset="0"/>
                </a:rPr>
                <a:t>“Who do you think is going to win the Germany Italy game?”</a:t>
              </a:r>
            </a:p>
          </p:txBody>
        </p:sp>
        <p:sp>
          <p:nvSpPr>
            <p:cNvPr id="152" name="Rectangle 151"/>
            <p:cNvSpPr/>
            <p:nvPr/>
          </p:nvSpPr>
          <p:spPr bwMode="auto">
            <a:xfrm>
              <a:off x="8052369" y="3720624"/>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Integration with prediction solutions</a:t>
              </a:r>
            </a:p>
            <a:p>
              <a:pPr defTabSz="913916" fontAlgn="base">
                <a:spcBef>
                  <a:spcPct val="0"/>
                </a:spcBef>
                <a:spcAft>
                  <a:spcPct val="0"/>
                </a:spcAft>
                <a:defRPr/>
              </a:pPr>
              <a:r>
                <a:rPr lang="en-US" sz="1176" i="1" kern="0" dirty="0">
                  <a:solidFill>
                    <a:schemeClr val="bg1"/>
                  </a:solidFill>
                  <a:ea typeface="Segoe UI" pitchFamily="34" charset="0"/>
                  <a:cs typeface="Segoe UI" pitchFamily="34" charset="0"/>
                </a:rPr>
                <a:t>“Which of our customers are most likely to churn in the next quarter?”</a:t>
              </a:r>
            </a:p>
          </p:txBody>
        </p:sp>
        <p:sp>
          <p:nvSpPr>
            <p:cNvPr id="153" name="Rectangle 152"/>
            <p:cNvSpPr/>
            <p:nvPr/>
          </p:nvSpPr>
          <p:spPr bwMode="auto">
            <a:xfrm>
              <a:off x="457200"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defRPr/>
              </a:pPr>
              <a:r>
                <a:rPr lang="en-US" sz="1764" kern="0" dirty="0">
                  <a:solidFill>
                    <a:schemeClr val="bg1"/>
                  </a:solidFill>
                  <a:latin typeface="Segoe UI Semibold" panose="020B0702040204020203" pitchFamily="34" charset="0"/>
                  <a:ea typeface="Segoe UI" pitchFamily="34" charset="0"/>
                  <a:cs typeface="Segoe UI Semibold" panose="020B0702040204020203" pitchFamily="34" charset="0"/>
                </a:rPr>
                <a:t>Monitoring &amp; Alerts</a:t>
              </a:r>
            </a:p>
          </p:txBody>
        </p:sp>
        <p:sp>
          <p:nvSpPr>
            <p:cNvPr id="154" name="Rectangle 153"/>
            <p:cNvSpPr/>
            <p:nvPr/>
          </p:nvSpPr>
          <p:spPr bwMode="auto">
            <a:xfrm>
              <a:off x="4254785"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Flight status, traffic conditions, changes in weather, …</a:t>
              </a:r>
            </a:p>
          </p:txBody>
        </p:sp>
        <p:sp>
          <p:nvSpPr>
            <p:cNvPr id="155" name="Rectangle 154"/>
            <p:cNvSpPr/>
            <p:nvPr/>
          </p:nvSpPr>
          <p:spPr bwMode="auto">
            <a:xfrm>
              <a:off x="8052369" y="4651871"/>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Monitoring KPIs and preemptive alerting</a:t>
              </a:r>
            </a:p>
            <a:p>
              <a:pPr defTabSz="913916" fontAlgn="base">
                <a:spcBef>
                  <a:spcPct val="0"/>
                </a:spcBef>
                <a:spcAft>
                  <a:spcPct val="0"/>
                </a:spcAft>
                <a:defRPr/>
              </a:pPr>
              <a:r>
                <a:rPr lang="en-US" sz="1176" i="1" kern="0" dirty="0">
                  <a:solidFill>
                    <a:schemeClr val="bg1"/>
                  </a:solidFill>
                  <a:ea typeface="Segoe UI" pitchFamily="34" charset="0"/>
                  <a:cs typeface="Segoe UI" pitchFamily="34" charset="0"/>
                </a:rPr>
                <a:t>“Alert me if this customer ever has a 90% chance of churn in the next 30 days”</a:t>
              </a:r>
            </a:p>
          </p:txBody>
        </p:sp>
        <p:sp>
          <p:nvSpPr>
            <p:cNvPr id="156" name="Rectangle 155"/>
            <p:cNvSpPr/>
            <p:nvPr/>
          </p:nvSpPr>
          <p:spPr bwMode="auto">
            <a:xfrm>
              <a:off x="457200"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algn="ctr" defTabSz="913916" fontAlgn="base">
                <a:spcBef>
                  <a:spcPct val="0"/>
                </a:spcBef>
                <a:spcAft>
                  <a:spcPct val="0"/>
                </a:spcAft>
                <a:defRPr/>
              </a:pPr>
              <a:r>
                <a:rPr lang="en-US" sz="1764" kern="0" dirty="0">
                  <a:solidFill>
                    <a:schemeClr val="bg1"/>
                  </a:solidFill>
                  <a:latin typeface="Segoe UI Semibold" panose="020B0702040204020203" pitchFamily="34" charset="0"/>
                  <a:ea typeface="Segoe UI" pitchFamily="34" charset="0"/>
                  <a:cs typeface="Segoe UI Semibold" panose="020B0702040204020203" pitchFamily="34" charset="0"/>
                </a:rPr>
                <a:t>Task Completion</a:t>
              </a:r>
            </a:p>
          </p:txBody>
        </p:sp>
        <p:sp>
          <p:nvSpPr>
            <p:cNvPr id="157" name="Rectangle 156"/>
            <p:cNvSpPr/>
            <p:nvPr/>
          </p:nvSpPr>
          <p:spPr bwMode="auto">
            <a:xfrm>
              <a:off x="4254785"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Setting reminders, scheduling meetings, getting directions, …</a:t>
              </a:r>
            </a:p>
          </p:txBody>
        </p:sp>
        <p:sp>
          <p:nvSpPr>
            <p:cNvPr id="158" name="Rectangle 157"/>
            <p:cNvSpPr/>
            <p:nvPr/>
          </p:nvSpPr>
          <p:spPr bwMode="auto">
            <a:xfrm>
              <a:off x="8052369" y="5583119"/>
              <a:ext cx="3688781" cy="817681"/>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44810" rIns="89619" bIns="44810" numCol="1" spcCol="0" rtlCol="0" fromWordArt="0" anchor="ctr" anchorCtr="0" forceAA="0" compatLnSpc="1">
              <a:prstTxWarp prst="textNoShape">
                <a:avLst/>
              </a:prstTxWarp>
              <a:noAutofit/>
            </a:bodyPr>
            <a:lstStyle/>
            <a:p>
              <a:pPr defTabSz="913916" fontAlgn="base">
                <a:spcBef>
                  <a:spcPct val="0"/>
                </a:spcBef>
                <a:spcAft>
                  <a:spcPct val="0"/>
                </a:spcAft>
                <a:defRPr/>
              </a:pPr>
              <a:r>
                <a:rPr lang="en-US" sz="1176" kern="0" dirty="0">
                  <a:solidFill>
                    <a:schemeClr val="bg1"/>
                  </a:solidFill>
                  <a:ea typeface="Segoe UI" pitchFamily="34" charset="0"/>
                  <a:cs typeface="Segoe UI" pitchFamily="34" charset="0"/>
                </a:rPr>
                <a:t>Line of business process integration</a:t>
              </a:r>
            </a:p>
            <a:p>
              <a:pPr defTabSz="913916" fontAlgn="base">
                <a:spcBef>
                  <a:spcPct val="0"/>
                </a:spcBef>
                <a:spcAft>
                  <a:spcPct val="0"/>
                </a:spcAft>
                <a:defRPr/>
              </a:pPr>
              <a:r>
                <a:rPr lang="en-US" sz="1176" i="1" kern="0" dirty="0">
                  <a:solidFill>
                    <a:schemeClr val="bg1"/>
                  </a:solidFill>
                  <a:ea typeface="Segoe UI" pitchFamily="34" charset="0"/>
                  <a:cs typeface="Segoe UI" pitchFamily="34" charset="0"/>
                </a:rPr>
                <a:t>Assistance with expense report submission </a:t>
              </a:r>
              <a:br>
                <a:rPr lang="en-US" sz="1176" i="1" kern="0" dirty="0">
                  <a:solidFill>
                    <a:schemeClr val="bg1"/>
                  </a:solidFill>
                  <a:ea typeface="Segoe UI" pitchFamily="34" charset="0"/>
                  <a:cs typeface="Segoe UI" pitchFamily="34" charset="0"/>
                </a:rPr>
              </a:br>
              <a:r>
                <a:rPr lang="en-US" sz="1176" i="1" kern="0" dirty="0">
                  <a:solidFill>
                    <a:schemeClr val="bg1"/>
                  </a:solidFill>
                  <a:ea typeface="Segoe UI" pitchFamily="34" charset="0"/>
                  <a:cs typeface="Segoe UI" pitchFamily="34" charset="0"/>
                </a:rPr>
                <a:t>on-time within policy</a:t>
              </a:r>
            </a:p>
          </p:txBody>
        </p:sp>
        <p:cxnSp>
          <p:nvCxnSpPr>
            <p:cNvPr id="159" name="Straight Connector 158"/>
            <p:cNvCxnSpPr/>
            <p:nvPr/>
          </p:nvCxnSpPr>
          <p:spPr>
            <a:xfrm>
              <a:off x="457200"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4254785"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8052369" y="2713176"/>
              <a:ext cx="3688781"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1463232" y="2318407"/>
            <a:ext cx="196751" cy="206848"/>
            <a:chOff x="4106551" y="3401141"/>
            <a:chExt cx="254631" cy="267699"/>
          </a:xfrm>
        </p:grpSpPr>
        <p:sp>
          <p:nvSpPr>
            <p:cNvPr id="125" name="Rectangle 124"/>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Oval 126"/>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Oval 127"/>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Oval 134"/>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Oval 138"/>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Oval 139"/>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1" name="Rectangle 140"/>
          <p:cNvSpPr/>
          <p:nvPr/>
        </p:nvSpPr>
        <p:spPr bwMode="auto">
          <a:xfrm>
            <a:off x="2809" y="1618083"/>
            <a:ext cx="1736661" cy="232109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grpSp>
        <p:nvGrpSpPr>
          <p:cNvPr id="142" name="Group 141"/>
          <p:cNvGrpSpPr/>
          <p:nvPr/>
        </p:nvGrpSpPr>
        <p:grpSpPr>
          <a:xfrm>
            <a:off x="300403" y="3398122"/>
            <a:ext cx="315632" cy="315632"/>
            <a:chOff x="3236065" y="-9960864"/>
            <a:chExt cx="5641200" cy="5641200"/>
          </a:xfrm>
          <a:solidFill>
            <a:schemeClr val="tx1"/>
          </a:solidFill>
        </p:grpSpPr>
        <p:sp>
          <p:nvSpPr>
            <p:cNvPr id="162" name="Freeform 161"/>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163" name="Freeform 162"/>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grpSp>
        <p:nvGrpSpPr>
          <p:cNvPr id="164" name="Group 163"/>
          <p:cNvGrpSpPr/>
          <p:nvPr/>
        </p:nvGrpSpPr>
        <p:grpSpPr>
          <a:xfrm>
            <a:off x="244590" y="2383096"/>
            <a:ext cx="427259" cy="273967"/>
            <a:chOff x="7822816" y="2717080"/>
            <a:chExt cx="427431" cy="274077"/>
          </a:xfrm>
          <a:solidFill>
            <a:schemeClr val="accent2">
              <a:lumMod val="75000"/>
            </a:schemeClr>
          </a:solidFill>
        </p:grpSpPr>
        <p:sp>
          <p:nvSpPr>
            <p:cNvPr id="165" name="Freeform 16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grp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16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67" name="Freeform 166"/>
          <p:cNvSpPr/>
          <p:nvPr/>
        </p:nvSpPr>
        <p:spPr bwMode="auto">
          <a:xfrm>
            <a:off x="271616" y="2915003"/>
            <a:ext cx="373208" cy="253694"/>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68" name="Rectangle 167"/>
          <p:cNvSpPr/>
          <p:nvPr/>
        </p:nvSpPr>
        <p:spPr>
          <a:xfrm>
            <a:off x="696221" y="3426123"/>
            <a:ext cx="1268360" cy="264903"/>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Cortana</a:t>
            </a:r>
          </a:p>
        </p:txBody>
      </p:sp>
      <p:sp>
        <p:nvSpPr>
          <p:cNvPr id="169" name="Rectangle 168"/>
          <p:cNvSpPr/>
          <p:nvPr/>
        </p:nvSpPr>
        <p:spPr>
          <a:xfrm>
            <a:off x="696221" y="2827257"/>
            <a:ext cx="1268360" cy="437508"/>
          </a:xfrm>
          <a:prstGeom prst="rect">
            <a:avLst/>
          </a:prstGeom>
        </p:spPr>
        <p:txBody>
          <a:bodyPr wrap="square" anchor="ctr">
            <a:spAutoFit/>
          </a:bodyPr>
          <a:lstStyle/>
          <a:p>
            <a:pPr defTabSz="896203"/>
            <a:r>
              <a:rPr lang="en-US" sz="1100" kern="0" dirty="0">
                <a:solidFill>
                  <a:schemeClr val="accent2">
                    <a:lumMod val="75000"/>
                  </a:schemeClr>
                </a:solidFill>
                <a:cs typeface="Segoe UI Semilight" panose="020B0402040204020203" pitchFamily="34" charset="0"/>
              </a:rPr>
              <a:t>Bot </a:t>
            </a:r>
            <a:br>
              <a:rPr lang="en-US" sz="1100" kern="0" dirty="0">
                <a:solidFill>
                  <a:schemeClr val="accent2">
                    <a:lumMod val="75000"/>
                  </a:schemeClr>
                </a:solidFill>
                <a:cs typeface="Segoe UI Semilight" panose="020B0402040204020203" pitchFamily="34" charset="0"/>
              </a:rPr>
            </a:br>
            <a:r>
              <a:rPr lang="en-US" sz="1100" kern="0" dirty="0">
                <a:solidFill>
                  <a:schemeClr val="accent2">
                    <a:lumMod val="75000"/>
                  </a:schemeClr>
                </a:solidFill>
                <a:cs typeface="Segoe UI Semilight" panose="020B0402040204020203" pitchFamily="34" charset="0"/>
              </a:rPr>
              <a:t>Framework</a:t>
            </a:r>
          </a:p>
        </p:txBody>
      </p:sp>
      <p:sp>
        <p:nvSpPr>
          <p:cNvPr id="170" name="Rectangle 169"/>
          <p:cNvSpPr/>
          <p:nvPr/>
        </p:nvSpPr>
        <p:spPr>
          <a:xfrm>
            <a:off x="696221" y="2304722"/>
            <a:ext cx="1268360" cy="437508"/>
          </a:xfrm>
          <a:prstGeom prst="rect">
            <a:avLst/>
          </a:prstGeom>
        </p:spPr>
        <p:txBody>
          <a:bodyPr wrap="square">
            <a:spAutoFit/>
          </a:bodyPr>
          <a:lstStyle/>
          <a:p>
            <a:pPr defTabSz="896203"/>
            <a:r>
              <a:rPr lang="en-US" sz="1100" kern="0" dirty="0">
                <a:solidFill>
                  <a:schemeClr val="accent2">
                    <a:lumMod val="75000"/>
                  </a:schemeClr>
                </a:solidFill>
                <a:cs typeface="Segoe UI Semilight" panose="020B0402040204020203" pitchFamily="34" charset="0"/>
              </a:rPr>
              <a:t>Cognitive Services</a:t>
            </a:r>
          </a:p>
        </p:txBody>
      </p:sp>
    </p:spTree>
    <p:extLst>
      <p:ext uri="{BB962C8B-B14F-4D97-AF65-F5344CB8AC3E}">
        <p14:creationId xmlns:p14="http://schemas.microsoft.com/office/powerpoint/2010/main" val="128282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588"/>
              </a:spcAft>
            </a:pPr>
            <a:r>
              <a:rPr lang="en-US" dirty="0">
                <a:solidFill>
                  <a:schemeClr val="bg1"/>
                </a:solidFill>
              </a:rPr>
              <a:t>Dashboards &amp; Visualizations</a:t>
            </a:r>
          </a:p>
        </p:txBody>
      </p:sp>
      <p:grpSp>
        <p:nvGrpSpPr>
          <p:cNvPr id="5" name="Group 4"/>
          <p:cNvGrpSpPr/>
          <p:nvPr/>
        </p:nvGrpSpPr>
        <p:grpSpPr>
          <a:xfrm>
            <a:off x="7846517" y="4184119"/>
            <a:ext cx="1642449" cy="1267260"/>
            <a:chOff x="8005941" y="4267723"/>
            <a:chExt cx="1675820" cy="1293008"/>
          </a:xfrm>
        </p:grpSpPr>
        <p:sp>
          <p:nvSpPr>
            <p:cNvPr id="358" name="Rectangle 357"/>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444" name="Rectangle 443"/>
            <p:cNvSpPr/>
            <p:nvPr/>
          </p:nvSpPr>
          <p:spPr>
            <a:xfrm>
              <a:off x="8467067" y="5017712"/>
              <a:ext cx="1214694"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grpSp>
          <p:nvGrpSpPr>
            <p:cNvPr id="445" name="Group 444"/>
            <p:cNvGrpSpPr/>
            <p:nvPr/>
          </p:nvGrpSpPr>
          <p:grpSpPr>
            <a:xfrm>
              <a:off x="8125156" y="5043491"/>
              <a:ext cx="310508" cy="198461"/>
              <a:chOff x="7884058" y="5368509"/>
              <a:chExt cx="324905" cy="207663"/>
            </a:xfrm>
          </p:grpSpPr>
          <p:sp>
            <p:nvSpPr>
              <p:cNvPr id="446"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447"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448"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449"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450"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grpSp>
      <p:grpSp>
        <p:nvGrpSpPr>
          <p:cNvPr id="4" name="Group 3"/>
          <p:cNvGrpSpPr/>
          <p:nvPr/>
        </p:nvGrpSpPr>
        <p:grpSpPr>
          <a:xfrm>
            <a:off x="806941" y="1190078"/>
            <a:ext cx="8856790" cy="4873727"/>
            <a:chOff x="823336" y="1212849"/>
            <a:chExt cx="9036740" cy="4972751"/>
          </a:xfrm>
        </p:grpSpPr>
        <p:sp>
          <p:nvSpPr>
            <p:cNvPr id="357" name="Rectangle 356"/>
            <p:cNvSpPr/>
            <p:nvPr/>
          </p:nvSpPr>
          <p:spPr bwMode="auto">
            <a:xfrm>
              <a:off x="8005941" y="1212849"/>
              <a:ext cx="1660373" cy="2928083"/>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359" name="Rectangle 358"/>
            <p:cNvSpPr/>
            <p:nvPr/>
          </p:nvSpPr>
          <p:spPr bwMode="auto">
            <a:xfrm>
              <a:off x="2679611" y="1212849"/>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360" name="Rectangle 359"/>
            <p:cNvSpPr/>
            <p:nvPr/>
          </p:nvSpPr>
          <p:spPr bwMode="auto">
            <a:xfrm>
              <a:off x="4455055"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361" name="Rectangle 360"/>
            <p:cNvSpPr/>
            <p:nvPr/>
          </p:nvSpPr>
          <p:spPr bwMode="auto">
            <a:xfrm>
              <a:off x="6230498" y="1212850"/>
              <a:ext cx="1660373" cy="434788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362" name="Rectangle 361"/>
            <p:cNvSpPr/>
            <p:nvPr/>
          </p:nvSpPr>
          <p:spPr>
            <a:xfrm>
              <a:off x="8647433" y="3601914"/>
              <a:ext cx="1212643"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Cortana</a:t>
              </a:r>
            </a:p>
          </p:txBody>
        </p:sp>
        <p:grpSp>
          <p:nvGrpSpPr>
            <p:cNvPr id="363" name="Group 362"/>
            <p:cNvGrpSpPr/>
            <p:nvPr/>
          </p:nvGrpSpPr>
          <p:grpSpPr>
            <a:xfrm>
              <a:off x="8269003" y="3574270"/>
              <a:ext cx="301767" cy="301767"/>
              <a:chOff x="3236100" y="589298"/>
              <a:chExt cx="5641200" cy="5641200"/>
            </a:xfrm>
          </p:grpSpPr>
          <p:sp>
            <p:nvSpPr>
              <p:cNvPr id="364" name="Freeform 36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365" name="Freeform 36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sp>
          <p:nvSpPr>
            <p:cNvPr id="366" name="Rectangle 365"/>
            <p:cNvSpPr/>
            <p:nvPr/>
          </p:nvSpPr>
          <p:spPr>
            <a:xfrm>
              <a:off x="3208175" y="3601914"/>
              <a:ext cx="1214695" cy="265009"/>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367" name="Rectangle 366"/>
            <p:cNvSpPr/>
            <p:nvPr/>
          </p:nvSpPr>
          <p:spPr>
            <a:xfrm>
              <a:off x="6831635" y="3440138"/>
              <a:ext cx="1212643" cy="612358"/>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HDInsight </a:t>
              </a:r>
            </a:p>
            <a:p>
              <a:pPr defTabSz="896203"/>
              <a:r>
                <a:rPr lang="en-US" sz="1100" kern="0" dirty="0">
                  <a:solidFill>
                    <a:sysClr val="windowText" lastClr="000000"/>
                  </a:solidFill>
                  <a:cs typeface="Segoe UI Semilight" panose="020B0402040204020203" pitchFamily="34" charset="0"/>
                </a:rPr>
                <a:t>(Hadoop and Spark)</a:t>
              </a:r>
            </a:p>
          </p:txBody>
        </p:sp>
        <p:sp>
          <p:nvSpPr>
            <p:cNvPr id="368" name="Rectangle 367"/>
            <p:cNvSpPr/>
            <p:nvPr/>
          </p:nvSpPr>
          <p:spPr>
            <a:xfrm>
              <a:off x="6831635" y="4394524"/>
              <a:ext cx="866840"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Stream Analytics</a:t>
              </a:r>
            </a:p>
          </p:txBody>
        </p:sp>
        <p:sp>
          <p:nvSpPr>
            <p:cNvPr id="369" name="Rectangle 368"/>
            <p:cNvSpPr/>
            <p:nvPr/>
          </p:nvSpPr>
          <p:spPr>
            <a:xfrm>
              <a:off x="2169343" y="5843791"/>
              <a:ext cx="892227" cy="306913"/>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Data</a:t>
              </a:r>
            </a:p>
          </p:txBody>
        </p:sp>
        <p:sp>
          <p:nvSpPr>
            <p:cNvPr id="370" name="Rectangle 369"/>
            <p:cNvSpPr/>
            <p:nvPr/>
          </p:nvSpPr>
          <p:spPr>
            <a:xfrm>
              <a:off x="5440297" y="5808895"/>
              <a:ext cx="1483464" cy="376705"/>
            </a:xfrm>
            <a:prstGeom prst="rect">
              <a:avLst/>
            </a:prstGeom>
          </p:spPr>
          <p:txBody>
            <a:bodyPr wrap="none" lIns="0" tIns="0" rIns="0" bIns="0" anchor="ctr">
              <a:spAutoFit/>
            </a:bodyPr>
            <a:lstStyle/>
            <a:p>
              <a:pPr algn="ctr" defTabSz="724725">
                <a:spcBef>
                  <a:spcPct val="0"/>
                </a:spcBef>
                <a:spcAft>
                  <a:spcPct val="35000"/>
                </a:spcAft>
              </a:pPr>
              <a:r>
                <a:rPr lang="en-US" sz="2399" kern="0" dirty="0">
                  <a:solidFill>
                    <a:schemeClr val="bg2"/>
                  </a:solidFill>
                  <a:latin typeface="+mj-lt"/>
                </a:rPr>
                <a:t>Intelligence</a:t>
              </a:r>
              <a:endParaRPr lang="en-US" sz="1799"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371" name="Straight Connector 370"/>
            <p:cNvCxnSpPr/>
            <p:nvPr/>
          </p:nvCxnSpPr>
          <p:spPr>
            <a:xfrm>
              <a:off x="3506929" y="5997833"/>
              <a:ext cx="1296574"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72" name="Group 371"/>
            <p:cNvGrpSpPr/>
            <p:nvPr/>
          </p:nvGrpSpPr>
          <p:grpSpPr>
            <a:xfrm rot="13500000">
              <a:off x="4602109" y="5911816"/>
              <a:ext cx="173455" cy="170863"/>
              <a:chOff x="402446" y="5872915"/>
              <a:chExt cx="292608" cy="288235"/>
            </a:xfrm>
            <a:solidFill>
              <a:schemeClr val="tx1">
                <a:lumMod val="85000"/>
              </a:schemeClr>
            </a:solidFill>
          </p:grpSpPr>
          <p:cxnSp>
            <p:nvCxnSpPr>
              <p:cNvPr id="373" name="Straight Connector 372"/>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0" name="Freeform 379"/>
            <p:cNvSpPr/>
            <p:nvPr/>
          </p:nvSpPr>
          <p:spPr bwMode="auto">
            <a:xfrm>
              <a:off x="2476641" y="1221590"/>
              <a:ext cx="118369" cy="4360661"/>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99" kern="0">
                <a:solidFill>
                  <a:sysClr val="windowText" lastClr="000000"/>
                </a:solidFill>
              </a:endParaRPr>
            </a:p>
          </p:txBody>
        </p:sp>
        <p:sp>
          <p:nvSpPr>
            <p:cNvPr id="407" name="Rectangle 406"/>
            <p:cNvSpPr/>
            <p:nvPr/>
          </p:nvSpPr>
          <p:spPr>
            <a:xfrm>
              <a:off x="8647433" y="2728843"/>
              <a:ext cx="1212643" cy="439642"/>
            </a:xfrm>
            <a:prstGeom prst="rect">
              <a:avLst/>
            </a:prstGeom>
          </p:spPr>
          <p:txBody>
            <a:bodyPr wrap="square" anchor="ctr">
              <a:spAutoFit/>
            </a:bodyPr>
            <a:lstStyle/>
            <a:p>
              <a:pPr defTabSz="896203"/>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408" name="Rectangle 407"/>
            <p:cNvSpPr/>
            <p:nvPr/>
          </p:nvSpPr>
          <p:spPr>
            <a:xfrm>
              <a:off x="4944592" y="2742767"/>
              <a:ext cx="1214695"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409" name="Rectangle 408"/>
            <p:cNvSpPr/>
            <p:nvPr/>
          </p:nvSpPr>
          <p:spPr>
            <a:xfrm>
              <a:off x="3208175" y="2843937"/>
              <a:ext cx="1214695"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410" name="Group 409"/>
            <p:cNvGrpSpPr/>
            <p:nvPr/>
          </p:nvGrpSpPr>
          <p:grpSpPr>
            <a:xfrm>
              <a:off x="2907222" y="2803374"/>
              <a:ext cx="262811" cy="279564"/>
              <a:chOff x="3232150" y="382588"/>
              <a:chExt cx="5727700" cy="6092825"/>
            </a:xfrm>
            <a:solidFill>
              <a:schemeClr val="tx1"/>
            </a:solidFill>
          </p:grpSpPr>
          <p:sp>
            <p:nvSpPr>
              <p:cNvPr id="411"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2"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3"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414" name="Rectangle 413"/>
            <p:cNvSpPr/>
            <p:nvPr/>
          </p:nvSpPr>
          <p:spPr>
            <a:xfrm>
              <a:off x="6831635" y="2742767"/>
              <a:ext cx="1212643"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Analytics</a:t>
              </a:r>
            </a:p>
          </p:txBody>
        </p:sp>
        <p:grpSp>
          <p:nvGrpSpPr>
            <p:cNvPr id="415" name="Group 414"/>
            <p:cNvGrpSpPr/>
            <p:nvPr/>
          </p:nvGrpSpPr>
          <p:grpSpPr>
            <a:xfrm>
              <a:off x="6477230" y="2822135"/>
              <a:ext cx="210864" cy="275835"/>
              <a:chOff x="3473450" y="4579938"/>
              <a:chExt cx="1741488" cy="2278062"/>
            </a:xfrm>
            <a:solidFill>
              <a:schemeClr val="tx1"/>
            </a:solidFill>
          </p:grpSpPr>
          <p:sp>
            <p:nvSpPr>
              <p:cNvPr id="41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1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419" name="Rectangle 418"/>
            <p:cNvSpPr/>
            <p:nvPr/>
          </p:nvSpPr>
          <p:spPr>
            <a:xfrm>
              <a:off x="3208175" y="2045424"/>
              <a:ext cx="1214695"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420" name="Rectangle 419"/>
            <p:cNvSpPr/>
            <p:nvPr/>
          </p:nvSpPr>
          <p:spPr>
            <a:xfrm>
              <a:off x="6831635" y="1964537"/>
              <a:ext cx="1212643"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Machine Learning</a:t>
              </a:r>
            </a:p>
          </p:txBody>
        </p:sp>
        <p:sp>
          <p:nvSpPr>
            <p:cNvPr id="421" name="Rectangle 420"/>
            <p:cNvSpPr/>
            <p:nvPr/>
          </p:nvSpPr>
          <p:spPr>
            <a:xfrm>
              <a:off x="4931387" y="2045424"/>
              <a:ext cx="1214695"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422" name="Group 421"/>
            <p:cNvGrpSpPr/>
            <p:nvPr/>
          </p:nvGrpSpPr>
          <p:grpSpPr>
            <a:xfrm>
              <a:off x="4636526" y="2050402"/>
              <a:ext cx="240061" cy="240061"/>
              <a:chOff x="4068192" y="3363795"/>
              <a:chExt cx="324957" cy="324957"/>
            </a:xfrm>
          </p:grpSpPr>
          <p:sp>
            <p:nvSpPr>
              <p:cNvPr id="423" name="Rounded Rectangle 422"/>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Rectangle 423"/>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Rectangle 424"/>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Oval 425"/>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Oval 426"/>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8" name="Rectangle 427"/>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9" name="Rectangle 428"/>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1" name="Oval 430"/>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2" name="Rectangle 431"/>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3" name="Rectangle 432"/>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4" name="Oval 433"/>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5" name="Oval 434"/>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6" name="Rectangle 435"/>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7" name="Rectangle 436"/>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8" name="Oval 437"/>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39" name="Oval 438"/>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0" name="Rectangle 439"/>
            <p:cNvSpPr/>
            <p:nvPr/>
          </p:nvSpPr>
          <p:spPr>
            <a:xfrm>
              <a:off x="8647433" y="1964537"/>
              <a:ext cx="1212643" cy="43964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Cognitive Services</a:t>
              </a:r>
            </a:p>
          </p:txBody>
        </p:sp>
        <p:grpSp>
          <p:nvGrpSpPr>
            <p:cNvPr id="441" name="Group 440"/>
            <p:cNvGrpSpPr/>
            <p:nvPr/>
          </p:nvGrpSpPr>
          <p:grpSpPr>
            <a:xfrm>
              <a:off x="8215641" y="2039467"/>
              <a:ext cx="408490" cy="261932"/>
              <a:chOff x="7822816" y="2717080"/>
              <a:chExt cx="427431" cy="274077"/>
            </a:xfrm>
          </p:grpSpPr>
          <p:sp>
            <p:nvSpPr>
              <p:cNvPr id="442" name="Freeform 441"/>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443"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451" name="Freeform 450"/>
            <p:cNvSpPr/>
            <p:nvPr/>
          </p:nvSpPr>
          <p:spPr bwMode="auto">
            <a:xfrm>
              <a:off x="8241479" y="2823412"/>
              <a:ext cx="356814" cy="24254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452" name="Group 451"/>
            <p:cNvGrpSpPr/>
            <p:nvPr/>
          </p:nvGrpSpPr>
          <p:grpSpPr>
            <a:xfrm>
              <a:off x="6416331" y="4396740"/>
              <a:ext cx="337028" cy="258901"/>
              <a:chOff x="1260022" y="5196402"/>
              <a:chExt cx="3273425" cy="2514600"/>
            </a:xfrm>
            <a:solidFill>
              <a:schemeClr val="tx1"/>
            </a:solidFill>
          </p:grpSpPr>
          <p:sp>
            <p:nvSpPr>
              <p:cNvPr id="453" name="Freeform 452"/>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454" name="Freeform 453"/>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455" name="Freeform 454"/>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456" name="Freeform 455"/>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457" name="Freeform 456"/>
            <p:cNvSpPr>
              <a:spLocks/>
            </p:cNvSpPr>
            <p:nvPr/>
          </p:nvSpPr>
          <p:spPr bwMode="auto">
            <a:xfrm>
              <a:off x="6417588" y="3594543"/>
              <a:ext cx="350145" cy="26497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458" name="Freeform 457"/>
            <p:cNvSpPr/>
            <p:nvPr/>
          </p:nvSpPr>
          <p:spPr bwMode="auto">
            <a:xfrm>
              <a:off x="2903392" y="1986875"/>
              <a:ext cx="273767" cy="28769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459" name="Freeform 458"/>
            <p:cNvSpPr/>
            <p:nvPr/>
          </p:nvSpPr>
          <p:spPr bwMode="auto">
            <a:xfrm>
              <a:off x="2922814" y="3606622"/>
              <a:ext cx="221312" cy="231596"/>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460" name="Freeform 459"/>
            <p:cNvSpPr/>
            <p:nvPr/>
          </p:nvSpPr>
          <p:spPr bwMode="auto">
            <a:xfrm flipH="1">
              <a:off x="6458921" y="2039304"/>
              <a:ext cx="255409" cy="270286"/>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461" name="Group 460"/>
            <p:cNvGrpSpPr/>
            <p:nvPr/>
          </p:nvGrpSpPr>
          <p:grpSpPr>
            <a:xfrm>
              <a:off x="4637144" y="2803373"/>
              <a:ext cx="237255" cy="290582"/>
              <a:chOff x="-3084513" y="3390510"/>
              <a:chExt cx="2716213" cy="3363913"/>
            </a:xfrm>
            <a:solidFill>
              <a:schemeClr val="tx1"/>
            </a:solidFill>
          </p:grpSpPr>
          <p:sp>
            <p:nvSpPr>
              <p:cNvPr id="46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46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464" name="TextBox 463"/>
            <p:cNvSpPr txBox="1"/>
            <p:nvPr/>
          </p:nvSpPr>
          <p:spPr>
            <a:xfrm>
              <a:off x="1680530" y="1737754"/>
              <a:ext cx="495460" cy="323189"/>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465" name="TextBox 464"/>
            <p:cNvSpPr txBox="1"/>
            <p:nvPr/>
          </p:nvSpPr>
          <p:spPr>
            <a:xfrm>
              <a:off x="1680530" y="3047822"/>
              <a:ext cx="495460" cy="161595"/>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466" name="TextBox 465"/>
            <p:cNvSpPr txBox="1"/>
            <p:nvPr/>
          </p:nvSpPr>
          <p:spPr>
            <a:xfrm>
              <a:off x="1680530" y="4290366"/>
              <a:ext cx="689402" cy="484784"/>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467" name="TextBox 466"/>
            <p:cNvSpPr txBox="1"/>
            <p:nvPr/>
          </p:nvSpPr>
          <p:spPr>
            <a:xfrm>
              <a:off x="1329252" y="5212619"/>
              <a:ext cx="475952" cy="277001"/>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cxnSp>
          <p:nvCxnSpPr>
            <p:cNvPr id="468" name="Straight Connector 467"/>
            <p:cNvCxnSpPr/>
            <p:nvPr/>
          </p:nvCxnSpPr>
          <p:spPr>
            <a:xfrm>
              <a:off x="2254104" y="3145210"/>
              <a:ext cx="289049"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69" name="Picture 46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3336" y="2764378"/>
              <a:ext cx="727305" cy="850995"/>
            </a:xfrm>
            <a:prstGeom prst="rect">
              <a:avLst/>
            </a:prstGeom>
          </p:spPr>
        </p:pic>
        <p:pic>
          <p:nvPicPr>
            <p:cNvPr id="470" name="Picture 46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1500" y="4119978"/>
              <a:ext cx="705564" cy="825558"/>
            </a:xfrm>
            <a:prstGeom prst="rect">
              <a:avLst/>
            </a:prstGeom>
          </p:spPr>
        </p:pic>
        <p:pic>
          <p:nvPicPr>
            <p:cNvPr id="471" name="Picture 47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1636" y="1501621"/>
              <a:ext cx="642611" cy="751899"/>
            </a:xfrm>
            <a:prstGeom prst="rect">
              <a:avLst/>
            </a:prstGeom>
          </p:spPr>
        </p:pic>
      </p:grpSp>
    </p:spTree>
    <p:extLst>
      <p:ext uri="{BB962C8B-B14F-4D97-AF65-F5344CB8AC3E}">
        <p14:creationId xmlns:p14="http://schemas.microsoft.com/office/powerpoint/2010/main" val="29443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08833E-6 -3.44076E-6 L -0.64348 -3.44076E-6 " pathEditMode="relative" rAng="0" ptsTypes="AA">
                                      <p:cBhvr>
                                        <p:cTn id="6" dur="2000" fill="hold"/>
                                        <p:tgtEl>
                                          <p:spTgt spid="4"/>
                                        </p:tgtEl>
                                        <p:attrNameLst>
                                          <p:attrName>ppt_x</p:attrName>
                                          <p:attrName>ppt_y</p:attrName>
                                        </p:attrNameLst>
                                      </p:cBhvr>
                                      <p:rCtr x="-32180" y="0"/>
                                    </p:animMotion>
                                  </p:childTnLst>
                                </p:cTn>
                              </p:par>
                              <p:par>
                                <p:cTn id="7" presetID="35" presetClass="path" presetSubtype="0" accel="50000" decel="50000" fill="hold" nodeType="withEffect">
                                  <p:stCondLst>
                                    <p:cond delay="0"/>
                                  </p:stCondLst>
                                  <p:childTnLst>
                                    <p:animMotion origin="layout" path="M -9.67577E-7 -1.20291E-6 L -0.64335 -1.20291E-6 " pathEditMode="relative" rAng="0" ptsTypes="AA">
                                      <p:cBhvr>
                                        <p:cTn id="8" dur="2000" fill="hold"/>
                                        <p:tgtEl>
                                          <p:spTgt spid="5"/>
                                        </p:tgtEl>
                                        <p:attrNameLst>
                                          <p:attrName>ppt_x</p:attrName>
                                          <p:attrName>ppt_y</p:attrName>
                                        </p:attrNameLst>
                                      </p:cBhvr>
                                      <p:rCtr x="-32167" y="0"/>
                                    </p:animMotion>
                                  </p:childTnLst>
                                </p:cTn>
                              </p:par>
                            </p:childTnLst>
                          </p:cTn>
                        </p:par>
                        <p:par>
                          <p:cTn id="9" fill="hold">
                            <p:stCondLst>
                              <p:cond delay="2000"/>
                            </p:stCondLst>
                            <p:childTnLst>
                              <p:par>
                                <p:cTn id="10" presetID="10" presetClass="exit" presetSubtype="0" fill="hold" nodeType="after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3" name="Rectangle 152"/>
          <p:cNvSpPr/>
          <p:nvPr/>
        </p:nvSpPr>
        <p:spPr bwMode="auto">
          <a:xfrm>
            <a:off x="1" y="5171771"/>
            <a:ext cx="12188824" cy="11545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pPr>
              <a:spcAft>
                <a:spcPts val="588"/>
              </a:spcAft>
            </a:pPr>
            <a:r>
              <a:rPr lang="en-US" dirty="0">
                <a:solidFill>
                  <a:schemeClr val="bg1"/>
                </a:solidFill>
              </a:rPr>
              <a:t>Keep a pulse on your business with live, interactive dashboards</a:t>
            </a:r>
          </a:p>
        </p:txBody>
      </p:sp>
      <p:sp>
        <p:nvSpPr>
          <p:cNvPr id="58" name="Freeform 57"/>
          <p:cNvSpPr/>
          <p:nvPr/>
        </p:nvSpPr>
        <p:spPr bwMode="auto">
          <a:xfrm>
            <a:off x="2200931" y="2533638"/>
            <a:ext cx="482042" cy="536925"/>
          </a:xfrm>
          <a:custGeom>
            <a:avLst/>
            <a:gdLst>
              <a:gd name="connsiteX0" fmla="*/ 840105 w 2099417"/>
              <a:gd name="connsiteY0" fmla="*/ 193365 h 2338449"/>
              <a:gd name="connsiteX1" fmla="*/ 840105 w 2099417"/>
              <a:gd name="connsiteY1" fmla="*/ 637578 h 2338449"/>
              <a:gd name="connsiteX2" fmla="*/ 706532 w 2099417"/>
              <a:gd name="connsiteY2" fmla="*/ 898901 h 2338449"/>
              <a:gd name="connsiteX3" fmla="*/ 170288 w 2099417"/>
              <a:gd name="connsiteY3" fmla="*/ 1975105 h 2338449"/>
              <a:gd name="connsiteX4" fmla="*/ 322383 w 2099417"/>
              <a:gd name="connsiteY4" fmla="*/ 2220285 h 2338449"/>
              <a:gd name="connsiteX5" fmla="*/ 1777036 w 2099417"/>
              <a:gd name="connsiteY5" fmla="*/ 2220285 h 2338449"/>
              <a:gd name="connsiteX6" fmla="*/ 1929130 w 2099417"/>
              <a:gd name="connsiteY6" fmla="*/ 1975105 h 2338449"/>
              <a:gd name="connsiteX7" fmla="*/ 1395989 w 2099417"/>
              <a:gd name="connsiteY7" fmla="*/ 905127 h 2338449"/>
              <a:gd name="connsiteX8" fmla="*/ 1261586 w 2099417"/>
              <a:gd name="connsiteY8" fmla="*/ 642306 h 2338449"/>
              <a:gd name="connsiteX9" fmla="*/ 1261586 w 2099417"/>
              <a:gd name="connsiteY9" fmla="*/ 193365 h 2338449"/>
              <a:gd name="connsiteX10" fmla="*/ 510540 w 2099417"/>
              <a:gd name="connsiteY10" fmla="*/ 0 h 2338449"/>
              <a:gd name="connsiteX11" fmla="*/ 1592580 w 2099417"/>
              <a:gd name="connsiteY11" fmla="*/ 0 h 2338449"/>
              <a:gd name="connsiteX12" fmla="*/ 1592580 w 2099417"/>
              <a:gd name="connsiteY12" fmla="*/ 193365 h 2338449"/>
              <a:gd name="connsiteX13" fmla="*/ 1463040 w 2099417"/>
              <a:gd name="connsiteY13" fmla="*/ 193365 h 2338449"/>
              <a:gd name="connsiteX14" fmla="*/ 1463040 w 2099417"/>
              <a:gd name="connsiteY14" fmla="*/ 620444 h 2338449"/>
              <a:gd name="connsiteX15" fmla="*/ 2099417 w 2099417"/>
              <a:gd name="connsiteY15" fmla="*/ 1991685 h 2338449"/>
              <a:gd name="connsiteX16" fmla="*/ 1901297 w 2099417"/>
              <a:gd name="connsiteY16" fmla="*/ 2334585 h 2338449"/>
              <a:gd name="connsiteX17" fmla="*/ 1463040 w 2099417"/>
              <a:gd name="connsiteY17" fmla="*/ 2338417 h 2338449"/>
              <a:gd name="connsiteX18" fmla="*/ 1463040 w 2099417"/>
              <a:gd name="connsiteY18" fmla="*/ 2338449 h 2338449"/>
              <a:gd name="connsiteX19" fmla="*/ 1459337 w 2099417"/>
              <a:gd name="connsiteY19" fmla="*/ 2338449 h 2338449"/>
              <a:gd name="connsiteX20" fmla="*/ 640080 w 2099417"/>
              <a:gd name="connsiteY20" fmla="*/ 2338449 h 2338449"/>
              <a:gd name="connsiteX21" fmla="*/ 198120 w 2099417"/>
              <a:gd name="connsiteY21" fmla="*/ 2334585 h 2338449"/>
              <a:gd name="connsiteX22" fmla="*/ 0 w 2099417"/>
              <a:gd name="connsiteY22" fmla="*/ 1991685 h 2338449"/>
              <a:gd name="connsiteX23" fmla="*/ 640080 w 2099417"/>
              <a:gd name="connsiteY23" fmla="*/ 612465 h 2338449"/>
              <a:gd name="connsiteX24" fmla="*/ 640080 w 2099417"/>
              <a:gd name="connsiteY24" fmla="*/ 193365 h 2338449"/>
              <a:gd name="connsiteX25" fmla="*/ 510540 w 2099417"/>
              <a:gd name="connsiteY25" fmla="*/ 193365 h 233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99417" h="2338449">
                <a:moveTo>
                  <a:pt x="840105" y="193365"/>
                </a:moveTo>
                <a:lnTo>
                  <a:pt x="840105" y="637578"/>
                </a:lnTo>
                <a:lnTo>
                  <a:pt x="706532" y="898901"/>
                </a:lnTo>
                <a:lnTo>
                  <a:pt x="170288" y="1975105"/>
                </a:lnTo>
                <a:lnTo>
                  <a:pt x="322383" y="2220285"/>
                </a:lnTo>
                <a:lnTo>
                  <a:pt x="1777036" y="2220285"/>
                </a:lnTo>
                <a:lnTo>
                  <a:pt x="1929130" y="1975105"/>
                </a:lnTo>
                <a:lnTo>
                  <a:pt x="1395989" y="905127"/>
                </a:lnTo>
                <a:lnTo>
                  <a:pt x="1261586" y="642306"/>
                </a:lnTo>
                <a:lnTo>
                  <a:pt x="1261586" y="193365"/>
                </a:lnTo>
                <a:close/>
                <a:moveTo>
                  <a:pt x="510540" y="0"/>
                </a:moveTo>
                <a:lnTo>
                  <a:pt x="1592580" y="0"/>
                </a:lnTo>
                <a:lnTo>
                  <a:pt x="1592580" y="193365"/>
                </a:lnTo>
                <a:lnTo>
                  <a:pt x="1463040" y="193365"/>
                </a:lnTo>
                <a:lnTo>
                  <a:pt x="1463040" y="620444"/>
                </a:lnTo>
                <a:lnTo>
                  <a:pt x="2099417" y="1991685"/>
                </a:lnTo>
                <a:lnTo>
                  <a:pt x="1901297" y="2334585"/>
                </a:lnTo>
                <a:lnTo>
                  <a:pt x="1463040" y="2338417"/>
                </a:lnTo>
                <a:lnTo>
                  <a:pt x="1463040" y="2338449"/>
                </a:lnTo>
                <a:lnTo>
                  <a:pt x="1459337" y="2338449"/>
                </a:lnTo>
                <a:lnTo>
                  <a:pt x="640080" y="2338449"/>
                </a:lnTo>
                <a:lnTo>
                  <a:pt x="198120" y="2334585"/>
                </a:lnTo>
                <a:lnTo>
                  <a:pt x="0" y="1991685"/>
                </a:lnTo>
                <a:lnTo>
                  <a:pt x="640080" y="612465"/>
                </a:lnTo>
                <a:lnTo>
                  <a:pt x="640080" y="193365"/>
                </a:lnTo>
                <a:lnTo>
                  <a:pt x="510540" y="193365"/>
                </a:lnTo>
                <a:close/>
              </a:path>
            </a:pathLst>
          </a:custGeom>
          <a:solidFill>
            <a:schemeClr val="accent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spcBef>
                <a:spcPct val="0"/>
              </a:spcBef>
              <a:spcAft>
                <a:spcPct val="0"/>
              </a:spcAft>
            </a:pPr>
            <a:endParaRPr lang="en-US" sz="1960" kern="0" dirty="0" err="1">
              <a:solidFill>
                <a:schemeClr val="accent1"/>
              </a:solidFill>
              <a:ea typeface="Segoe UI" pitchFamily="34" charset="0"/>
              <a:cs typeface="Segoe UI" pitchFamily="34" charset="0"/>
            </a:endParaRPr>
          </a:p>
        </p:txBody>
      </p:sp>
      <p:grpSp>
        <p:nvGrpSpPr>
          <p:cNvPr id="60" name="Group 59"/>
          <p:cNvGrpSpPr/>
          <p:nvPr/>
        </p:nvGrpSpPr>
        <p:grpSpPr>
          <a:xfrm>
            <a:off x="2014297" y="3533610"/>
            <a:ext cx="636936" cy="445386"/>
            <a:chOff x="1182255" y="2216727"/>
            <a:chExt cx="5006109" cy="3500582"/>
          </a:xfrm>
          <a:solidFill>
            <a:srgbClr val="0078D7"/>
          </a:solidFill>
        </p:grpSpPr>
        <p:sp>
          <p:nvSpPr>
            <p:cNvPr id="63" name="Freeform 62"/>
            <p:cNvSpPr/>
            <p:nvPr/>
          </p:nvSpPr>
          <p:spPr bwMode="auto">
            <a:xfrm>
              <a:off x="1182255" y="2216727"/>
              <a:ext cx="5006109" cy="3500582"/>
            </a:xfrm>
            <a:custGeom>
              <a:avLst/>
              <a:gdLst>
                <a:gd name="connsiteX0" fmla="*/ 115224 w 5006109"/>
                <a:gd name="connsiteY0" fmla="*/ 113026 h 3500582"/>
                <a:gd name="connsiteX1" fmla="*/ 115224 w 5006109"/>
                <a:gd name="connsiteY1" fmla="*/ 3387556 h 3500582"/>
                <a:gd name="connsiteX2" fmla="*/ 4890886 w 5006109"/>
                <a:gd name="connsiteY2" fmla="*/ 3387556 h 3500582"/>
                <a:gd name="connsiteX3" fmla="*/ 4890886 w 5006109"/>
                <a:gd name="connsiteY3" fmla="*/ 113026 h 3500582"/>
                <a:gd name="connsiteX4" fmla="*/ 0 w 5006109"/>
                <a:gd name="connsiteY4" fmla="*/ 0 h 3500582"/>
                <a:gd name="connsiteX5" fmla="*/ 5006109 w 5006109"/>
                <a:gd name="connsiteY5" fmla="*/ 0 h 3500582"/>
                <a:gd name="connsiteX6" fmla="*/ 5006109 w 5006109"/>
                <a:gd name="connsiteY6" fmla="*/ 3500582 h 3500582"/>
                <a:gd name="connsiteX7" fmla="*/ 0 w 5006109"/>
                <a:gd name="connsiteY7" fmla="*/ 3500582 h 35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109" h="3500582">
                  <a:moveTo>
                    <a:pt x="115224" y="113026"/>
                  </a:moveTo>
                  <a:lnTo>
                    <a:pt x="115224" y="3387556"/>
                  </a:lnTo>
                  <a:lnTo>
                    <a:pt x="4890886" y="3387556"/>
                  </a:lnTo>
                  <a:lnTo>
                    <a:pt x="4890886" y="113026"/>
                  </a:lnTo>
                  <a:close/>
                  <a:moveTo>
                    <a:pt x="0" y="0"/>
                  </a:moveTo>
                  <a:lnTo>
                    <a:pt x="5006109" y="0"/>
                  </a:lnTo>
                  <a:lnTo>
                    <a:pt x="5006109" y="3500582"/>
                  </a:lnTo>
                  <a:lnTo>
                    <a:pt x="0" y="35005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nvGrpSpPr>
            <p:cNvPr id="64" name="Group 63"/>
            <p:cNvGrpSpPr/>
            <p:nvPr/>
          </p:nvGrpSpPr>
          <p:grpSpPr>
            <a:xfrm>
              <a:off x="1371600" y="2904099"/>
              <a:ext cx="4622800" cy="2628550"/>
              <a:chOff x="1371600" y="3272399"/>
              <a:chExt cx="4622800" cy="2628550"/>
            </a:xfrm>
            <a:grpFill/>
          </p:grpSpPr>
          <p:grpSp>
            <p:nvGrpSpPr>
              <p:cNvPr id="65" name="Group 64"/>
              <p:cNvGrpSpPr/>
              <p:nvPr/>
            </p:nvGrpSpPr>
            <p:grpSpPr>
              <a:xfrm>
                <a:off x="1371600" y="3272399"/>
                <a:ext cx="4622800" cy="609250"/>
                <a:chOff x="1403350" y="3272399"/>
                <a:chExt cx="4216400" cy="609250"/>
              </a:xfrm>
              <a:grpFill/>
            </p:grpSpPr>
            <p:sp>
              <p:nvSpPr>
                <p:cNvPr id="81" name="Freeform 80"/>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82" name="Freeform 81"/>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83" name="Freeform 82"/>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84" name="Freeform 83"/>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grpSp>
            <p:nvGrpSpPr>
              <p:cNvPr id="66" name="Group 65"/>
              <p:cNvGrpSpPr/>
              <p:nvPr/>
            </p:nvGrpSpPr>
            <p:grpSpPr>
              <a:xfrm>
                <a:off x="1371600" y="3945499"/>
                <a:ext cx="4622800" cy="609250"/>
                <a:chOff x="1403350" y="3272399"/>
                <a:chExt cx="4216400" cy="609250"/>
              </a:xfrm>
              <a:grpFill/>
            </p:grpSpPr>
            <p:sp>
              <p:nvSpPr>
                <p:cNvPr id="77" name="Freeform 76"/>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8" name="Freeform 77"/>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9" name="Freeform 78"/>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80" name="Freeform 79"/>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grpSp>
            <p:nvGrpSpPr>
              <p:cNvPr id="67" name="Group 66"/>
              <p:cNvGrpSpPr/>
              <p:nvPr/>
            </p:nvGrpSpPr>
            <p:grpSpPr>
              <a:xfrm>
                <a:off x="1371600" y="4618599"/>
                <a:ext cx="4622800" cy="609250"/>
                <a:chOff x="1403350" y="3272399"/>
                <a:chExt cx="4216400" cy="609250"/>
              </a:xfrm>
              <a:grpFill/>
            </p:grpSpPr>
            <p:sp>
              <p:nvSpPr>
                <p:cNvPr id="73" name="Freeform 72"/>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4" name="Freeform 73"/>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5" name="Freeform 74"/>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6" name="Freeform 75"/>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grpSp>
            <p:nvGrpSpPr>
              <p:cNvPr id="68" name="Group 67"/>
              <p:cNvGrpSpPr/>
              <p:nvPr/>
            </p:nvGrpSpPr>
            <p:grpSpPr>
              <a:xfrm>
                <a:off x="1371600" y="5291699"/>
                <a:ext cx="4622800" cy="609250"/>
                <a:chOff x="1403350" y="3272399"/>
                <a:chExt cx="4216400" cy="609250"/>
              </a:xfrm>
              <a:grpFill/>
            </p:grpSpPr>
            <p:sp>
              <p:nvSpPr>
                <p:cNvPr id="69" name="Freeform 68"/>
                <p:cNvSpPr/>
                <p:nvPr/>
              </p:nvSpPr>
              <p:spPr bwMode="auto">
                <a:xfrm>
                  <a:off x="14033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0" name="Freeform 69"/>
                <p:cNvSpPr/>
                <p:nvPr/>
              </p:nvSpPr>
              <p:spPr bwMode="auto">
                <a:xfrm>
                  <a:off x="2474383"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1" name="Freeform 70"/>
                <p:cNvSpPr/>
                <p:nvPr/>
              </p:nvSpPr>
              <p:spPr bwMode="auto">
                <a:xfrm>
                  <a:off x="3545416"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sp>
              <p:nvSpPr>
                <p:cNvPr id="72" name="Freeform 71"/>
                <p:cNvSpPr/>
                <p:nvPr/>
              </p:nvSpPr>
              <p:spPr bwMode="auto">
                <a:xfrm>
                  <a:off x="4616450" y="3272399"/>
                  <a:ext cx="1003300" cy="609250"/>
                </a:xfrm>
                <a:custGeom>
                  <a:avLst/>
                  <a:gdLst>
                    <a:gd name="connsiteX0" fmla="*/ 53975 w 1003300"/>
                    <a:gd name="connsiteY0" fmla="*/ 51826 h 609250"/>
                    <a:gd name="connsiteX1" fmla="*/ 53975 w 1003300"/>
                    <a:gd name="connsiteY1" fmla="*/ 557424 h 609250"/>
                    <a:gd name="connsiteX2" fmla="*/ 949325 w 1003300"/>
                    <a:gd name="connsiteY2" fmla="*/ 557424 h 609250"/>
                    <a:gd name="connsiteX3" fmla="*/ 949325 w 1003300"/>
                    <a:gd name="connsiteY3" fmla="*/ 51826 h 609250"/>
                    <a:gd name="connsiteX4" fmla="*/ 0 w 1003300"/>
                    <a:gd name="connsiteY4" fmla="*/ 0 h 609250"/>
                    <a:gd name="connsiteX5" fmla="*/ 1003300 w 1003300"/>
                    <a:gd name="connsiteY5" fmla="*/ 0 h 609250"/>
                    <a:gd name="connsiteX6" fmla="*/ 1003300 w 1003300"/>
                    <a:gd name="connsiteY6" fmla="*/ 609250 h 609250"/>
                    <a:gd name="connsiteX7" fmla="*/ 0 w 1003300"/>
                    <a:gd name="connsiteY7" fmla="*/ 609250 h 60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3300" h="609250">
                      <a:moveTo>
                        <a:pt x="53975" y="51826"/>
                      </a:moveTo>
                      <a:lnTo>
                        <a:pt x="53975" y="557424"/>
                      </a:lnTo>
                      <a:lnTo>
                        <a:pt x="949325" y="557424"/>
                      </a:lnTo>
                      <a:lnTo>
                        <a:pt x="949325" y="51826"/>
                      </a:lnTo>
                      <a:close/>
                      <a:moveTo>
                        <a:pt x="0" y="0"/>
                      </a:moveTo>
                      <a:lnTo>
                        <a:pt x="1003300" y="0"/>
                      </a:lnTo>
                      <a:lnTo>
                        <a:pt x="1003300" y="609250"/>
                      </a:lnTo>
                      <a:lnTo>
                        <a:pt x="0" y="60925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solidFill>
                      <a:schemeClr val="accent1"/>
                    </a:solidFill>
                  </a:endParaRPr>
                </a:p>
              </p:txBody>
            </p:sp>
          </p:grpSp>
        </p:grpSp>
      </p:grpSp>
      <p:sp>
        <p:nvSpPr>
          <p:cNvPr id="100" name="Rectangle 99"/>
          <p:cNvSpPr/>
          <p:nvPr/>
        </p:nvSpPr>
        <p:spPr bwMode="auto">
          <a:xfrm>
            <a:off x="6911072" y="2442012"/>
            <a:ext cx="4350262" cy="1994300"/>
          </a:xfrm>
          <a:prstGeom prst="rect">
            <a:avLst/>
          </a:prstGeom>
          <a:noFill/>
          <a:ln w="3175">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1960" kern="0" dirty="0">
              <a:gradFill>
                <a:gsLst>
                  <a:gs pos="0">
                    <a:srgbClr val="FFFFFF"/>
                  </a:gs>
                  <a:gs pos="100000">
                    <a:srgbClr val="FFFFFF"/>
                  </a:gs>
                </a:gsLst>
                <a:lin ang="5400000" scaled="0"/>
              </a:gradFill>
            </a:endParaRPr>
          </a:p>
        </p:txBody>
      </p:sp>
      <p:cxnSp>
        <p:nvCxnSpPr>
          <p:cNvPr id="101" name="Straight Connector 100"/>
          <p:cNvCxnSpPr/>
          <p:nvPr/>
        </p:nvCxnSpPr>
        <p:spPr>
          <a:xfrm>
            <a:off x="2772592" y="3505410"/>
            <a:ext cx="2847275"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02" name="Freeform 101"/>
          <p:cNvSpPr/>
          <p:nvPr/>
        </p:nvSpPr>
        <p:spPr bwMode="auto">
          <a:xfrm flipV="1">
            <a:off x="3317860" y="2536061"/>
            <a:ext cx="2302007" cy="719584"/>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chemeClr val="accent1"/>
              </a:solidFill>
            </a:endParaRPr>
          </a:p>
        </p:txBody>
      </p:sp>
      <p:grpSp>
        <p:nvGrpSpPr>
          <p:cNvPr id="104" name="Group 103"/>
          <p:cNvGrpSpPr/>
          <p:nvPr/>
        </p:nvGrpSpPr>
        <p:grpSpPr>
          <a:xfrm>
            <a:off x="5695071" y="3114711"/>
            <a:ext cx="1132057" cy="767081"/>
            <a:chOff x="4402138" y="2281238"/>
            <a:chExt cx="3387725" cy="2295525"/>
          </a:xfrm>
          <a:solidFill>
            <a:schemeClr val="accent2"/>
          </a:solidFill>
        </p:grpSpPr>
        <p:sp>
          <p:nvSpPr>
            <p:cNvPr id="105" name="Freeform 55"/>
            <p:cNvSpPr>
              <a:spLocks noEditPoints="1"/>
            </p:cNvSpPr>
            <p:nvPr/>
          </p:nvSpPr>
          <p:spPr bwMode="auto">
            <a:xfrm>
              <a:off x="4665663" y="2281238"/>
              <a:ext cx="2860675" cy="2024063"/>
            </a:xfrm>
            <a:custGeom>
              <a:avLst/>
              <a:gdLst>
                <a:gd name="T0" fmla="*/ 860 w 944"/>
                <a:gd name="T1" fmla="*/ 0 h 665"/>
                <a:gd name="T2" fmla="*/ 83 w 944"/>
                <a:gd name="T3" fmla="*/ 0 h 665"/>
                <a:gd name="T4" fmla="*/ 0 w 944"/>
                <a:gd name="T5" fmla="*/ 77 h 665"/>
                <a:gd name="T6" fmla="*/ 0 w 944"/>
                <a:gd name="T7" fmla="*/ 624 h 665"/>
                <a:gd name="T8" fmla="*/ 44 w 944"/>
                <a:gd name="T9" fmla="*/ 665 h 665"/>
                <a:gd name="T10" fmla="*/ 900 w 944"/>
                <a:gd name="T11" fmla="*/ 665 h 665"/>
                <a:gd name="T12" fmla="*/ 944 w 944"/>
                <a:gd name="T13" fmla="*/ 624 h 665"/>
                <a:gd name="T14" fmla="*/ 944 w 944"/>
                <a:gd name="T15" fmla="*/ 77 h 665"/>
                <a:gd name="T16" fmla="*/ 860 w 944"/>
                <a:gd name="T17" fmla="*/ 0 h 665"/>
                <a:gd name="T18" fmla="*/ 896 w 944"/>
                <a:gd name="T19" fmla="*/ 617 h 665"/>
                <a:gd name="T20" fmla="*/ 48 w 944"/>
                <a:gd name="T21" fmla="*/ 617 h 665"/>
                <a:gd name="T22" fmla="*/ 48 w 944"/>
                <a:gd name="T23" fmla="*/ 77 h 665"/>
                <a:gd name="T24" fmla="*/ 83 w 944"/>
                <a:gd name="T25" fmla="*/ 48 h 665"/>
                <a:gd name="T26" fmla="*/ 860 w 944"/>
                <a:gd name="T27" fmla="*/ 48 h 665"/>
                <a:gd name="T28" fmla="*/ 896 w 944"/>
                <a:gd name="T29" fmla="*/ 77 h 665"/>
                <a:gd name="T30" fmla="*/ 896 w 944"/>
                <a:gd name="T31" fmla="*/ 617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4" h="665">
                  <a:moveTo>
                    <a:pt x="860" y="0"/>
                  </a:moveTo>
                  <a:cubicBezTo>
                    <a:pt x="83" y="0"/>
                    <a:pt x="83" y="0"/>
                    <a:pt x="83" y="0"/>
                  </a:cubicBezTo>
                  <a:cubicBezTo>
                    <a:pt x="38" y="0"/>
                    <a:pt x="0" y="34"/>
                    <a:pt x="0" y="77"/>
                  </a:cubicBezTo>
                  <a:cubicBezTo>
                    <a:pt x="0" y="624"/>
                    <a:pt x="0" y="624"/>
                    <a:pt x="0" y="624"/>
                  </a:cubicBezTo>
                  <a:cubicBezTo>
                    <a:pt x="0" y="647"/>
                    <a:pt x="20" y="665"/>
                    <a:pt x="44" y="665"/>
                  </a:cubicBezTo>
                  <a:cubicBezTo>
                    <a:pt x="900" y="665"/>
                    <a:pt x="900" y="665"/>
                    <a:pt x="900" y="665"/>
                  </a:cubicBezTo>
                  <a:cubicBezTo>
                    <a:pt x="924" y="665"/>
                    <a:pt x="944" y="647"/>
                    <a:pt x="944" y="624"/>
                  </a:cubicBezTo>
                  <a:cubicBezTo>
                    <a:pt x="944" y="77"/>
                    <a:pt x="944" y="77"/>
                    <a:pt x="944" y="77"/>
                  </a:cubicBezTo>
                  <a:cubicBezTo>
                    <a:pt x="944" y="34"/>
                    <a:pt x="906" y="0"/>
                    <a:pt x="860" y="0"/>
                  </a:cubicBezTo>
                  <a:close/>
                  <a:moveTo>
                    <a:pt x="896" y="617"/>
                  </a:moveTo>
                  <a:cubicBezTo>
                    <a:pt x="48" y="617"/>
                    <a:pt x="48" y="617"/>
                    <a:pt x="48" y="617"/>
                  </a:cubicBezTo>
                  <a:cubicBezTo>
                    <a:pt x="48" y="77"/>
                    <a:pt x="48" y="77"/>
                    <a:pt x="48" y="77"/>
                  </a:cubicBezTo>
                  <a:cubicBezTo>
                    <a:pt x="48" y="61"/>
                    <a:pt x="64" y="48"/>
                    <a:pt x="83" y="48"/>
                  </a:cubicBezTo>
                  <a:cubicBezTo>
                    <a:pt x="860" y="48"/>
                    <a:pt x="860" y="48"/>
                    <a:pt x="860" y="48"/>
                  </a:cubicBezTo>
                  <a:cubicBezTo>
                    <a:pt x="880" y="48"/>
                    <a:pt x="896" y="61"/>
                    <a:pt x="896" y="77"/>
                  </a:cubicBezTo>
                  <a:lnTo>
                    <a:pt x="896" y="6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dirty="0">
                <a:solidFill>
                  <a:schemeClr val="accent1"/>
                </a:solidFill>
              </a:endParaRPr>
            </a:p>
          </p:txBody>
        </p:sp>
        <p:sp>
          <p:nvSpPr>
            <p:cNvPr id="106" name="Freeform 56"/>
            <p:cNvSpPr>
              <a:spLocks/>
            </p:cNvSpPr>
            <p:nvPr/>
          </p:nvSpPr>
          <p:spPr bwMode="auto">
            <a:xfrm>
              <a:off x="5195888" y="3332163"/>
              <a:ext cx="146050" cy="711200"/>
            </a:xfrm>
            <a:custGeom>
              <a:avLst/>
              <a:gdLst>
                <a:gd name="T0" fmla="*/ 24 w 48"/>
                <a:gd name="T1" fmla="*/ 234 h 234"/>
                <a:gd name="T2" fmla="*/ 0 w 48"/>
                <a:gd name="T3" fmla="*/ 210 h 234"/>
                <a:gd name="T4" fmla="*/ 0 w 48"/>
                <a:gd name="T5" fmla="*/ 24 h 234"/>
                <a:gd name="T6" fmla="*/ 24 w 48"/>
                <a:gd name="T7" fmla="*/ 0 h 234"/>
                <a:gd name="T8" fmla="*/ 48 w 48"/>
                <a:gd name="T9" fmla="*/ 24 h 234"/>
                <a:gd name="T10" fmla="*/ 48 w 48"/>
                <a:gd name="T11" fmla="*/ 210 h 234"/>
                <a:gd name="T12" fmla="*/ 24 w 48"/>
                <a:gd name="T13" fmla="*/ 234 h 234"/>
              </a:gdLst>
              <a:ahLst/>
              <a:cxnLst>
                <a:cxn ang="0">
                  <a:pos x="T0" y="T1"/>
                </a:cxn>
                <a:cxn ang="0">
                  <a:pos x="T2" y="T3"/>
                </a:cxn>
                <a:cxn ang="0">
                  <a:pos x="T4" y="T5"/>
                </a:cxn>
                <a:cxn ang="0">
                  <a:pos x="T6" y="T7"/>
                </a:cxn>
                <a:cxn ang="0">
                  <a:pos x="T8" y="T9"/>
                </a:cxn>
                <a:cxn ang="0">
                  <a:pos x="T10" y="T11"/>
                </a:cxn>
                <a:cxn ang="0">
                  <a:pos x="T12" y="T13"/>
                </a:cxn>
              </a:cxnLst>
              <a:rect l="0" t="0" r="r" b="b"/>
              <a:pathLst>
                <a:path w="48" h="234">
                  <a:moveTo>
                    <a:pt x="24" y="234"/>
                  </a:moveTo>
                  <a:cubicBezTo>
                    <a:pt x="10" y="234"/>
                    <a:pt x="0" y="224"/>
                    <a:pt x="0" y="210"/>
                  </a:cubicBezTo>
                  <a:cubicBezTo>
                    <a:pt x="0" y="24"/>
                    <a:pt x="0" y="24"/>
                    <a:pt x="0" y="24"/>
                  </a:cubicBezTo>
                  <a:cubicBezTo>
                    <a:pt x="0" y="10"/>
                    <a:pt x="10" y="0"/>
                    <a:pt x="24" y="0"/>
                  </a:cubicBezTo>
                  <a:cubicBezTo>
                    <a:pt x="37" y="0"/>
                    <a:pt x="48" y="10"/>
                    <a:pt x="48" y="24"/>
                  </a:cubicBezTo>
                  <a:cubicBezTo>
                    <a:pt x="48" y="210"/>
                    <a:pt x="48" y="210"/>
                    <a:pt x="48" y="210"/>
                  </a:cubicBezTo>
                  <a:cubicBezTo>
                    <a:pt x="48" y="224"/>
                    <a:pt x="37" y="234"/>
                    <a:pt x="24"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sp>
          <p:nvSpPr>
            <p:cNvPr id="107" name="Freeform 57"/>
            <p:cNvSpPr>
              <a:spLocks/>
            </p:cNvSpPr>
            <p:nvPr/>
          </p:nvSpPr>
          <p:spPr bwMode="auto">
            <a:xfrm>
              <a:off x="5695951" y="2582863"/>
              <a:ext cx="146050" cy="1460500"/>
            </a:xfrm>
            <a:custGeom>
              <a:avLst/>
              <a:gdLst>
                <a:gd name="T0" fmla="*/ 24 w 48"/>
                <a:gd name="T1" fmla="*/ 480 h 480"/>
                <a:gd name="T2" fmla="*/ 0 w 48"/>
                <a:gd name="T3" fmla="*/ 456 h 480"/>
                <a:gd name="T4" fmla="*/ 0 w 48"/>
                <a:gd name="T5" fmla="*/ 24 h 480"/>
                <a:gd name="T6" fmla="*/ 24 w 48"/>
                <a:gd name="T7" fmla="*/ 0 h 480"/>
                <a:gd name="T8" fmla="*/ 48 w 48"/>
                <a:gd name="T9" fmla="*/ 24 h 480"/>
                <a:gd name="T10" fmla="*/ 48 w 48"/>
                <a:gd name="T11" fmla="*/ 456 h 480"/>
                <a:gd name="T12" fmla="*/ 24 w 48"/>
                <a:gd name="T13" fmla="*/ 480 h 480"/>
              </a:gdLst>
              <a:ahLst/>
              <a:cxnLst>
                <a:cxn ang="0">
                  <a:pos x="T0" y="T1"/>
                </a:cxn>
                <a:cxn ang="0">
                  <a:pos x="T2" y="T3"/>
                </a:cxn>
                <a:cxn ang="0">
                  <a:pos x="T4" y="T5"/>
                </a:cxn>
                <a:cxn ang="0">
                  <a:pos x="T6" y="T7"/>
                </a:cxn>
                <a:cxn ang="0">
                  <a:pos x="T8" y="T9"/>
                </a:cxn>
                <a:cxn ang="0">
                  <a:pos x="T10" y="T11"/>
                </a:cxn>
                <a:cxn ang="0">
                  <a:pos x="T12" y="T13"/>
                </a:cxn>
              </a:cxnLst>
              <a:rect l="0" t="0" r="r" b="b"/>
              <a:pathLst>
                <a:path w="48" h="480">
                  <a:moveTo>
                    <a:pt x="24" y="480"/>
                  </a:moveTo>
                  <a:cubicBezTo>
                    <a:pt x="11" y="480"/>
                    <a:pt x="0" y="470"/>
                    <a:pt x="0" y="456"/>
                  </a:cubicBezTo>
                  <a:cubicBezTo>
                    <a:pt x="0" y="24"/>
                    <a:pt x="0" y="24"/>
                    <a:pt x="0" y="24"/>
                  </a:cubicBezTo>
                  <a:cubicBezTo>
                    <a:pt x="0" y="11"/>
                    <a:pt x="11" y="0"/>
                    <a:pt x="24" y="0"/>
                  </a:cubicBezTo>
                  <a:cubicBezTo>
                    <a:pt x="37" y="0"/>
                    <a:pt x="48" y="11"/>
                    <a:pt x="48" y="24"/>
                  </a:cubicBezTo>
                  <a:cubicBezTo>
                    <a:pt x="48" y="456"/>
                    <a:pt x="48" y="456"/>
                    <a:pt x="48" y="456"/>
                  </a:cubicBezTo>
                  <a:cubicBezTo>
                    <a:pt x="48" y="470"/>
                    <a:pt x="37" y="480"/>
                    <a:pt x="24" y="4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sp>
          <p:nvSpPr>
            <p:cNvPr id="108" name="Freeform 58"/>
            <p:cNvSpPr>
              <a:spLocks/>
            </p:cNvSpPr>
            <p:nvPr/>
          </p:nvSpPr>
          <p:spPr bwMode="auto">
            <a:xfrm>
              <a:off x="6262688" y="2835276"/>
              <a:ext cx="146050" cy="1208088"/>
            </a:xfrm>
            <a:custGeom>
              <a:avLst/>
              <a:gdLst>
                <a:gd name="T0" fmla="*/ 24 w 48"/>
                <a:gd name="T1" fmla="*/ 397 h 397"/>
                <a:gd name="T2" fmla="*/ 0 w 48"/>
                <a:gd name="T3" fmla="*/ 373 h 397"/>
                <a:gd name="T4" fmla="*/ 0 w 48"/>
                <a:gd name="T5" fmla="*/ 24 h 397"/>
                <a:gd name="T6" fmla="*/ 24 w 48"/>
                <a:gd name="T7" fmla="*/ 0 h 397"/>
                <a:gd name="T8" fmla="*/ 48 w 48"/>
                <a:gd name="T9" fmla="*/ 24 h 397"/>
                <a:gd name="T10" fmla="*/ 48 w 48"/>
                <a:gd name="T11" fmla="*/ 373 h 397"/>
                <a:gd name="T12" fmla="*/ 24 w 48"/>
                <a:gd name="T13" fmla="*/ 397 h 397"/>
              </a:gdLst>
              <a:ahLst/>
              <a:cxnLst>
                <a:cxn ang="0">
                  <a:pos x="T0" y="T1"/>
                </a:cxn>
                <a:cxn ang="0">
                  <a:pos x="T2" y="T3"/>
                </a:cxn>
                <a:cxn ang="0">
                  <a:pos x="T4" y="T5"/>
                </a:cxn>
                <a:cxn ang="0">
                  <a:pos x="T6" y="T7"/>
                </a:cxn>
                <a:cxn ang="0">
                  <a:pos x="T8" y="T9"/>
                </a:cxn>
                <a:cxn ang="0">
                  <a:pos x="T10" y="T11"/>
                </a:cxn>
                <a:cxn ang="0">
                  <a:pos x="T12" y="T13"/>
                </a:cxn>
              </a:cxnLst>
              <a:rect l="0" t="0" r="r" b="b"/>
              <a:pathLst>
                <a:path w="48" h="397">
                  <a:moveTo>
                    <a:pt x="24" y="397"/>
                  </a:moveTo>
                  <a:cubicBezTo>
                    <a:pt x="10" y="397"/>
                    <a:pt x="0" y="387"/>
                    <a:pt x="0" y="373"/>
                  </a:cubicBezTo>
                  <a:cubicBezTo>
                    <a:pt x="0" y="24"/>
                    <a:pt x="0" y="24"/>
                    <a:pt x="0" y="24"/>
                  </a:cubicBezTo>
                  <a:cubicBezTo>
                    <a:pt x="0" y="11"/>
                    <a:pt x="10" y="0"/>
                    <a:pt x="24" y="0"/>
                  </a:cubicBezTo>
                  <a:cubicBezTo>
                    <a:pt x="37" y="0"/>
                    <a:pt x="48" y="11"/>
                    <a:pt x="48" y="24"/>
                  </a:cubicBezTo>
                  <a:cubicBezTo>
                    <a:pt x="48" y="373"/>
                    <a:pt x="48" y="373"/>
                    <a:pt x="48" y="373"/>
                  </a:cubicBezTo>
                  <a:cubicBezTo>
                    <a:pt x="48" y="387"/>
                    <a:pt x="37" y="397"/>
                    <a:pt x="24" y="3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sp>
          <p:nvSpPr>
            <p:cNvPr id="109" name="Freeform 59"/>
            <p:cNvSpPr>
              <a:spLocks/>
            </p:cNvSpPr>
            <p:nvPr/>
          </p:nvSpPr>
          <p:spPr bwMode="auto">
            <a:xfrm>
              <a:off x="6850063" y="3444876"/>
              <a:ext cx="146050" cy="598488"/>
            </a:xfrm>
            <a:custGeom>
              <a:avLst/>
              <a:gdLst>
                <a:gd name="T0" fmla="*/ 24 w 48"/>
                <a:gd name="T1" fmla="*/ 197 h 197"/>
                <a:gd name="T2" fmla="*/ 0 w 48"/>
                <a:gd name="T3" fmla="*/ 173 h 197"/>
                <a:gd name="T4" fmla="*/ 0 w 48"/>
                <a:gd name="T5" fmla="*/ 24 h 197"/>
                <a:gd name="T6" fmla="*/ 24 w 48"/>
                <a:gd name="T7" fmla="*/ 0 h 197"/>
                <a:gd name="T8" fmla="*/ 48 w 48"/>
                <a:gd name="T9" fmla="*/ 24 h 197"/>
                <a:gd name="T10" fmla="*/ 48 w 48"/>
                <a:gd name="T11" fmla="*/ 173 h 197"/>
                <a:gd name="T12" fmla="*/ 24 w 48"/>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48" h="197">
                  <a:moveTo>
                    <a:pt x="24" y="197"/>
                  </a:moveTo>
                  <a:cubicBezTo>
                    <a:pt x="11" y="197"/>
                    <a:pt x="0" y="187"/>
                    <a:pt x="0" y="173"/>
                  </a:cubicBezTo>
                  <a:cubicBezTo>
                    <a:pt x="0" y="24"/>
                    <a:pt x="0" y="24"/>
                    <a:pt x="0" y="24"/>
                  </a:cubicBezTo>
                  <a:cubicBezTo>
                    <a:pt x="0" y="11"/>
                    <a:pt x="11" y="0"/>
                    <a:pt x="24" y="0"/>
                  </a:cubicBezTo>
                  <a:cubicBezTo>
                    <a:pt x="38" y="0"/>
                    <a:pt x="48" y="11"/>
                    <a:pt x="48" y="24"/>
                  </a:cubicBezTo>
                  <a:cubicBezTo>
                    <a:pt x="48" y="173"/>
                    <a:pt x="48" y="173"/>
                    <a:pt x="48" y="173"/>
                  </a:cubicBezTo>
                  <a:cubicBezTo>
                    <a:pt x="48" y="187"/>
                    <a:pt x="38" y="197"/>
                    <a:pt x="24"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sp>
          <p:nvSpPr>
            <p:cNvPr id="110" name="Freeform 60"/>
            <p:cNvSpPr>
              <a:spLocks/>
            </p:cNvSpPr>
            <p:nvPr/>
          </p:nvSpPr>
          <p:spPr bwMode="auto">
            <a:xfrm>
              <a:off x="4402138" y="4430713"/>
              <a:ext cx="3387725" cy="146050"/>
            </a:xfrm>
            <a:custGeom>
              <a:avLst/>
              <a:gdLst>
                <a:gd name="T0" fmla="*/ 1099 w 1118"/>
                <a:gd name="T1" fmla="*/ 48 h 48"/>
                <a:gd name="T2" fmla="*/ 18 w 1118"/>
                <a:gd name="T3" fmla="*/ 48 h 48"/>
                <a:gd name="T4" fmla="*/ 0 w 1118"/>
                <a:gd name="T5" fmla="*/ 24 h 48"/>
                <a:gd name="T6" fmla="*/ 18 w 1118"/>
                <a:gd name="T7" fmla="*/ 0 h 48"/>
                <a:gd name="T8" fmla="*/ 1099 w 1118"/>
                <a:gd name="T9" fmla="*/ 0 h 48"/>
                <a:gd name="T10" fmla="*/ 1118 w 1118"/>
                <a:gd name="T11" fmla="*/ 24 h 48"/>
                <a:gd name="T12" fmla="*/ 1099 w 111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118" h="48">
                  <a:moveTo>
                    <a:pt x="1099" y="48"/>
                  </a:moveTo>
                  <a:cubicBezTo>
                    <a:pt x="18" y="48"/>
                    <a:pt x="18" y="48"/>
                    <a:pt x="18" y="48"/>
                  </a:cubicBezTo>
                  <a:cubicBezTo>
                    <a:pt x="8" y="48"/>
                    <a:pt x="0" y="38"/>
                    <a:pt x="0" y="24"/>
                  </a:cubicBezTo>
                  <a:cubicBezTo>
                    <a:pt x="0" y="11"/>
                    <a:pt x="8" y="0"/>
                    <a:pt x="18" y="0"/>
                  </a:cubicBezTo>
                  <a:cubicBezTo>
                    <a:pt x="1099" y="0"/>
                    <a:pt x="1099" y="0"/>
                    <a:pt x="1099" y="0"/>
                  </a:cubicBezTo>
                  <a:cubicBezTo>
                    <a:pt x="1110" y="0"/>
                    <a:pt x="1118" y="11"/>
                    <a:pt x="1118" y="24"/>
                  </a:cubicBezTo>
                  <a:cubicBezTo>
                    <a:pt x="1118" y="38"/>
                    <a:pt x="1110" y="48"/>
                    <a:pt x="109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chemeClr val="accent1"/>
                </a:solidFill>
              </a:endParaRPr>
            </a:p>
          </p:txBody>
        </p:sp>
      </p:grpSp>
      <p:pic>
        <p:nvPicPr>
          <p:cNvPr id="111" name="Picture 1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7915" y="2507293"/>
            <a:ext cx="4247845" cy="1882002"/>
          </a:xfrm>
          <a:prstGeom prst="rect">
            <a:avLst/>
          </a:prstGeom>
        </p:spPr>
      </p:pic>
      <p:sp>
        <p:nvSpPr>
          <p:cNvPr id="112" name="TextBox 111"/>
          <p:cNvSpPr txBox="1"/>
          <p:nvPr/>
        </p:nvSpPr>
        <p:spPr>
          <a:xfrm>
            <a:off x="3871049" y="2204517"/>
            <a:ext cx="748527"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Event Hubs</a:t>
            </a:r>
          </a:p>
        </p:txBody>
      </p:sp>
      <p:sp>
        <p:nvSpPr>
          <p:cNvPr id="113" name="TextBox 112"/>
          <p:cNvSpPr txBox="1"/>
          <p:nvPr/>
        </p:nvSpPr>
        <p:spPr>
          <a:xfrm>
            <a:off x="2651233" y="1594609"/>
            <a:ext cx="1093348"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Stream Analytics</a:t>
            </a:r>
          </a:p>
        </p:txBody>
      </p:sp>
      <p:sp>
        <p:nvSpPr>
          <p:cNvPr id="114" name="TextBox 113"/>
          <p:cNvSpPr txBox="1"/>
          <p:nvPr/>
        </p:nvSpPr>
        <p:spPr>
          <a:xfrm>
            <a:off x="1941748" y="3119379"/>
            <a:ext cx="1179569"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Machine Learning</a:t>
            </a:r>
          </a:p>
        </p:txBody>
      </p:sp>
      <p:sp>
        <p:nvSpPr>
          <p:cNvPr id="115" name="TextBox 114"/>
          <p:cNvSpPr txBox="1"/>
          <p:nvPr/>
        </p:nvSpPr>
        <p:spPr>
          <a:xfrm>
            <a:off x="2094470" y="4069767"/>
            <a:ext cx="516167" cy="180947"/>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Storage</a:t>
            </a:r>
          </a:p>
        </p:txBody>
      </p:sp>
      <p:sp>
        <p:nvSpPr>
          <p:cNvPr id="116" name="TextBox 115"/>
          <p:cNvSpPr txBox="1"/>
          <p:nvPr/>
        </p:nvSpPr>
        <p:spPr>
          <a:xfrm>
            <a:off x="2695375" y="4612839"/>
            <a:ext cx="906075"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SQL database</a:t>
            </a:r>
          </a:p>
        </p:txBody>
      </p:sp>
      <p:sp>
        <p:nvSpPr>
          <p:cNvPr id="117" name="TextBox 116"/>
          <p:cNvSpPr txBox="1"/>
          <p:nvPr/>
        </p:nvSpPr>
        <p:spPr>
          <a:xfrm>
            <a:off x="3989297" y="4756173"/>
            <a:ext cx="664568" cy="180989"/>
          </a:xfrm>
          <a:prstGeom prst="rect">
            <a:avLst/>
          </a:prstGeom>
          <a:noFill/>
        </p:spPr>
        <p:txBody>
          <a:bodyPr wrap="none" lIns="0" tIns="0" rIns="0" bIns="0" rtlCol="0">
            <a:spAutoFit/>
          </a:bodyPr>
          <a:lstStyle/>
          <a:p>
            <a:pPr defTabSz="896203">
              <a:spcAft>
                <a:spcPts val="588"/>
              </a:spcAft>
            </a:pPr>
            <a:r>
              <a:rPr lang="en-US" sz="1176" kern="0" dirty="0">
                <a:solidFill>
                  <a:schemeClr val="accent1"/>
                </a:solidFill>
              </a:rPr>
              <a:t>HDInsight</a:t>
            </a:r>
          </a:p>
        </p:txBody>
      </p:sp>
      <p:sp>
        <p:nvSpPr>
          <p:cNvPr id="119" name="Freeform 118"/>
          <p:cNvSpPr/>
          <p:nvPr/>
        </p:nvSpPr>
        <p:spPr bwMode="auto">
          <a:xfrm>
            <a:off x="4286471" y="3750118"/>
            <a:ext cx="1333396" cy="411507"/>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chemeClr val="accent1"/>
              </a:solidFill>
            </a:endParaRPr>
          </a:p>
        </p:txBody>
      </p:sp>
      <p:sp>
        <p:nvSpPr>
          <p:cNvPr id="120" name="TextBox 119"/>
          <p:cNvSpPr txBox="1"/>
          <p:nvPr/>
        </p:nvSpPr>
        <p:spPr>
          <a:xfrm>
            <a:off x="5877284" y="3934072"/>
            <a:ext cx="775853" cy="241285"/>
          </a:xfrm>
          <a:prstGeom prst="rect">
            <a:avLst/>
          </a:prstGeom>
          <a:noFill/>
        </p:spPr>
        <p:txBody>
          <a:bodyPr wrap="none" lIns="0" tIns="0" rIns="0" bIns="0" rtlCol="0">
            <a:spAutoFit/>
          </a:bodyPr>
          <a:lstStyle/>
          <a:p>
            <a:pPr defTabSz="896203">
              <a:spcAft>
                <a:spcPts val="588"/>
              </a:spcAft>
            </a:pPr>
            <a:r>
              <a:rPr lang="en-US" sz="1568" kern="0" dirty="0">
                <a:solidFill>
                  <a:schemeClr val="accent1"/>
                </a:solidFill>
              </a:rPr>
              <a:t>Power BI</a:t>
            </a:r>
          </a:p>
        </p:txBody>
      </p:sp>
      <p:sp>
        <p:nvSpPr>
          <p:cNvPr id="123" name="Rectangle 122"/>
          <p:cNvSpPr/>
          <p:nvPr/>
        </p:nvSpPr>
        <p:spPr>
          <a:xfrm>
            <a:off x="683147" y="2594925"/>
            <a:ext cx="1270505" cy="264903"/>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grpSp>
        <p:nvGrpSpPr>
          <p:cNvPr id="124" name="Group 123"/>
          <p:cNvGrpSpPr/>
          <p:nvPr/>
        </p:nvGrpSpPr>
        <p:grpSpPr>
          <a:xfrm>
            <a:off x="325528" y="2621888"/>
            <a:ext cx="324774" cy="207579"/>
            <a:chOff x="7884058" y="5368509"/>
            <a:chExt cx="324905" cy="207663"/>
          </a:xfrm>
        </p:grpSpPr>
        <p:sp>
          <p:nvSpPr>
            <p:cNvPr id="12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2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2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2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2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grpSp>
        <p:nvGrpSpPr>
          <p:cNvPr id="3" name="Group 2"/>
          <p:cNvGrpSpPr/>
          <p:nvPr/>
        </p:nvGrpSpPr>
        <p:grpSpPr>
          <a:xfrm>
            <a:off x="1825981" y="5278662"/>
            <a:ext cx="8491411" cy="940748"/>
            <a:chOff x="2194921" y="5218949"/>
            <a:chExt cx="8663938" cy="959862"/>
          </a:xfrm>
        </p:grpSpPr>
        <p:sp>
          <p:nvSpPr>
            <p:cNvPr id="6" name="TextBox 5"/>
            <p:cNvSpPr txBox="1"/>
            <p:nvPr/>
          </p:nvSpPr>
          <p:spPr>
            <a:xfrm>
              <a:off x="2194921" y="5218949"/>
              <a:ext cx="6746753"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Analytics for everyone, even non-data experts </a:t>
              </a:r>
            </a:p>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Your whole business on one dashboard</a:t>
              </a:r>
            </a:p>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Create stunning, interactive reports</a:t>
              </a:r>
            </a:p>
          </p:txBody>
        </p:sp>
        <p:sp>
          <p:nvSpPr>
            <p:cNvPr id="7" name="TextBox 6"/>
            <p:cNvSpPr txBox="1"/>
            <p:nvPr/>
          </p:nvSpPr>
          <p:spPr>
            <a:xfrm>
              <a:off x="6377962" y="5230859"/>
              <a:ext cx="4480897" cy="947952"/>
            </a:xfrm>
            <a:prstGeom prst="rect">
              <a:avLst/>
            </a:prstGeom>
            <a:noFill/>
          </p:spPr>
          <p:txBody>
            <a:bodyPr wrap="square" lIns="179238" tIns="143391" rIns="179238" bIns="143391" rtlCol="0">
              <a:spAutoFit/>
            </a:bodyPr>
            <a:lstStyle/>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Drive consistent analysis across your organization</a:t>
              </a:r>
            </a:p>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Embed visuals in your applications</a:t>
              </a:r>
            </a:p>
            <a:p>
              <a:pPr marL="174262" indent="-174262" defTabSz="896203">
                <a:lnSpc>
                  <a:spcPct val="90000"/>
                </a:lnSpc>
                <a:spcAft>
                  <a:spcPts val="588"/>
                </a:spcAft>
                <a:buClr>
                  <a:schemeClr val="accent2"/>
                </a:buClr>
                <a:buFont typeface="Arial" panose="020B0604020202020204" pitchFamily="34" charset="0"/>
                <a:buChar char="•"/>
              </a:pPr>
              <a:r>
                <a:rPr lang="en-US" sz="1176" kern="0" dirty="0">
                  <a:solidFill>
                    <a:schemeClr val="bg1"/>
                  </a:solidFill>
                </a:rPr>
                <a:t>Get real-time alerts when things change</a:t>
              </a:r>
            </a:p>
          </p:txBody>
        </p:sp>
      </p:grpSp>
      <p:grpSp>
        <p:nvGrpSpPr>
          <p:cNvPr id="152" name="Group 151"/>
          <p:cNvGrpSpPr>
            <a:grpSpLocks noChangeAspect="1"/>
          </p:cNvGrpSpPr>
          <p:nvPr/>
        </p:nvGrpSpPr>
        <p:grpSpPr>
          <a:xfrm>
            <a:off x="2881118" y="3910271"/>
            <a:ext cx="532018" cy="651598"/>
            <a:chOff x="-3084513" y="3390510"/>
            <a:chExt cx="2716213" cy="3363913"/>
          </a:xfrm>
          <a:solidFill>
            <a:schemeClr val="accent2"/>
          </a:solidFill>
        </p:grpSpPr>
        <p:sp>
          <p:nvSpPr>
            <p:cNvPr id="15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5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56" name="Freeform 155"/>
          <p:cNvSpPr>
            <a:spLocks noChangeAspect="1"/>
          </p:cNvSpPr>
          <p:nvPr/>
        </p:nvSpPr>
        <p:spPr bwMode="auto">
          <a:xfrm>
            <a:off x="3989990" y="1662560"/>
            <a:ext cx="474206" cy="496242"/>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defRPr/>
            </a:pPr>
            <a:endParaRPr lang="en-US" sz="2399" kern="0" dirty="0">
              <a:solidFill>
                <a:schemeClr val="tx1"/>
              </a:solidFill>
              <a:ea typeface="Segoe UI" pitchFamily="34" charset="0"/>
              <a:cs typeface="Segoe UI" pitchFamily="34" charset="0"/>
            </a:endParaRPr>
          </a:p>
        </p:txBody>
      </p:sp>
      <p:sp>
        <p:nvSpPr>
          <p:cNvPr id="157" name="Freeform 156"/>
          <p:cNvSpPr>
            <a:spLocks noChangeAspect="1"/>
          </p:cNvSpPr>
          <p:nvPr/>
        </p:nvSpPr>
        <p:spPr bwMode="auto">
          <a:xfrm>
            <a:off x="4081516" y="4287693"/>
            <a:ext cx="592134" cy="4480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grpSp>
        <p:nvGrpSpPr>
          <p:cNvPr id="158" name="Group 157"/>
          <p:cNvGrpSpPr>
            <a:grpSpLocks noChangeAspect="1"/>
          </p:cNvGrpSpPr>
          <p:nvPr/>
        </p:nvGrpSpPr>
        <p:grpSpPr>
          <a:xfrm>
            <a:off x="2768549" y="1843781"/>
            <a:ext cx="757155" cy="581639"/>
            <a:chOff x="1260022" y="5196402"/>
            <a:chExt cx="3273425" cy="2514600"/>
          </a:xfrm>
          <a:solidFill>
            <a:schemeClr val="accent1"/>
          </a:solidFill>
        </p:grpSpPr>
        <p:sp>
          <p:nvSpPr>
            <p:cNvPr id="159" name="Freeform 15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60" name="Freeform 15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61" name="Freeform 16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162" name="Freeform 16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136" name="Freeform 135"/>
          <p:cNvSpPr/>
          <p:nvPr/>
        </p:nvSpPr>
        <p:spPr bwMode="auto">
          <a:xfrm flipV="1">
            <a:off x="4181659" y="2460622"/>
            <a:ext cx="1438208" cy="671511"/>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chemeClr val="accent1"/>
              </a:solidFill>
            </a:endParaRPr>
          </a:p>
        </p:txBody>
      </p:sp>
      <p:sp>
        <p:nvSpPr>
          <p:cNvPr id="137" name="Freeform 136"/>
          <p:cNvSpPr/>
          <p:nvPr/>
        </p:nvSpPr>
        <p:spPr bwMode="auto">
          <a:xfrm>
            <a:off x="3188638" y="3629581"/>
            <a:ext cx="2431229" cy="185986"/>
          </a:xfrm>
          <a:custGeom>
            <a:avLst/>
            <a:gdLst>
              <a:gd name="connsiteX0" fmla="*/ 0 w 600364"/>
              <a:gd name="connsiteY0" fmla="*/ 886691 h 886691"/>
              <a:gd name="connsiteX1" fmla="*/ 0 w 600364"/>
              <a:gd name="connsiteY1" fmla="*/ 0 h 886691"/>
              <a:gd name="connsiteX2" fmla="*/ 600364 w 600364"/>
              <a:gd name="connsiteY2" fmla="*/ 0 h 886691"/>
            </a:gdLst>
            <a:ahLst/>
            <a:cxnLst>
              <a:cxn ang="0">
                <a:pos x="connsiteX0" y="connsiteY0"/>
              </a:cxn>
              <a:cxn ang="0">
                <a:pos x="connsiteX1" y="connsiteY1"/>
              </a:cxn>
              <a:cxn ang="0">
                <a:pos x="connsiteX2" y="connsiteY2"/>
              </a:cxn>
            </a:cxnLst>
            <a:rect l="l" t="t" r="r" b="b"/>
            <a:pathLst>
              <a:path w="600364" h="886691">
                <a:moveTo>
                  <a:pt x="0" y="886691"/>
                </a:moveTo>
                <a:lnTo>
                  <a:pt x="0" y="0"/>
                </a:lnTo>
                <a:lnTo>
                  <a:pt x="600364" y="0"/>
                </a:lnTo>
              </a:path>
            </a:pathLst>
          </a:cu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chemeClr val="accent1"/>
              </a:solidFill>
            </a:endParaRPr>
          </a:p>
        </p:txBody>
      </p:sp>
      <p:cxnSp>
        <p:nvCxnSpPr>
          <p:cNvPr id="138" name="Straight Connector 137"/>
          <p:cNvCxnSpPr/>
          <p:nvPr/>
        </p:nvCxnSpPr>
        <p:spPr>
          <a:xfrm>
            <a:off x="2475216" y="3379710"/>
            <a:ext cx="3142716" cy="0"/>
          </a:xfrm>
          <a:prstGeom prst="line">
            <a:avLst/>
          </a:prstGeom>
          <a:ln w="12700">
            <a:solidFill>
              <a:schemeClr val="accent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51" name="Rectangle 250"/>
          <p:cNvSpPr/>
          <p:nvPr/>
        </p:nvSpPr>
        <p:spPr>
          <a:xfrm>
            <a:off x="645770" y="4777224"/>
            <a:ext cx="1270505" cy="264903"/>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sp>
        <p:nvSpPr>
          <p:cNvPr id="252" name="Freeform 5"/>
          <p:cNvSpPr>
            <a:spLocks noEditPoints="1"/>
          </p:cNvSpPr>
          <p:nvPr/>
        </p:nvSpPr>
        <p:spPr bwMode="auto">
          <a:xfrm>
            <a:off x="288151" y="4804188"/>
            <a:ext cx="324774" cy="207579"/>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53" name="Freeform 6"/>
          <p:cNvSpPr>
            <a:spLocks/>
          </p:cNvSpPr>
          <p:nvPr/>
        </p:nvSpPr>
        <p:spPr bwMode="auto">
          <a:xfrm>
            <a:off x="406876" y="4847849"/>
            <a:ext cx="35234" cy="12408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54" name="Freeform 7"/>
          <p:cNvSpPr>
            <a:spLocks/>
          </p:cNvSpPr>
          <p:nvPr/>
        </p:nvSpPr>
        <p:spPr bwMode="auto">
          <a:xfrm>
            <a:off x="459729" y="4883083"/>
            <a:ext cx="36001" cy="88854"/>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55" name="Freeform 8"/>
          <p:cNvSpPr>
            <a:spLocks/>
          </p:cNvSpPr>
          <p:nvPr/>
        </p:nvSpPr>
        <p:spPr bwMode="auto">
          <a:xfrm>
            <a:off x="347131" y="4914489"/>
            <a:ext cx="49788" cy="57448"/>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56" name="Freeform 9"/>
          <p:cNvSpPr>
            <a:spLocks/>
          </p:cNvSpPr>
          <p:nvPr/>
        </p:nvSpPr>
        <p:spPr bwMode="auto">
          <a:xfrm>
            <a:off x="508752" y="4922912"/>
            <a:ext cx="42128" cy="4902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nvGrpSpPr>
          <p:cNvPr id="181" name="Group 180"/>
          <p:cNvGrpSpPr/>
          <p:nvPr/>
        </p:nvGrpSpPr>
        <p:grpSpPr>
          <a:xfrm>
            <a:off x="2718" y="4184119"/>
            <a:ext cx="1642449" cy="1267260"/>
            <a:chOff x="8005941" y="4267723"/>
            <a:chExt cx="1675820" cy="1293008"/>
          </a:xfrm>
        </p:grpSpPr>
        <p:sp>
          <p:nvSpPr>
            <p:cNvPr id="182" name="Rectangle 181"/>
            <p:cNvSpPr/>
            <p:nvPr/>
          </p:nvSpPr>
          <p:spPr bwMode="auto">
            <a:xfrm>
              <a:off x="8005941" y="4267723"/>
              <a:ext cx="1660373" cy="1293008"/>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83" name="Rectangle 182"/>
            <p:cNvSpPr/>
            <p:nvPr/>
          </p:nvSpPr>
          <p:spPr>
            <a:xfrm>
              <a:off x="8467067" y="5017712"/>
              <a:ext cx="1214694" cy="266925"/>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grpSp>
          <p:nvGrpSpPr>
            <p:cNvPr id="184" name="Group 183"/>
            <p:cNvGrpSpPr/>
            <p:nvPr/>
          </p:nvGrpSpPr>
          <p:grpSpPr>
            <a:xfrm>
              <a:off x="8125156" y="5043491"/>
              <a:ext cx="310508" cy="198461"/>
              <a:chOff x="7884058" y="5368509"/>
              <a:chExt cx="324905" cy="207663"/>
            </a:xfrm>
          </p:grpSpPr>
          <p:sp>
            <p:nvSpPr>
              <p:cNvPr id="18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8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8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8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18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grpSp>
    </p:spTree>
    <p:extLst>
      <p:ext uri="{BB962C8B-B14F-4D97-AF65-F5344CB8AC3E}">
        <p14:creationId xmlns:p14="http://schemas.microsoft.com/office/powerpoint/2010/main" val="30163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Transform data into intelligent action</a:t>
            </a:r>
          </a:p>
        </p:txBody>
      </p:sp>
      <p:sp>
        <p:nvSpPr>
          <p:cNvPr id="134" name="Rectangle 133"/>
          <p:cNvSpPr/>
          <p:nvPr/>
        </p:nvSpPr>
        <p:spPr bwMode="auto">
          <a:xfrm>
            <a:off x="7846517" y="1361085"/>
            <a:ext cx="1627310" cy="286977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Intelligence</a:t>
            </a:r>
          </a:p>
        </p:txBody>
      </p:sp>
      <p:sp>
        <p:nvSpPr>
          <p:cNvPr id="142" name="Rectangle 141"/>
          <p:cNvSpPr/>
          <p:nvPr/>
        </p:nvSpPr>
        <p:spPr bwMode="auto">
          <a:xfrm>
            <a:off x="7846517" y="4355126"/>
            <a:ext cx="1627310" cy="1267260"/>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Dashboards &amp; Visualizations</a:t>
            </a:r>
          </a:p>
        </p:txBody>
      </p:sp>
      <p:sp>
        <p:nvSpPr>
          <p:cNvPr id="131" name="Rectangle 130"/>
          <p:cNvSpPr/>
          <p:nvPr/>
        </p:nvSpPr>
        <p:spPr bwMode="auto">
          <a:xfrm>
            <a:off x="2626252" y="1361084"/>
            <a:ext cx="1627310" cy="42613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Information Management</a:t>
            </a:r>
          </a:p>
        </p:txBody>
      </p:sp>
      <p:sp>
        <p:nvSpPr>
          <p:cNvPr id="132" name="Rectangle 131"/>
          <p:cNvSpPr/>
          <p:nvPr/>
        </p:nvSpPr>
        <p:spPr bwMode="auto">
          <a:xfrm>
            <a:off x="4366341" y="1361085"/>
            <a:ext cx="1627310" cy="42613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Big Data Stores</a:t>
            </a:r>
          </a:p>
        </p:txBody>
      </p:sp>
      <p:sp>
        <p:nvSpPr>
          <p:cNvPr id="133" name="Rectangle 132"/>
          <p:cNvSpPr/>
          <p:nvPr/>
        </p:nvSpPr>
        <p:spPr bwMode="auto">
          <a:xfrm>
            <a:off x="6106429" y="1361085"/>
            <a:ext cx="1627310" cy="4261302"/>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4" tIns="91403" rIns="18274" bIns="91365" numCol="1" spcCol="1270" anchor="t" anchorCtr="0">
            <a:noAutofit/>
          </a:bodyPr>
          <a:lstStyle/>
          <a:p>
            <a:pPr algn="ctr" defTabSz="724725">
              <a:spcBef>
                <a:spcPct val="0"/>
              </a:spcBef>
              <a:spcAft>
                <a:spcPct val="35000"/>
              </a:spcAft>
            </a:pPr>
            <a:r>
              <a:rPr lang="en-US" sz="1400" kern="0" dirty="0">
                <a:solidFill>
                  <a:schemeClr val="tx1"/>
                </a:solidFill>
                <a:latin typeface="Segoe UI Semibold" panose="020B0702040204020203" pitchFamily="34" charset="0"/>
                <a:cs typeface="Segoe UI Semibold" panose="020B0702040204020203" pitchFamily="34" charset="0"/>
              </a:rPr>
              <a:t>Machine Learning and Analytics</a:t>
            </a:r>
          </a:p>
        </p:txBody>
      </p:sp>
      <p:sp>
        <p:nvSpPr>
          <p:cNvPr id="135" name="Rectangle 134"/>
          <p:cNvSpPr/>
          <p:nvPr/>
        </p:nvSpPr>
        <p:spPr>
          <a:xfrm>
            <a:off x="8475236" y="3702575"/>
            <a:ext cx="1188495"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Cortana</a:t>
            </a:r>
          </a:p>
        </p:txBody>
      </p:sp>
      <p:grpSp>
        <p:nvGrpSpPr>
          <p:cNvPr id="136" name="Group 135"/>
          <p:cNvGrpSpPr/>
          <p:nvPr/>
        </p:nvGrpSpPr>
        <p:grpSpPr>
          <a:xfrm>
            <a:off x="8104341" y="3675482"/>
            <a:ext cx="295758" cy="295758"/>
            <a:chOff x="3236100" y="589298"/>
            <a:chExt cx="5641200" cy="5641200"/>
          </a:xfrm>
        </p:grpSpPr>
        <p:sp>
          <p:nvSpPr>
            <p:cNvPr id="137" name="Freeform 13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138" name="Freeform 13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sp>
        <p:nvSpPr>
          <p:cNvPr id="141" name="Rectangle 140"/>
          <p:cNvSpPr/>
          <p:nvPr/>
        </p:nvSpPr>
        <p:spPr>
          <a:xfrm>
            <a:off x="3144290" y="3702576"/>
            <a:ext cx="1190507" cy="259732"/>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Event Hubs</a:t>
            </a:r>
            <a:endParaRPr lang="en-US" sz="1100" kern="0" dirty="0">
              <a:solidFill>
                <a:sysClr val="windowText" lastClr="000000"/>
              </a:solidFill>
            </a:endParaRPr>
          </a:p>
        </p:txBody>
      </p:sp>
      <p:sp>
        <p:nvSpPr>
          <p:cNvPr id="143" name="Rectangle 142"/>
          <p:cNvSpPr/>
          <p:nvPr/>
        </p:nvSpPr>
        <p:spPr>
          <a:xfrm>
            <a:off x="6695596" y="3544021"/>
            <a:ext cx="1188495" cy="600164"/>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HDInsight </a:t>
            </a:r>
          </a:p>
          <a:p>
            <a:pPr defTabSz="896203"/>
            <a:r>
              <a:rPr lang="en-US" sz="1100" kern="0" dirty="0">
                <a:solidFill>
                  <a:sysClr val="windowText" lastClr="000000"/>
                </a:solidFill>
                <a:cs typeface="Segoe UI Semilight" panose="020B0402040204020203" pitchFamily="34" charset="0"/>
              </a:rPr>
              <a:t>(Hadoop and Spark)</a:t>
            </a:r>
          </a:p>
        </p:txBody>
      </p:sp>
      <p:sp>
        <p:nvSpPr>
          <p:cNvPr id="140" name="Rectangle 139"/>
          <p:cNvSpPr/>
          <p:nvPr/>
        </p:nvSpPr>
        <p:spPr>
          <a:xfrm>
            <a:off x="6695596" y="4479401"/>
            <a:ext cx="849577"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Stream Analytics</a:t>
            </a:r>
          </a:p>
        </p:txBody>
      </p:sp>
      <p:sp>
        <p:nvSpPr>
          <p:cNvPr id="189" name="Rectangle 188"/>
          <p:cNvSpPr/>
          <p:nvPr/>
        </p:nvSpPr>
        <p:spPr>
          <a:xfrm>
            <a:off x="2126145" y="5899810"/>
            <a:ext cx="874460" cy="300801"/>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Data</a:t>
            </a:r>
          </a:p>
        </p:txBody>
      </p:sp>
      <p:sp>
        <p:nvSpPr>
          <p:cNvPr id="190" name="Rectangle 189"/>
          <p:cNvSpPr/>
          <p:nvPr/>
        </p:nvSpPr>
        <p:spPr>
          <a:xfrm>
            <a:off x="5331963" y="5865609"/>
            <a:ext cx="1453924" cy="369204"/>
          </a:xfrm>
          <a:prstGeom prst="rect">
            <a:avLst/>
          </a:prstGeom>
        </p:spPr>
        <p:txBody>
          <a:bodyPr wrap="none" lIns="0" tIns="0" rIns="0" bIns="0" anchor="ctr">
            <a:spAutoFit/>
          </a:bodyPr>
          <a:lstStyle/>
          <a:p>
            <a:pPr algn="ctr" defTabSz="724725">
              <a:spcBef>
                <a:spcPct val="0"/>
              </a:spcBef>
              <a:spcAft>
                <a:spcPct val="35000"/>
              </a:spcAft>
            </a:pPr>
            <a:r>
              <a:rPr lang="en-US" sz="2399" kern="0" dirty="0">
                <a:solidFill>
                  <a:schemeClr val="bg2"/>
                </a:solidFill>
                <a:latin typeface="+mj-lt"/>
              </a:rPr>
              <a:t>Intelligence</a:t>
            </a:r>
            <a:endParaRPr lang="en-US" sz="1799" b="1" kern="0" spc="-30" dirty="0">
              <a:solidFill>
                <a:schemeClr val="bg2"/>
              </a:solidFill>
              <a:latin typeface="Segoe UI Semilight" panose="020B0402040204020203" pitchFamily="34" charset="0"/>
              <a:cs typeface="Segoe UI Semilight" panose="020B0402040204020203" pitchFamily="34" charset="0"/>
            </a:endParaRPr>
          </a:p>
        </p:txBody>
      </p:sp>
      <p:cxnSp>
        <p:nvCxnSpPr>
          <p:cNvPr id="192" name="Straight Connector 191"/>
          <p:cNvCxnSpPr/>
          <p:nvPr/>
        </p:nvCxnSpPr>
        <p:spPr>
          <a:xfrm>
            <a:off x="3437095" y="6050784"/>
            <a:ext cx="1270755"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p:cNvGrpSpPr/>
          <p:nvPr/>
        </p:nvGrpSpPr>
        <p:grpSpPr>
          <a:xfrm rot="13500000">
            <a:off x="4510467" y="5966480"/>
            <a:ext cx="170001" cy="167461"/>
            <a:chOff x="402446" y="5872915"/>
            <a:chExt cx="292608" cy="288235"/>
          </a:xfrm>
          <a:solidFill>
            <a:schemeClr val="tx1">
              <a:lumMod val="85000"/>
            </a:schemeClr>
          </a:solidFill>
        </p:grpSpPr>
        <p:cxnSp>
          <p:nvCxnSpPr>
            <p:cNvPr id="194" name="Straight Connector 193"/>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7" name="Straight Connector 196"/>
          <p:cNvCxnSpPr/>
          <p:nvPr/>
        </p:nvCxnSpPr>
        <p:spPr>
          <a:xfrm>
            <a:off x="7574734" y="6050784"/>
            <a:ext cx="1270755" cy="0"/>
          </a:xfrm>
          <a:prstGeom prst="line">
            <a:avLst/>
          </a:prstGeom>
          <a:solidFill>
            <a:schemeClr val="tx1">
              <a:lumMod val="85000"/>
            </a:schemeClr>
          </a:solid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8" name="Group 197"/>
          <p:cNvGrpSpPr/>
          <p:nvPr/>
        </p:nvGrpSpPr>
        <p:grpSpPr>
          <a:xfrm rot="13500000">
            <a:off x="8648106" y="5966480"/>
            <a:ext cx="170001" cy="167461"/>
            <a:chOff x="402446" y="5872915"/>
            <a:chExt cx="292608" cy="288235"/>
          </a:xfrm>
          <a:solidFill>
            <a:schemeClr val="tx1">
              <a:lumMod val="85000"/>
            </a:schemeClr>
          </a:solidFill>
        </p:grpSpPr>
        <p:cxnSp>
          <p:nvCxnSpPr>
            <p:cNvPr id="199" name="Straight Connector 198"/>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1" name="Rectangle 200"/>
          <p:cNvSpPr/>
          <p:nvPr/>
        </p:nvSpPr>
        <p:spPr>
          <a:xfrm>
            <a:off x="9580615" y="5896640"/>
            <a:ext cx="1405553" cy="307142"/>
          </a:xfrm>
          <a:prstGeom prst="rect">
            <a:avLst/>
          </a:prstGeom>
        </p:spPr>
        <p:txBody>
          <a:bodyPr wrap="none" lIns="0" tIns="0" rIns="0" bIns="0" anchor="ctr">
            <a:noAutofit/>
          </a:bodyPr>
          <a:lstStyle/>
          <a:p>
            <a:pPr defTabSz="896203">
              <a:lnSpc>
                <a:spcPct val="90000"/>
              </a:lnSpc>
            </a:pPr>
            <a:r>
              <a:rPr lang="en-US" sz="2399" kern="0" dirty="0">
                <a:solidFill>
                  <a:schemeClr val="bg2"/>
                </a:solidFill>
                <a:latin typeface="+mj-lt"/>
              </a:rPr>
              <a:t>Action</a:t>
            </a:r>
          </a:p>
        </p:txBody>
      </p:sp>
      <p:sp>
        <p:nvSpPr>
          <p:cNvPr id="203" name="Freeform 202"/>
          <p:cNvSpPr/>
          <p:nvPr/>
        </p:nvSpPr>
        <p:spPr bwMode="auto">
          <a:xfrm>
            <a:off x="2427324" y="1369652"/>
            <a:ext cx="116012" cy="427382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99" kern="0">
              <a:solidFill>
                <a:sysClr val="windowText" lastClr="000000"/>
              </a:solidFill>
            </a:endParaRPr>
          </a:p>
        </p:txBody>
      </p:sp>
      <p:sp>
        <p:nvSpPr>
          <p:cNvPr id="206" name="Freeform 205"/>
          <p:cNvSpPr/>
          <p:nvPr/>
        </p:nvSpPr>
        <p:spPr bwMode="auto">
          <a:xfrm flipH="1">
            <a:off x="9560038" y="1369652"/>
            <a:ext cx="116012" cy="427382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203"/>
            <a:endParaRPr lang="en-US" sz="1799" kern="0">
              <a:solidFill>
                <a:sysClr val="windowText" lastClr="000000"/>
              </a:solidFill>
            </a:endParaRPr>
          </a:p>
        </p:txBody>
      </p:sp>
      <p:cxnSp>
        <p:nvCxnSpPr>
          <p:cNvPr id="207" name="Straight Connector 206"/>
          <p:cNvCxnSpPr/>
          <p:nvPr/>
        </p:nvCxnSpPr>
        <p:spPr>
          <a:xfrm flipH="1">
            <a:off x="9560037" y="3506563"/>
            <a:ext cx="288933"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8" name="TextBox 207"/>
          <p:cNvSpPr txBox="1"/>
          <p:nvPr/>
        </p:nvSpPr>
        <p:spPr>
          <a:xfrm>
            <a:off x="10302745" y="1662436"/>
            <a:ext cx="1021010" cy="458194"/>
          </a:xfrm>
          <a:prstGeom prst="rect">
            <a:avLst/>
          </a:prstGeom>
          <a:noFill/>
        </p:spPr>
        <p:txBody>
          <a:bodyPr wrap="square" lIns="182780" tIns="146224" rIns="182780" bIns="146224" rtlCol="0">
            <a:spAutoFit/>
          </a:bodyPr>
          <a:lstStyle/>
          <a:p>
            <a:pPr defTabSz="93219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209" name="TextBox 208"/>
          <p:cNvSpPr txBox="1"/>
          <p:nvPr/>
        </p:nvSpPr>
        <p:spPr>
          <a:xfrm>
            <a:off x="10554510" y="4763326"/>
            <a:ext cx="813272" cy="332399"/>
          </a:xfrm>
          <a:prstGeom prst="rect">
            <a:avLst/>
          </a:prstGeom>
          <a:noFill/>
        </p:spPr>
        <p:txBody>
          <a:bodyPr wrap="square" lIns="0" tIns="0" rIns="0" bIns="0" rtlCol="0">
            <a:spAutoFit/>
          </a:bodyPr>
          <a:lstStyle/>
          <a:p>
            <a:pPr defTabSz="93219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Automated </a:t>
            </a:r>
            <a:br>
              <a:rPr lang="en-US" sz="1200" kern="0" spc="-30" dirty="0">
                <a:solidFill>
                  <a:schemeClr val="bg2"/>
                </a:solidFill>
                <a:latin typeface="Segoe UI Semilight" panose="020B0402040204020203" pitchFamily="34" charset="0"/>
                <a:cs typeface="Segoe UI Semilight" panose="020B0402040204020203" pitchFamily="34" charset="0"/>
              </a:rPr>
            </a:br>
            <a:r>
              <a:rPr lang="en-US" sz="1200" kern="0" spc="-30" dirty="0">
                <a:solidFill>
                  <a:schemeClr val="bg2"/>
                </a:solidFill>
                <a:latin typeface="Segoe UI Semilight" panose="020B0402040204020203" pitchFamily="34" charset="0"/>
                <a:cs typeface="Segoe UI Semilight" panose="020B0402040204020203" pitchFamily="34" charset="0"/>
              </a:rPr>
              <a:t>Systems</a:t>
            </a:r>
          </a:p>
        </p:txBody>
      </p:sp>
      <p:grpSp>
        <p:nvGrpSpPr>
          <p:cNvPr id="210" name="Group 209"/>
          <p:cNvGrpSpPr/>
          <p:nvPr/>
        </p:nvGrpSpPr>
        <p:grpSpPr>
          <a:xfrm>
            <a:off x="9930395" y="1698161"/>
            <a:ext cx="353333" cy="360932"/>
            <a:chOff x="6112510" y="6954657"/>
            <a:chExt cx="1181100" cy="1206500"/>
          </a:xfrm>
          <a:solidFill>
            <a:schemeClr val="accent2"/>
          </a:solidFill>
        </p:grpSpPr>
        <p:sp>
          <p:nvSpPr>
            <p:cNvPr id="21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3"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4"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215" name="Group 214"/>
          <p:cNvGrpSpPr/>
          <p:nvPr/>
        </p:nvGrpSpPr>
        <p:grpSpPr>
          <a:xfrm>
            <a:off x="9977394" y="4693175"/>
            <a:ext cx="361316" cy="451645"/>
            <a:chOff x="2954338" y="6831013"/>
            <a:chExt cx="1041400" cy="1301750"/>
          </a:xfrm>
          <a:solidFill>
            <a:schemeClr val="accent2"/>
          </a:solidFill>
        </p:grpSpPr>
        <p:sp>
          <p:nvSpPr>
            <p:cNvPr id="216"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17"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grpSp>
        <p:nvGrpSpPr>
          <p:cNvPr id="10" name="Group 9"/>
          <p:cNvGrpSpPr/>
          <p:nvPr/>
        </p:nvGrpSpPr>
        <p:grpSpPr>
          <a:xfrm>
            <a:off x="9826034" y="2845760"/>
            <a:ext cx="1759877" cy="1445056"/>
            <a:chOff x="9910801" y="2434267"/>
            <a:chExt cx="1878892" cy="1542780"/>
          </a:xfrm>
          <a:solidFill>
            <a:schemeClr val="accent2"/>
          </a:solidFill>
        </p:grpSpPr>
        <p:sp>
          <p:nvSpPr>
            <p:cNvPr id="218" name="TextBox 217"/>
            <p:cNvSpPr txBox="1"/>
            <p:nvPr/>
          </p:nvSpPr>
          <p:spPr>
            <a:xfrm>
              <a:off x="9910801" y="3234749"/>
              <a:ext cx="1090058" cy="489180"/>
            </a:xfrm>
            <a:prstGeom prst="rect">
              <a:avLst/>
            </a:prstGeom>
            <a:noFill/>
          </p:spPr>
          <p:txBody>
            <a:bodyPr wrap="square" lIns="182780" tIns="146224" rIns="182780" bIns="146224" rtlCol="0">
              <a:spAutoFit/>
            </a:bodyPr>
            <a:lstStyle/>
            <a:p>
              <a:pPr defTabSz="932194">
                <a:lnSpc>
                  <a:spcPct val="90000"/>
                </a:lnSpc>
                <a:spcBef>
                  <a:spcPct val="0"/>
                </a:spcBef>
                <a:spcAft>
                  <a:spcPts val="600"/>
                </a:spcAft>
              </a:pPr>
              <a:r>
                <a:rPr lang="en-US" sz="12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219" name="Group 218"/>
            <p:cNvGrpSpPr/>
            <p:nvPr/>
          </p:nvGrpSpPr>
          <p:grpSpPr>
            <a:xfrm>
              <a:off x="10012430" y="2917883"/>
              <a:ext cx="462396" cy="357669"/>
              <a:chOff x="5007615" y="2323753"/>
              <a:chExt cx="649029" cy="502032"/>
            </a:xfrm>
            <a:grpFill/>
          </p:grpSpPr>
          <p:sp>
            <p:nvSpPr>
              <p:cNvPr id="220" name="Freeform 21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sp>
            <p:nvSpPr>
              <p:cNvPr id="221" name="Freeform 22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grpSp>
        <p:grpSp>
          <p:nvGrpSpPr>
            <p:cNvPr id="222" name="Group 221"/>
            <p:cNvGrpSpPr/>
            <p:nvPr/>
          </p:nvGrpSpPr>
          <p:grpSpPr>
            <a:xfrm>
              <a:off x="10486805" y="2434267"/>
              <a:ext cx="1302888" cy="1542780"/>
              <a:chOff x="10486805" y="2923046"/>
              <a:chExt cx="1302888" cy="1542780"/>
            </a:xfrm>
            <a:grpFill/>
          </p:grpSpPr>
          <p:sp>
            <p:nvSpPr>
              <p:cNvPr id="223" name="Rectangle 222"/>
              <p:cNvSpPr/>
              <p:nvPr/>
            </p:nvSpPr>
            <p:spPr bwMode="auto">
              <a:xfrm>
                <a:off x="10802824" y="2923046"/>
                <a:ext cx="986869" cy="1542780"/>
              </a:xfrm>
              <a:prstGeom prst="rect">
                <a:avLst/>
              </a:prstGeom>
              <a:noFill/>
              <a:ln>
                <a:solidFill>
                  <a:schemeClr val="tx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TextBox 223"/>
              <p:cNvSpPr txBox="1"/>
              <p:nvPr/>
            </p:nvSpPr>
            <p:spPr>
              <a:xfrm>
                <a:off x="11212738" y="3022354"/>
                <a:ext cx="473389" cy="172510"/>
              </a:xfrm>
              <a:prstGeom prst="rect">
                <a:avLst/>
              </a:prstGeom>
              <a:noFill/>
            </p:spPr>
            <p:txBody>
              <a:bodyPr wrap="square" lIns="0" tIns="0" rIns="0" bIns="0" rtlCol="0">
                <a:spAutoFit/>
              </a:bodyPr>
              <a:lstStyle/>
              <a:p>
                <a:pPr defTabSz="932194">
                  <a:spcBef>
                    <a:spcPct val="0"/>
                  </a:spcBef>
                  <a:spcAft>
                    <a:spcPts val="600"/>
                  </a:spcAft>
                </a:pPr>
                <a:r>
                  <a:rPr lang="en-US" sz="1050" kern="0" dirty="0">
                    <a:solidFill>
                      <a:schemeClr val="accent2"/>
                    </a:solidFill>
                    <a:cs typeface="Segoe UI Semilight" panose="020B0402040204020203" pitchFamily="34" charset="0"/>
                  </a:rPr>
                  <a:t>Web</a:t>
                </a:r>
              </a:p>
            </p:txBody>
          </p:sp>
          <p:sp>
            <p:nvSpPr>
              <p:cNvPr id="225" name="TextBox 224"/>
              <p:cNvSpPr txBox="1"/>
              <p:nvPr/>
            </p:nvSpPr>
            <p:spPr>
              <a:xfrm>
                <a:off x="11212738" y="3571986"/>
                <a:ext cx="473389" cy="172510"/>
              </a:xfrm>
              <a:prstGeom prst="rect">
                <a:avLst/>
              </a:prstGeom>
              <a:noFill/>
            </p:spPr>
            <p:txBody>
              <a:bodyPr wrap="square" lIns="0" tIns="0" rIns="0" bIns="0" rtlCol="0">
                <a:spAutoFit/>
              </a:bodyPr>
              <a:lstStyle/>
              <a:p>
                <a:pPr defTabSz="932194">
                  <a:spcBef>
                    <a:spcPct val="0"/>
                  </a:spcBef>
                  <a:spcAft>
                    <a:spcPts val="600"/>
                  </a:spcAft>
                </a:pPr>
                <a:r>
                  <a:rPr lang="en-US" sz="1050" kern="0" dirty="0">
                    <a:solidFill>
                      <a:schemeClr val="accent2"/>
                    </a:solidFill>
                    <a:cs typeface="Segoe UI Semilight" panose="020B0402040204020203" pitchFamily="34" charset="0"/>
                  </a:rPr>
                  <a:t>Mobile</a:t>
                </a:r>
              </a:p>
            </p:txBody>
          </p:sp>
          <p:sp>
            <p:nvSpPr>
              <p:cNvPr id="226" name="TextBox 225"/>
              <p:cNvSpPr txBox="1"/>
              <p:nvPr/>
            </p:nvSpPr>
            <p:spPr>
              <a:xfrm>
                <a:off x="11212738" y="4160203"/>
                <a:ext cx="473389" cy="172510"/>
              </a:xfrm>
              <a:prstGeom prst="rect">
                <a:avLst/>
              </a:prstGeom>
              <a:noFill/>
            </p:spPr>
            <p:txBody>
              <a:bodyPr wrap="square" lIns="0" tIns="0" rIns="0" bIns="0" rtlCol="0">
                <a:spAutoFit/>
              </a:bodyPr>
              <a:lstStyle/>
              <a:p>
                <a:pPr defTabSz="932194">
                  <a:spcBef>
                    <a:spcPct val="0"/>
                  </a:spcBef>
                  <a:spcAft>
                    <a:spcPts val="600"/>
                  </a:spcAft>
                </a:pPr>
                <a:r>
                  <a:rPr lang="en-US" sz="1050" kern="0" dirty="0">
                    <a:solidFill>
                      <a:schemeClr val="accent2"/>
                    </a:solidFill>
                    <a:cs typeface="Segoe UI Semilight" panose="020B0402040204020203" pitchFamily="34" charset="0"/>
                  </a:rPr>
                  <a:t>Bots</a:t>
                </a:r>
              </a:p>
            </p:txBody>
          </p:sp>
          <p:sp>
            <p:nvSpPr>
              <p:cNvPr id="227" name="Freeform 226"/>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grpFill/>
              <a:ln>
                <a:noFill/>
              </a:ln>
            </p:spPr>
            <p:txBody>
              <a:bodyPr vert="horz" wrap="square" lIns="91403" tIns="45701" rIns="91403" bIns="45701" numCol="1" anchor="t" anchorCtr="0" compatLnSpc="1">
                <a:prstTxWarp prst="textNoShape">
                  <a:avLst/>
                </a:prstTxWarp>
                <a:noAutofit/>
              </a:bodyPr>
              <a:lstStyle/>
              <a:p>
                <a:pPr defTabSz="896203"/>
                <a:endParaRPr lang="en-US" sz="1799" kern="0" dirty="0">
                  <a:solidFill>
                    <a:sysClr val="windowText" lastClr="000000"/>
                  </a:solidFill>
                </a:endParaRPr>
              </a:p>
            </p:txBody>
          </p:sp>
          <p:sp>
            <p:nvSpPr>
              <p:cNvPr id="228" name="Freeform 227"/>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grp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229" name="Freeform 228"/>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no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kern="0" dirty="0" err="1">
                  <a:solidFill>
                    <a:schemeClr val="accent2"/>
                  </a:solidFill>
                  <a:ea typeface="Segoe UI" pitchFamily="34" charset="0"/>
                  <a:cs typeface="Segoe UI" pitchFamily="34" charset="0"/>
                </a:endParaRPr>
              </a:p>
            </p:txBody>
          </p:sp>
          <p:cxnSp>
            <p:nvCxnSpPr>
              <p:cNvPr id="230" name="Straight Connector 229"/>
              <p:cNvCxnSpPr/>
              <p:nvPr/>
            </p:nvCxnSpPr>
            <p:spPr>
              <a:xfrm flipH="1">
                <a:off x="10486805" y="3605293"/>
                <a:ext cx="308472" cy="0"/>
              </a:xfrm>
              <a:prstGeom prst="line">
                <a:avLst/>
              </a:prstGeom>
              <a:grpFill/>
              <a:ln>
                <a:solidFill>
                  <a:schemeClr val="tx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139" name="Rectangle 138"/>
          <p:cNvSpPr/>
          <p:nvPr/>
        </p:nvSpPr>
        <p:spPr>
          <a:xfrm>
            <a:off x="8475236" y="2846891"/>
            <a:ext cx="1188495" cy="430887"/>
          </a:xfrm>
          <a:prstGeom prst="rect">
            <a:avLst/>
          </a:prstGeom>
        </p:spPr>
        <p:txBody>
          <a:bodyPr wrap="square" anchor="ctr">
            <a:spAutoFit/>
          </a:bodyPr>
          <a:lstStyle/>
          <a:p>
            <a:pPr defTabSz="896203"/>
            <a:r>
              <a:rPr lang="en-US" sz="1100" kern="0" dirty="0">
                <a:solidFill>
                  <a:sysClr val="windowText" lastClr="000000"/>
                </a:solidFill>
                <a:cs typeface="Segoe UI Semilight" panose="020B0402040204020203" pitchFamily="34" charset="0"/>
              </a:rPr>
              <a:t>Bot </a:t>
            </a:r>
            <a:br>
              <a:rPr lang="en-US" sz="1100" kern="0" dirty="0">
                <a:solidFill>
                  <a:sysClr val="windowText" lastClr="000000"/>
                </a:solidFill>
                <a:cs typeface="Segoe UI Semilight" panose="020B0402040204020203" pitchFamily="34" charset="0"/>
              </a:rPr>
            </a:br>
            <a:r>
              <a:rPr lang="en-US" sz="1100" kern="0" dirty="0">
                <a:solidFill>
                  <a:sysClr val="windowText" lastClr="000000"/>
                </a:solidFill>
                <a:cs typeface="Segoe UI Semilight" panose="020B0402040204020203" pitchFamily="34" charset="0"/>
              </a:rPr>
              <a:t>Framework</a:t>
            </a:r>
          </a:p>
        </p:txBody>
      </p:sp>
      <p:sp>
        <p:nvSpPr>
          <p:cNvPr id="145" name="Rectangle 144"/>
          <p:cNvSpPr/>
          <p:nvPr/>
        </p:nvSpPr>
        <p:spPr>
          <a:xfrm>
            <a:off x="4846130" y="2860537"/>
            <a:ext cx="1190507"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SQL Data </a:t>
            </a:r>
          </a:p>
          <a:p>
            <a:pPr defTabSz="896203"/>
            <a:r>
              <a:rPr lang="en-US" sz="1100" kern="0" dirty="0">
                <a:solidFill>
                  <a:sysClr val="windowText" lastClr="000000"/>
                </a:solidFill>
                <a:cs typeface="Segoe UI Semilight" panose="020B0402040204020203" pitchFamily="34" charset="0"/>
              </a:rPr>
              <a:t>Warehouse</a:t>
            </a:r>
          </a:p>
        </p:txBody>
      </p:sp>
      <p:sp>
        <p:nvSpPr>
          <p:cNvPr id="144" name="Rectangle 143"/>
          <p:cNvSpPr/>
          <p:nvPr/>
        </p:nvSpPr>
        <p:spPr>
          <a:xfrm>
            <a:off x="3144290" y="2959692"/>
            <a:ext cx="1190507"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Catalog</a:t>
            </a:r>
          </a:p>
        </p:txBody>
      </p:sp>
      <p:grpSp>
        <p:nvGrpSpPr>
          <p:cNvPr id="231" name="Group 230"/>
          <p:cNvGrpSpPr/>
          <p:nvPr/>
        </p:nvGrpSpPr>
        <p:grpSpPr>
          <a:xfrm>
            <a:off x="2849330" y="2919937"/>
            <a:ext cx="257578" cy="273997"/>
            <a:chOff x="3232150" y="382588"/>
            <a:chExt cx="5727700" cy="6092825"/>
          </a:xfrm>
          <a:solidFill>
            <a:schemeClr val="tx1"/>
          </a:solidFill>
        </p:grpSpPr>
        <p:sp>
          <p:nvSpPr>
            <p:cNvPr id="232"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3"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4"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50" name="Rectangle 149"/>
          <p:cNvSpPr/>
          <p:nvPr/>
        </p:nvSpPr>
        <p:spPr>
          <a:xfrm>
            <a:off x="6695596" y="2860537"/>
            <a:ext cx="1188495"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Analytics</a:t>
            </a:r>
          </a:p>
        </p:txBody>
      </p:sp>
      <p:grpSp>
        <p:nvGrpSpPr>
          <p:cNvPr id="235" name="Group 234"/>
          <p:cNvGrpSpPr/>
          <p:nvPr/>
        </p:nvGrpSpPr>
        <p:grpSpPr>
          <a:xfrm>
            <a:off x="6348248" y="2938325"/>
            <a:ext cx="206665" cy="270342"/>
            <a:chOff x="3473450" y="4579938"/>
            <a:chExt cx="1741488" cy="2278062"/>
          </a:xfrm>
          <a:solidFill>
            <a:schemeClr val="tx1"/>
          </a:solidFill>
        </p:grpSpPr>
        <p:sp>
          <p:nvSpPr>
            <p:cNvPr id="23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23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46" name="Rectangle 145"/>
          <p:cNvSpPr/>
          <p:nvPr/>
        </p:nvSpPr>
        <p:spPr>
          <a:xfrm>
            <a:off x="3144290" y="2177080"/>
            <a:ext cx="1190507"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Factory </a:t>
            </a:r>
            <a:endParaRPr lang="en-US" sz="1100" kern="0" dirty="0">
              <a:solidFill>
                <a:sysClr val="windowText" lastClr="000000"/>
              </a:solidFill>
            </a:endParaRPr>
          </a:p>
        </p:txBody>
      </p:sp>
      <p:sp>
        <p:nvSpPr>
          <p:cNvPr id="149" name="Rectangle 148"/>
          <p:cNvSpPr/>
          <p:nvPr/>
        </p:nvSpPr>
        <p:spPr>
          <a:xfrm>
            <a:off x="6695596" y="2097804"/>
            <a:ext cx="1188495"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Machine Learning</a:t>
            </a:r>
          </a:p>
        </p:txBody>
      </p:sp>
      <p:sp>
        <p:nvSpPr>
          <p:cNvPr id="147" name="Rectangle 146"/>
          <p:cNvSpPr/>
          <p:nvPr/>
        </p:nvSpPr>
        <p:spPr>
          <a:xfrm>
            <a:off x="4833188" y="2177080"/>
            <a:ext cx="1190507"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Data Lake Store</a:t>
            </a:r>
          </a:p>
        </p:txBody>
      </p:sp>
      <p:grpSp>
        <p:nvGrpSpPr>
          <p:cNvPr id="239" name="Group 238"/>
          <p:cNvGrpSpPr/>
          <p:nvPr/>
        </p:nvGrpSpPr>
        <p:grpSpPr>
          <a:xfrm>
            <a:off x="4544198" y="2181959"/>
            <a:ext cx="235281" cy="235281"/>
            <a:chOff x="4068192" y="3363795"/>
            <a:chExt cx="324957" cy="324957"/>
          </a:xfrm>
        </p:grpSpPr>
        <p:sp>
          <p:nvSpPr>
            <p:cNvPr id="240" name="Rounded Rectangle 239"/>
            <p:cNvSpPr/>
            <p:nvPr/>
          </p:nvSpPr>
          <p:spPr bwMode="auto">
            <a:xfrm>
              <a:off x="4068192" y="3363795"/>
              <a:ext cx="324957" cy="3249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Oval 246"/>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Oval 247"/>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Oval 250"/>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Oval 251"/>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Oval 254"/>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1" name="Rectangle 150"/>
          <p:cNvSpPr/>
          <p:nvPr/>
        </p:nvSpPr>
        <p:spPr>
          <a:xfrm>
            <a:off x="8475236" y="2097804"/>
            <a:ext cx="1188495" cy="430887"/>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Cognitive Services</a:t>
            </a:r>
          </a:p>
        </p:txBody>
      </p:sp>
      <p:grpSp>
        <p:nvGrpSpPr>
          <p:cNvPr id="13" name="Group 12"/>
          <p:cNvGrpSpPr/>
          <p:nvPr/>
        </p:nvGrpSpPr>
        <p:grpSpPr>
          <a:xfrm>
            <a:off x="8052041" y="2171242"/>
            <a:ext cx="400356" cy="256716"/>
            <a:chOff x="7822816" y="2717080"/>
            <a:chExt cx="427431" cy="274077"/>
          </a:xfrm>
        </p:grpSpPr>
        <p:sp>
          <p:nvSpPr>
            <p:cNvPr id="257" name="Freeform 256"/>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03" tIns="45701" rIns="91403" bIns="45701" numCol="1" anchor="t" anchorCtr="0" compatLnSpc="1">
              <a:prstTxWarp prst="textNoShape">
                <a:avLst/>
              </a:prstTxWarp>
              <a:noAutofit/>
            </a:bodyPr>
            <a:lstStyle/>
            <a:p>
              <a:pPr defTabSz="896203"/>
              <a:endParaRPr lang="en-US" sz="1799" kern="0">
                <a:solidFill>
                  <a:sysClr val="windowText" lastClr="000000"/>
                </a:solidFill>
              </a:endParaRPr>
            </a:p>
          </p:txBody>
        </p:sp>
        <p:sp>
          <p:nvSpPr>
            <p:cNvPr id="258"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263" name="Rectangle 262"/>
          <p:cNvSpPr/>
          <p:nvPr/>
        </p:nvSpPr>
        <p:spPr>
          <a:xfrm>
            <a:off x="8298460" y="5090180"/>
            <a:ext cx="1190507" cy="261610"/>
          </a:xfrm>
          <a:prstGeom prst="rect">
            <a:avLst/>
          </a:prstGeom>
        </p:spPr>
        <p:txBody>
          <a:bodyPr wrap="square">
            <a:spAutoFit/>
          </a:bodyPr>
          <a:lstStyle/>
          <a:p>
            <a:pPr defTabSz="896203"/>
            <a:r>
              <a:rPr lang="en-US" sz="1100" kern="0" dirty="0">
                <a:solidFill>
                  <a:sysClr val="windowText" lastClr="000000"/>
                </a:solidFill>
                <a:cs typeface="Segoe UI Semilight" panose="020B0402040204020203" pitchFamily="34" charset="0"/>
              </a:rPr>
              <a:t>Power BI</a:t>
            </a:r>
          </a:p>
        </p:txBody>
      </p:sp>
      <p:grpSp>
        <p:nvGrpSpPr>
          <p:cNvPr id="30" name="Group 29"/>
          <p:cNvGrpSpPr/>
          <p:nvPr/>
        </p:nvGrpSpPr>
        <p:grpSpPr>
          <a:xfrm>
            <a:off x="7963358" y="5115447"/>
            <a:ext cx="304325" cy="194509"/>
            <a:chOff x="7884058" y="5368509"/>
            <a:chExt cx="324905" cy="207663"/>
          </a:xfrm>
        </p:grpSpPr>
        <p:sp>
          <p:nvSpPr>
            <p:cNvPr id="26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6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6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6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sp>
          <p:nvSpPr>
            <p:cNvPr id="26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896203"/>
              <a:endParaRPr lang="en-US" sz="1764" kern="0">
                <a:solidFill>
                  <a:srgbClr val="FFFFFF"/>
                </a:solidFill>
              </a:endParaRPr>
            </a:p>
          </p:txBody>
        </p:sp>
      </p:grpSp>
      <p:sp>
        <p:nvSpPr>
          <p:cNvPr id="156" name="Freeform 155"/>
          <p:cNvSpPr/>
          <p:nvPr/>
        </p:nvSpPr>
        <p:spPr bwMode="auto">
          <a:xfrm>
            <a:off x="8077365" y="2939577"/>
            <a:ext cx="349709" cy="237719"/>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259" name="Group 258"/>
          <p:cNvGrpSpPr/>
          <p:nvPr/>
        </p:nvGrpSpPr>
        <p:grpSpPr>
          <a:xfrm>
            <a:off x="6288561" y="4481575"/>
            <a:ext cx="330317" cy="253745"/>
            <a:chOff x="1260022" y="5196402"/>
            <a:chExt cx="3273425" cy="2514600"/>
          </a:xfrm>
          <a:solidFill>
            <a:schemeClr val="tx1"/>
          </a:solidFill>
        </p:grpSpPr>
        <p:sp>
          <p:nvSpPr>
            <p:cNvPr id="260" name="Freeform 25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61" name="Freeform 26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62" name="Freeform 26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sp>
          <p:nvSpPr>
            <p:cNvPr id="270" name="Freeform 269"/>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1799" dirty="0"/>
            </a:p>
          </p:txBody>
        </p:sp>
      </p:grpSp>
      <p:sp>
        <p:nvSpPr>
          <p:cNvPr id="271" name="Freeform 270"/>
          <p:cNvSpPr>
            <a:spLocks/>
          </p:cNvSpPr>
          <p:nvPr/>
        </p:nvSpPr>
        <p:spPr bwMode="auto">
          <a:xfrm>
            <a:off x="6289794" y="3695351"/>
            <a:ext cx="343172" cy="259696"/>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301" name="Freeform 300"/>
          <p:cNvSpPr/>
          <p:nvPr/>
        </p:nvSpPr>
        <p:spPr bwMode="auto">
          <a:xfrm>
            <a:off x="2845577" y="2119698"/>
            <a:ext cx="268315" cy="281962"/>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302" name="Freeform 301"/>
          <p:cNvSpPr/>
          <p:nvPr/>
        </p:nvSpPr>
        <p:spPr bwMode="auto">
          <a:xfrm>
            <a:off x="2864611" y="3707190"/>
            <a:ext cx="216905" cy="226984"/>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303" name="Freeform 302"/>
          <p:cNvSpPr/>
          <p:nvPr/>
        </p:nvSpPr>
        <p:spPr bwMode="auto">
          <a:xfrm flipH="1">
            <a:off x="6330304" y="2171082"/>
            <a:ext cx="250323" cy="26490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351" name="Group 350"/>
          <p:cNvGrpSpPr/>
          <p:nvPr/>
        </p:nvGrpSpPr>
        <p:grpSpPr>
          <a:xfrm>
            <a:off x="4544804" y="2919936"/>
            <a:ext cx="232530" cy="284796"/>
            <a:chOff x="-3084513" y="3390510"/>
            <a:chExt cx="2716213" cy="3363913"/>
          </a:xfrm>
          <a:solidFill>
            <a:schemeClr val="tx1"/>
          </a:solidFill>
        </p:grpSpPr>
        <p:sp>
          <p:nvSpPr>
            <p:cNvPr id="34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34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77" name="TextBox 176"/>
          <p:cNvSpPr txBox="1"/>
          <p:nvPr/>
        </p:nvSpPr>
        <p:spPr>
          <a:xfrm>
            <a:off x="1647065" y="1875538"/>
            <a:ext cx="485594" cy="316753"/>
          </a:xfrm>
          <a:prstGeom prst="rect">
            <a:avLst/>
          </a:prstGeom>
          <a:noFill/>
        </p:spPr>
        <p:txBody>
          <a:bodyPr wrap="square" lIns="0" tIns="0" rIns="0" bIns="0" rtlCol="0" anchor="ctr" anchorCtr="0">
            <a:spAutoFit/>
          </a:bodyPr>
          <a:lstStyle/>
          <a:p>
            <a:pPr defTabSz="914005">
              <a:spcAft>
                <a:spcPts val="588"/>
              </a:spcAft>
            </a:pPr>
            <a:r>
              <a:rPr lang="en-US" sz="1029" kern="0" dirty="0">
                <a:solidFill>
                  <a:schemeClr val="bg2"/>
                </a:solidFill>
                <a:cs typeface="Segoe UI Semilight" panose="020B0402040204020203" pitchFamily="34" charset="0"/>
              </a:rPr>
              <a:t>Data Sources</a:t>
            </a:r>
          </a:p>
        </p:txBody>
      </p:sp>
      <p:sp>
        <p:nvSpPr>
          <p:cNvPr id="179" name="TextBox 178"/>
          <p:cNvSpPr txBox="1"/>
          <p:nvPr/>
        </p:nvSpPr>
        <p:spPr>
          <a:xfrm>
            <a:off x="1647065" y="3159518"/>
            <a:ext cx="485594" cy="158377"/>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Apps</a:t>
            </a:r>
          </a:p>
        </p:txBody>
      </p:sp>
      <p:sp>
        <p:nvSpPr>
          <p:cNvPr id="181" name="TextBox 180"/>
          <p:cNvSpPr txBox="1"/>
          <p:nvPr/>
        </p:nvSpPr>
        <p:spPr>
          <a:xfrm>
            <a:off x="1647065" y="4377319"/>
            <a:ext cx="675674" cy="475130"/>
          </a:xfrm>
          <a:prstGeom prst="rect">
            <a:avLst/>
          </a:prstGeom>
          <a:noFill/>
        </p:spPr>
        <p:txBody>
          <a:bodyPr wrap="square" lIns="0" tIns="0" rIns="0" bIns="0" rtlCol="0" anchor="ctr" anchorCtr="0">
            <a:spAutoFit/>
          </a:bodyPr>
          <a:lstStyle/>
          <a:p>
            <a:pPr defTabSz="914005">
              <a:spcBef>
                <a:spcPct val="0"/>
              </a:spcBef>
              <a:spcAft>
                <a:spcPts val="588"/>
              </a:spcAft>
            </a:pPr>
            <a:r>
              <a:rPr lang="en-US" sz="1029" kern="0" dirty="0">
                <a:solidFill>
                  <a:schemeClr val="bg2"/>
                </a:solidFill>
                <a:cs typeface="Segoe UI Semilight" panose="020B0402040204020203" pitchFamily="34" charset="0"/>
              </a:rPr>
              <a:t>Sensors </a:t>
            </a:r>
            <a:br>
              <a:rPr lang="en-US" sz="1029" kern="0" dirty="0">
                <a:solidFill>
                  <a:schemeClr val="bg2"/>
                </a:solidFill>
                <a:cs typeface="Segoe UI Semilight" panose="020B0402040204020203" pitchFamily="34" charset="0"/>
              </a:rPr>
            </a:br>
            <a:r>
              <a:rPr lang="en-US" sz="1029" kern="0" dirty="0">
                <a:solidFill>
                  <a:schemeClr val="bg2"/>
                </a:solidFill>
                <a:cs typeface="Segoe UI Semilight" panose="020B0402040204020203" pitchFamily="34" charset="0"/>
              </a:rPr>
              <a:t>and devices</a:t>
            </a:r>
          </a:p>
        </p:txBody>
      </p:sp>
      <p:sp>
        <p:nvSpPr>
          <p:cNvPr id="182" name="TextBox 181"/>
          <p:cNvSpPr txBox="1"/>
          <p:nvPr/>
        </p:nvSpPr>
        <p:spPr>
          <a:xfrm>
            <a:off x="1302783" y="5281207"/>
            <a:ext cx="466474" cy="271485"/>
          </a:xfrm>
          <a:prstGeom prst="rect">
            <a:avLst/>
          </a:prstGeom>
          <a:noFill/>
        </p:spPr>
        <p:txBody>
          <a:bodyPr wrap="none" lIns="0" tIns="0" rIns="0" bIns="0" rtlCol="0" anchor="ctr">
            <a:spAutoFit/>
          </a:bodyPr>
          <a:lstStyle>
            <a:defPPr>
              <a:defRPr lang="en-US"/>
            </a:defPPr>
            <a:lvl1pPr algn="ctr" defTabSz="932563">
              <a:spcBef>
                <a:spcPct val="0"/>
              </a:spcBef>
              <a:spcAft>
                <a:spcPts val="600"/>
              </a:spcAft>
              <a:defRPr sz="1100">
                <a:solidFill>
                  <a:schemeClr val="bg1"/>
                </a:solidFill>
                <a:latin typeface="Segoe UI Semilight" panose="020B0402040204020203" pitchFamily="34" charset="0"/>
                <a:cs typeface="Segoe UI Semilight" panose="020B0402040204020203" pitchFamily="34" charset="0"/>
              </a:defRPr>
            </a:lvl1pPr>
          </a:lstStyle>
          <a:p>
            <a:pPr defTabSz="914005">
              <a:spcAft>
                <a:spcPts val="588"/>
              </a:spcAft>
            </a:pPr>
            <a:r>
              <a:rPr lang="en-US" sz="1764" kern="0" dirty="0">
                <a:solidFill>
                  <a:schemeClr val="bg2"/>
                </a:solidFill>
                <a:latin typeface="+mn-lt"/>
              </a:rPr>
              <a:t>Data</a:t>
            </a:r>
          </a:p>
        </p:txBody>
      </p:sp>
      <p:cxnSp>
        <p:nvCxnSpPr>
          <p:cNvPr id="202" name="Straight Connector 201"/>
          <p:cNvCxnSpPr/>
          <p:nvPr/>
        </p:nvCxnSpPr>
        <p:spPr>
          <a:xfrm>
            <a:off x="2209218" y="3254966"/>
            <a:ext cx="283293" cy="0"/>
          </a:xfrm>
          <a:prstGeom prst="line">
            <a:avLst/>
          </a:prstGeom>
          <a:solidFill>
            <a:srgbClr val="0078D7"/>
          </a:solidFill>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89" name="Picture 28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6941" y="2881718"/>
            <a:ext cx="712822" cy="834049"/>
          </a:xfrm>
          <a:prstGeom prst="rect">
            <a:avLst/>
          </a:prstGeom>
        </p:spPr>
      </p:pic>
      <p:pic>
        <p:nvPicPr>
          <p:cNvPr id="290" name="Picture 2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548" y="4210323"/>
            <a:ext cx="691514" cy="809118"/>
          </a:xfrm>
          <a:prstGeom prst="rect">
            <a:avLst/>
          </a:prstGeom>
        </p:spPr>
      </p:pic>
      <p:pic>
        <p:nvPicPr>
          <p:cNvPr id="291" name="Picture 2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83682" y="1644107"/>
            <a:ext cx="629815" cy="736926"/>
          </a:xfrm>
          <a:prstGeom prst="rect">
            <a:avLst/>
          </a:prstGeom>
        </p:spPr>
      </p:pic>
    </p:spTree>
    <p:extLst>
      <p:ext uri="{BB962C8B-B14F-4D97-AF65-F5344CB8AC3E}">
        <p14:creationId xmlns:p14="http://schemas.microsoft.com/office/powerpoint/2010/main" val="170762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00032"/>
            <a:ext cx="12188825" cy="3818423"/>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sz="3920" dirty="0"/>
              <a:t>Turning telemetry data from vehicles into insight</a:t>
            </a:r>
            <a:br>
              <a:rPr lang="en-US" sz="3920" dirty="0"/>
            </a:br>
            <a:endParaRPr lang="en-US" sz="3920" dirty="0"/>
          </a:p>
        </p:txBody>
      </p:sp>
      <p:grpSp>
        <p:nvGrpSpPr>
          <p:cNvPr id="100" name="Group 99"/>
          <p:cNvGrpSpPr/>
          <p:nvPr/>
        </p:nvGrpSpPr>
        <p:grpSpPr>
          <a:xfrm>
            <a:off x="5251656" y="1455113"/>
            <a:ext cx="1192588" cy="910297"/>
            <a:chOff x="811579" y="1729311"/>
            <a:chExt cx="1475102" cy="1125938"/>
          </a:xfrm>
          <a:solidFill>
            <a:srgbClr val="0072C6"/>
          </a:solidFill>
        </p:grpSpPr>
        <p:sp>
          <p:nvSpPr>
            <p:cNvPr id="101" name="Freeform 5"/>
            <p:cNvSpPr>
              <a:spLocks noEditPoints="1"/>
            </p:cNvSpPr>
            <p:nvPr/>
          </p:nvSpPr>
          <p:spPr bwMode="auto">
            <a:xfrm>
              <a:off x="811579" y="2184749"/>
              <a:ext cx="1475102" cy="670500"/>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grpFill/>
            <a:ln w="38100">
              <a:noFill/>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grpSp>
          <p:nvGrpSpPr>
            <p:cNvPr id="102" name="Group 8"/>
            <p:cNvGrpSpPr>
              <a:grpSpLocks noChangeAspect="1"/>
            </p:cNvGrpSpPr>
            <p:nvPr/>
          </p:nvGrpSpPr>
          <p:grpSpPr bwMode="auto">
            <a:xfrm>
              <a:off x="1287193" y="1729311"/>
              <a:ext cx="523875" cy="288925"/>
              <a:chOff x="5218" y="1988"/>
              <a:chExt cx="330" cy="182"/>
            </a:xfrm>
            <a:grpFill/>
          </p:grpSpPr>
          <p:sp>
            <p:nvSpPr>
              <p:cNvPr id="103" name="Freeform 9"/>
              <p:cNvSpPr>
                <a:spLocks/>
              </p:cNvSpPr>
              <p:nvPr/>
            </p:nvSpPr>
            <p:spPr bwMode="auto">
              <a:xfrm>
                <a:off x="5218" y="1988"/>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grpFill/>
              <a:ln w="9525">
                <a:noFill/>
                <a:round/>
                <a:headEnd/>
                <a:tailEnd/>
              </a:ln>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sp>
            <p:nvSpPr>
              <p:cNvPr id="104" name="Freeform 10"/>
              <p:cNvSpPr>
                <a:spLocks/>
              </p:cNvSpPr>
              <p:nvPr/>
            </p:nvSpPr>
            <p:spPr bwMode="auto">
              <a:xfrm>
                <a:off x="5263" y="2054"/>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grpFill/>
              <a:ln w="9525">
                <a:noFill/>
                <a:round/>
                <a:headEnd/>
                <a:tailEnd/>
              </a:ln>
              <a:extLst/>
            </p:spPr>
            <p:txBody>
              <a:bodyPr vert="horz" wrap="square" lIns="89619" tIns="44810" rIns="89619" bIns="44810" numCol="1" anchor="t" anchorCtr="0" compatLnSpc="1">
                <a:prstTxWarp prst="textNoShape">
                  <a:avLst/>
                </a:prstTxWarp>
              </a:bodyPr>
              <a:lstStyle/>
              <a:p>
                <a:pPr defTabSz="896203">
                  <a:defRPr/>
                </a:pPr>
                <a:endParaRPr lang="en-US" sz="1764" kern="0" dirty="0">
                  <a:gradFill>
                    <a:gsLst>
                      <a:gs pos="1250">
                        <a:srgbClr val="505050"/>
                      </a:gs>
                      <a:gs pos="76000">
                        <a:srgbClr val="505050"/>
                      </a:gs>
                    </a:gsLst>
                    <a:lin ang="5400000" scaled="0"/>
                  </a:gradFill>
                </a:endParaRPr>
              </a:p>
            </p:txBody>
          </p:sp>
          <p:sp>
            <p:nvSpPr>
              <p:cNvPr id="105" name="Freeform 11"/>
              <p:cNvSpPr>
                <a:spLocks/>
              </p:cNvSpPr>
              <p:nvPr/>
            </p:nvSpPr>
            <p:spPr bwMode="auto">
              <a:xfrm>
                <a:off x="5312" y="2120"/>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grpFill/>
              <a:ln w="9525">
                <a:noFill/>
                <a:round/>
                <a:headEnd/>
                <a:tailEnd/>
              </a:ln>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grpSp>
      </p:grpSp>
      <p:grpSp>
        <p:nvGrpSpPr>
          <p:cNvPr id="114" name="Group 113"/>
          <p:cNvGrpSpPr/>
          <p:nvPr/>
        </p:nvGrpSpPr>
        <p:grpSpPr>
          <a:xfrm>
            <a:off x="8087388" y="2694006"/>
            <a:ext cx="787725" cy="787725"/>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15" name="Group 114"/>
          <p:cNvGrpSpPr/>
          <p:nvPr/>
        </p:nvGrpSpPr>
        <p:grpSpPr>
          <a:xfrm>
            <a:off x="8087388" y="5086352"/>
            <a:ext cx="787725" cy="787725"/>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nvGrpSpPr>
          <p:cNvPr id="116" name="Group 115"/>
          <p:cNvGrpSpPr/>
          <p:nvPr/>
        </p:nvGrpSpPr>
        <p:grpSpPr>
          <a:xfrm>
            <a:off x="139649" y="3914662"/>
            <a:ext cx="787725" cy="787725"/>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2744"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17" name="Group 116"/>
          <p:cNvGrpSpPr/>
          <p:nvPr/>
        </p:nvGrpSpPr>
        <p:grpSpPr>
          <a:xfrm>
            <a:off x="3819857" y="3914662"/>
            <a:ext cx="787725" cy="787725"/>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39649" y="5086352"/>
            <a:ext cx="787725" cy="787725"/>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2744"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nvGrpSpPr>
          <p:cNvPr id="123" name="Group 122"/>
          <p:cNvGrpSpPr/>
          <p:nvPr/>
        </p:nvGrpSpPr>
        <p:grpSpPr>
          <a:xfrm>
            <a:off x="3819857" y="5086352"/>
            <a:ext cx="787725" cy="787725"/>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24" name="Group 123"/>
          <p:cNvGrpSpPr/>
          <p:nvPr/>
        </p:nvGrpSpPr>
        <p:grpSpPr>
          <a:xfrm>
            <a:off x="8087388" y="3914662"/>
            <a:ext cx="787725" cy="787725"/>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06" name="Group 105"/>
          <p:cNvGrpSpPr/>
          <p:nvPr/>
        </p:nvGrpSpPr>
        <p:grpSpPr>
          <a:xfrm>
            <a:off x="269170" y="1306997"/>
            <a:ext cx="4982485" cy="1178271"/>
            <a:chOff x="2673185" y="1454808"/>
            <a:chExt cx="4978426" cy="1118673"/>
          </a:xfrm>
        </p:grpSpPr>
        <p:sp>
          <p:nvSpPr>
            <p:cNvPr id="107" name="Rectangle 106"/>
            <p:cNvSpPr/>
            <p:nvPr/>
          </p:nvSpPr>
          <p:spPr>
            <a:xfrm>
              <a:off x="2673185" y="1454808"/>
              <a:ext cx="2406282" cy="1118673"/>
            </a:xfrm>
            <a:prstGeom prst="rect">
              <a:avLst/>
            </a:prstGeom>
          </p:spPr>
          <p:txBody>
            <a:bodyPr wrap="square">
              <a:spAutoFit/>
            </a:bodyPr>
            <a:lstStyle/>
            <a:p>
              <a:pPr defTabSz="896203">
                <a:lnSpc>
                  <a:spcPct val="90000"/>
                </a:lnSpc>
                <a:defRPr/>
              </a:pPr>
              <a:r>
                <a:rPr lang="en-US" sz="7841" kern="0" dirty="0">
                  <a:gradFill>
                    <a:gsLst>
                      <a:gs pos="1250">
                        <a:srgbClr val="0078D7"/>
                      </a:gs>
                      <a:gs pos="76000">
                        <a:srgbClr val="0078D7"/>
                      </a:gs>
                    </a:gsLst>
                    <a:lin ang="5400000" scaled="0"/>
                  </a:gradFill>
                  <a:latin typeface="Segoe UI Light"/>
                </a:rPr>
                <a:t>75%</a:t>
              </a:r>
              <a:endParaRPr lang="en-US" sz="3136" kern="0" dirty="0">
                <a:gradFill>
                  <a:gsLst>
                    <a:gs pos="1250">
                      <a:srgbClr val="0078D7"/>
                    </a:gs>
                    <a:gs pos="76000">
                      <a:srgbClr val="0078D7"/>
                    </a:gs>
                  </a:gsLst>
                  <a:lin ang="5400000" scaled="0"/>
                </a:gradFill>
                <a:cs typeface="Segoe UI" panose="020B0502040204020203" pitchFamily="34" charset="0"/>
              </a:endParaRPr>
            </a:p>
          </p:txBody>
        </p:sp>
        <p:sp>
          <p:nvSpPr>
            <p:cNvPr id="108" name="Rectangle 107"/>
            <p:cNvSpPr/>
            <p:nvPr/>
          </p:nvSpPr>
          <p:spPr>
            <a:xfrm>
              <a:off x="4666335" y="1540724"/>
              <a:ext cx="2985276" cy="912422"/>
            </a:xfrm>
            <a:prstGeom prst="rect">
              <a:avLst/>
            </a:prstGeom>
          </p:spPr>
          <p:txBody>
            <a:bodyPr wrap="square">
              <a:spAutoFit/>
            </a:bodyPr>
            <a:lstStyle/>
            <a:p>
              <a:pPr defTabSz="896203">
                <a:lnSpc>
                  <a:spcPct val="90000"/>
                </a:lnSpc>
                <a:defRPr/>
              </a:pPr>
              <a:r>
                <a:rPr lang="en-US" sz="1568" kern="0" dirty="0">
                  <a:gradFill>
                    <a:gsLst>
                      <a:gs pos="1250">
                        <a:srgbClr val="505050"/>
                      </a:gs>
                      <a:gs pos="76000">
                        <a:srgbClr val="505050"/>
                      </a:gs>
                    </a:gsLst>
                    <a:lin ang="5400000" scaled="0"/>
                  </a:gradFill>
                </a:rPr>
                <a:t>of the cars shipped globally by </a:t>
              </a:r>
              <a:r>
                <a:rPr lang="en-US" sz="1568" b="1" kern="0" dirty="0">
                  <a:gradFill>
                    <a:gsLst>
                      <a:gs pos="1250">
                        <a:srgbClr val="505050"/>
                      </a:gs>
                      <a:gs pos="76000">
                        <a:srgbClr val="505050"/>
                      </a:gs>
                    </a:gsLst>
                    <a:lin ang="5400000" scaled="0"/>
                  </a:gradFill>
                </a:rPr>
                <a:t>2020</a:t>
              </a:r>
              <a:r>
                <a:rPr lang="en-US" sz="1568" kern="0" dirty="0">
                  <a:gradFill>
                    <a:gsLst>
                      <a:gs pos="1250">
                        <a:srgbClr val="505050"/>
                      </a:gs>
                      <a:gs pos="76000">
                        <a:srgbClr val="505050"/>
                      </a:gs>
                    </a:gsLst>
                    <a:lin ang="5400000" scaled="0"/>
                  </a:gradFill>
                </a:rPr>
                <a:t> will be built with the necessary hardware to connect to the Internet</a:t>
              </a:r>
            </a:p>
          </p:txBody>
        </p:sp>
      </p:grpSp>
      <p:sp>
        <p:nvSpPr>
          <p:cNvPr id="2" name="TextBox 1"/>
          <p:cNvSpPr txBox="1"/>
          <p:nvPr/>
        </p:nvSpPr>
        <p:spPr>
          <a:xfrm>
            <a:off x="253826" y="2720058"/>
            <a:ext cx="6451115" cy="723955"/>
          </a:xfrm>
          <a:prstGeom prst="rect">
            <a:avLst/>
          </a:prstGeom>
          <a:noFill/>
        </p:spPr>
        <p:txBody>
          <a:bodyPr wrap="none" lIns="179238" tIns="143391" rIns="179238" bIns="143391" rtlCol="0">
            <a:spAutoFit/>
          </a:bodyPr>
          <a:lstStyle/>
          <a:p>
            <a:pPr defTabSz="896203">
              <a:lnSpc>
                <a:spcPct val="90000"/>
              </a:lnSpc>
              <a:spcAft>
                <a:spcPts val="588"/>
              </a:spcAft>
            </a:pPr>
            <a:r>
              <a:rPr lang="en-US" sz="3136" kern="0" dirty="0">
                <a:gradFill>
                  <a:gsLst>
                    <a:gs pos="2917">
                      <a:srgbClr val="505050"/>
                    </a:gs>
                    <a:gs pos="30000">
                      <a:srgbClr val="505050"/>
                    </a:gs>
                  </a:gsLst>
                  <a:lin ang="5400000" scaled="0"/>
                </a:gradFill>
              </a:rPr>
              <a:t>So what can we do with that data?</a:t>
            </a:r>
          </a:p>
        </p:txBody>
      </p:sp>
      <p:sp>
        <p:nvSpPr>
          <p:cNvPr id="71" name="TextBox 70"/>
          <p:cNvSpPr txBox="1"/>
          <p:nvPr/>
        </p:nvSpPr>
        <p:spPr>
          <a:xfrm>
            <a:off x="8832369" y="2639849"/>
            <a:ext cx="3032942"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Vehicle diagnostic</a:t>
            </a:r>
          </a:p>
          <a:p>
            <a:pPr defTabSz="896203">
              <a:lnSpc>
                <a:spcPct val="90000"/>
              </a:lnSpc>
              <a:spcAft>
                <a:spcPts val="588"/>
              </a:spcAft>
            </a:pPr>
            <a:r>
              <a:rPr lang="en-US" sz="1568" i="1" kern="0" dirty="0">
                <a:solidFill>
                  <a:schemeClr val="accent1"/>
                </a:solidFill>
              </a:rPr>
              <a:t>What parts need maintenance </a:t>
            </a:r>
            <a:br>
              <a:rPr lang="en-US" sz="1568" i="1" kern="0" dirty="0">
                <a:solidFill>
                  <a:schemeClr val="accent1"/>
                </a:solidFill>
              </a:rPr>
            </a:br>
            <a:r>
              <a:rPr lang="en-US" sz="1568" i="1" kern="0" dirty="0">
                <a:solidFill>
                  <a:schemeClr val="accent1"/>
                </a:solidFill>
              </a:rPr>
              <a:t>first on all Ford F-150’s sold?</a:t>
            </a:r>
          </a:p>
        </p:txBody>
      </p:sp>
      <p:sp>
        <p:nvSpPr>
          <p:cNvPr id="72" name="TextBox 71"/>
          <p:cNvSpPr txBox="1"/>
          <p:nvPr/>
        </p:nvSpPr>
        <p:spPr>
          <a:xfrm>
            <a:off x="8832369" y="4989207"/>
            <a:ext cx="3201740"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Usage-based insurance</a:t>
            </a:r>
          </a:p>
          <a:p>
            <a:pPr defTabSz="896203">
              <a:lnSpc>
                <a:spcPct val="90000"/>
              </a:lnSpc>
              <a:spcAft>
                <a:spcPts val="588"/>
              </a:spcAft>
            </a:pPr>
            <a:r>
              <a:rPr lang="en-US" sz="1568" i="1" kern="0" dirty="0">
                <a:solidFill>
                  <a:schemeClr val="accent1"/>
                </a:solidFill>
              </a:rPr>
              <a:t>Are there any vehicles below the </a:t>
            </a:r>
            <a:br>
              <a:rPr lang="en-US" sz="1568" i="1" kern="0" dirty="0">
                <a:solidFill>
                  <a:schemeClr val="accent1"/>
                </a:solidFill>
              </a:rPr>
            </a:br>
            <a:r>
              <a:rPr lang="en-US" sz="1568" i="1" kern="0" dirty="0">
                <a:solidFill>
                  <a:schemeClr val="accent1"/>
                </a:solidFill>
              </a:rPr>
              <a:t>insurance price break threshold?</a:t>
            </a:r>
          </a:p>
        </p:txBody>
      </p:sp>
      <p:sp>
        <p:nvSpPr>
          <p:cNvPr id="74" name="TextBox 73"/>
          <p:cNvSpPr txBox="1"/>
          <p:nvPr/>
        </p:nvSpPr>
        <p:spPr>
          <a:xfrm>
            <a:off x="4491711" y="3786675"/>
            <a:ext cx="3416476"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Fleet management</a:t>
            </a:r>
          </a:p>
          <a:p>
            <a:pPr defTabSz="896203">
              <a:lnSpc>
                <a:spcPct val="90000"/>
              </a:lnSpc>
              <a:spcAft>
                <a:spcPts val="588"/>
              </a:spcAft>
            </a:pPr>
            <a:r>
              <a:rPr lang="en-US" sz="1568" i="1" kern="0" dirty="0">
                <a:solidFill>
                  <a:schemeClr val="accent1"/>
                </a:solidFill>
              </a:rPr>
              <a:t>Show me the location of all </a:t>
            </a:r>
            <a:br>
              <a:rPr lang="en-US" sz="1568" i="1" kern="0" dirty="0">
                <a:solidFill>
                  <a:schemeClr val="accent1"/>
                </a:solidFill>
              </a:rPr>
            </a:br>
            <a:r>
              <a:rPr lang="en-US" sz="1568" i="1" kern="0" dirty="0">
                <a:solidFill>
                  <a:schemeClr val="accent1"/>
                </a:solidFill>
              </a:rPr>
              <a:t>vehicles within 50mi of my location</a:t>
            </a:r>
          </a:p>
        </p:txBody>
      </p:sp>
      <p:sp>
        <p:nvSpPr>
          <p:cNvPr id="75" name="TextBox 74"/>
          <p:cNvSpPr txBox="1"/>
          <p:nvPr/>
        </p:nvSpPr>
        <p:spPr>
          <a:xfrm>
            <a:off x="885007" y="3881693"/>
            <a:ext cx="1361186" cy="853663"/>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Roadside </a:t>
            </a:r>
          </a:p>
          <a:p>
            <a:pPr defTabSz="896203">
              <a:lnSpc>
                <a:spcPct val="90000"/>
              </a:lnSpc>
              <a:spcAft>
                <a:spcPts val="588"/>
              </a:spcAft>
            </a:pPr>
            <a:r>
              <a:rPr lang="en-US" sz="1764" kern="0" dirty="0">
                <a:gradFill>
                  <a:gsLst>
                    <a:gs pos="2917">
                      <a:srgbClr val="505050"/>
                    </a:gs>
                    <a:gs pos="30000">
                      <a:srgbClr val="505050"/>
                    </a:gs>
                  </a:gsLst>
                  <a:lin ang="5400000" scaled="0"/>
                </a:gradFill>
              </a:rPr>
              <a:t>assistance</a:t>
            </a:r>
          </a:p>
        </p:txBody>
      </p:sp>
      <p:sp>
        <p:nvSpPr>
          <p:cNvPr id="76" name="TextBox 75"/>
          <p:cNvSpPr txBox="1"/>
          <p:nvPr/>
        </p:nvSpPr>
        <p:spPr>
          <a:xfrm>
            <a:off x="885008" y="4989207"/>
            <a:ext cx="3021819"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Eco-driving</a:t>
            </a:r>
          </a:p>
          <a:p>
            <a:pPr defTabSz="896203">
              <a:lnSpc>
                <a:spcPct val="90000"/>
              </a:lnSpc>
              <a:spcAft>
                <a:spcPts val="588"/>
              </a:spcAft>
            </a:pPr>
            <a:r>
              <a:rPr lang="en-US" sz="1568" i="1" kern="0" dirty="0">
                <a:solidFill>
                  <a:schemeClr val="accent1"/>
                </a:solidFill>
              </a:rPr>
              <a:t>How does the reported </a:t>
            </a:r>
            <a:br>
              <a:rPr lang="en-US" sz="1568" i="1" kern="0" dirty="0">
                <a:solidFill>
                  <a:schemeClr val="accent1"/>
                </a:solidFill>
              </a:rPr>
            </a:br>
            <a:r>
              <a:rPr lang="en-US" sz="1568" i="1" kern="0" dirty="0">
                <a:solidFill>
                  <a:schemeClr val="accent1"/>
                </a:solidFill>
              </a:rPr>
              <a:t>MPG compare to actual MPG? </a:t>
            </a:r>
          </a:p>
        </p:txBody>
      </p:sp>
      <p:sp>
        <p:nvSpPr>
          <p:cNvPr id="77" name="TextBox 76"/>
          <p:cNvSpPr txBox="1"/>
          <p:nvPr/>
        </p:nvSpPr>
        <p:spPr>
          <a:xfrm>
            <a:off x="4551940" y="4989206"/>
            <a:ext cx="3527908" cy="1045239"/>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Engine performance remapping</a:t>
            </a:r>
          </a:p>
          <a:p>
            <a:pPr defTabSz="896203">
              <a:lnSpc>
                <a:spcPct val="90000"/>
              </a:lnSpc>
              <a:spcAft>
                <a:spcPts val="588"/>
              </a:spcAft>
            </a:pPr>
            <a:r>
              <a:rPr lang="en-US" sz="1568" i="1" kern="0" dirty="0">
                <a:solidFill>
                  <a:schemeClr val="accent1"/>
                </a:solidFill>
              </a:rPr>
              <a:t>What parts of the engine are </a:t>
            </a:r>
            <a:br>
              <a:rPr lang="en-US" sz="1568" i="1" kern="0" dirty="0">
                <a:solidFill>
                  <a:schemeClr val="accent1"/>
                </a:solidFill>
              </a:rPr>
            </a:br>
            <a:r>
              <a:rPr lang="en-US" sz="1568" i="1" kern="0" dirty="0">
                <a:solidFill>
                  <a:schemeClr val="accent1"/>
                </a:solidFill>
              </a:rPr>
              <a:t>not meeting requirements?</a:t>
            </a:r>
          </a:p>
        </p:txBody>
      </p:sp>
      <p:sp>
        <p:nvSpPr>
          <p:cNvPr id="78" name="TextBox 77"/>
          <p:cNvSpPr txBox="1"/>
          <p:nvPr/>
        </p:nvSpPr>
        <p:spPr>
          <a:xfrm>
            <a:off x="8795357" y="3786675"/>
            <a:ext cx="2857422"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Engine emission control</a:t>
            </a:r>
          </a:p>
          <a:p>
            <a:pPr defTabSz="896203">
              <a:lnSpc>
                <a:spcPct val="90000"/>
              </a:lnSpc>
              <a:spcAft>
                <a:spcPts val="588"/>
              </a:spcAft>
            </a:pPr>
            <a:r>
              <a:rPr lang="en-US" sz="1568" i="1" kern="0" dirty="0">
                <a:solidFill>
                  <a:schemeClr val="accent1"/>
                </a:solidFill>
              </a:rPr>
              <a:t>What is the emissions status </a:t>
            </a:r>
            <a:br>
              <a:rPr lang="en-US" sz="1568" i="1" kern="0" dirty="0">
                <a:solidFill>
                  <a:schemeClr val="accent1"/>
                </a:solidFill>
              </a:rPr>
            </a:br>
            <a:r>
              <a:rPr lang="en-US" sz="1568" i="1" kern="0" dirty="0">
                <a:solidFill>
                  <a:schemeClr val="accent1"/>
                </a:solidFill>
              </a:rPr>
              <a:t>of vehicle B204?</a:t>
            </a:r>
          </a:p>
        </p:txBody>
      </p:sp>
    </p:spTree>
    <p:extLst>
      <p:ext uri="{BB962C8B-B14F-4D97-AF65-F5344CB8AC3E}">
        <p14:creationId xmlns:p14="http://schemas.microsoft.com/office/powerpoint/2010/main" val="116491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Cortana Intelligence Suite in action</a:t>
            </a:r>
          </a:p>
        </p:txBody>
      </p:sp>
      <p:sp>
        <p:nvSpPr>
          <p:cNvPr id="6" name="Rectangle 5"/>
          <p:cNvSpPr/>
          <p:nvPr/>
        </p:nvSpPr>
        <p:spPr bwMode="auto">
          <a:xfrm>
            <a:off x="448097" y="1009310"/>
            <a:ext cx="11053027" cy="5198221"/>
          </a:xfrm>
          <a:prstGeom prst="rect">
            <a:avLst/>
          </a:prstGeom>
          <a:solidFill>
            <a:srgbClr val="0072C6"/>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39210" y="1516944"/>
            <a:ext cx="10870801" cy="4600811"/>
          </a:xfrm>
          <a:prstGeom prst="rect">
            <a:avLst/>
          </a:prstGeom>
          <a:solidFill>
            <a:schemeClr val="tx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520671" y="1119018"/>
            <a:ext cx="1338122" cy="271483"/>
          </a:xfrm>
          <a:prstGeom prst="rect">
            <a:avLst/>
          </a:prstGeom>
          <a:noFill/>
        </p:spPr>
        <p:txBody>
          <a:bodyPr wrap="none" lIns="0" tIns="0" rIns="0" bIns="0" rtlCol="0">
            <a:spAutoFit/>
          </a:bodyPr>
          <a:lstStyle/>
          <a:p>
            <a:pPr algn="ctr" defTabSz="896203"/>
            <a:r>
              <a:rPr lang="en-US" sz="1764" kern="0" dirty="0">
                <a:solidFill>
                  <a:sysClr val="windowText" lastClr="000000"/>
                </a:solidFill>
                <a:latin typeface="Segoe UI Semibold" panose="020B0702040204020203" pitchFamily="34" charset="0"/>
                <a:cs typeface="Segoe UI Semibold" panose="020B0702040204020203" pitchFamily="34" charset="0"/>
              </a:rPr>
              <a:t>Data Sources</a:t>
            </a:r>
          </a:p>
        </p:txBody>
      </p:sp>
      <p:sp>
        <p:nvSpPr>
          <p:cNvPr id="9" name="TextBox 8"/>
          <p:cNvSpPr txBox="1"/>
          <p:nvPr/>
        </p:nvSpPr>
        <p:spPr>
          <a:xfrm>
            <a:off x="2368259" y="1119018"/>
            <a:ext cx="611152" cy="271483"/>
          </a:xfrm>
          <a:prstGeom prst="rect">
            <a:avLst/>
          </a:prstGeom>
          <a:noFill/>
        </p:spPr>
        <p:txBody>
          <a:bodyPr wrap="none" lIns="0" tIns="0" rIns="0" bIns="0" rtlCol="0">
            <a:spAutoFit/>
          </a:bodyPr>
          <a:lstStyle/>
          <a:p>
            <a:pPr algn="ctr" defTabSz="896203"/>
            <a:r>
              <a:rPr lang="en-US" sz="1764" kern="0" dirty="0">
                <a:solidFill>
                  <a:sysClr val="windowText" lastClr="000000"/>
                </a:solidFill>
              </a:rPr>
              <a:t>Ingest</a:t>
            </a:r>
          </a:p>
        </p:txBody>
      </p:sp>
      <p:sp>
        <p:nvSpPr>
          <p:cNvPr id="10" name="TextBox 9"/>
          <p:cNvSpPr txBox="1"/>
          <p:nvPr/>
        </p:nvSpPr>
        <p:spPr>
          <a:xfrm>
            <a:off x="4258405" y="1119018"/>
            <a:ext cx="769442" cy="271485"/>
          </a:xfrm>
          <a:prstGeom prst="rect">
            <a:avLst/>
          </a:prstGeom>
          <a:noFill/>
        </p:spPr>
        <p:txBody>
          <a:bodyPr wrap="none" lIns="0" tIns="0" rIns="0" bIns="0" rtlCol="0">
            <a:spAutoFit/>
          </a:bodyPr>
          <a:lstStyle/>
          <a:p>
            <a:pPr algn="ctr" defTabSz="896203"/>
            <a:r>
              <a:rPr lang="en-US" sz="1764" kern="0" dirty="0">
                <a:solidFill>
                  <a:sysClr val="windowText" lastClr="000000"/>
                </a:solidFill>
              </a:rPr>
              <a:t>Prepare</a:t>
            </a:r>
          </a:p>
        </p:txBody>
      </p:sp>
      <p:sp>
        <p:nvSpPr>
          <p:cNvPr id="11" name="TextBox 10"/>
          <p:cNvSpPr txBox="1"/>
          <p:nvPr/>
        </p:nvSpPr>
        <p:spPr>
          <a:xfrm>
            <a:off x="6185158" y="1119018"/>
            <a:ext cx="772973" cy="271483"/>
          </a:xfrm>
          <a:prstGeom prst="rect">
            <a:avLst/>
          </a:prstGeom>
          <a:noFill/>
        </p:spPr>
        <p:txBody>
          <a:bodyPr wrap="none" lIns="0" tIns="0" rIns="0" bIns="0" rtlCol="0">
            <a:spAutoFit/>
          </a:bodyPr>
          <a:lstStyle/>
          <a:p>
            <a:pPr algn="ctr" defTabSz="896203"/>
            <a:r>
              <a:rPr lang="en-US" sz="1764" kern="0" dirty="0">
                <a:solidFill>
                  <a:sysClr val="windowText" lastClr="000000"/>
                </a:solidFill>
              </a:rPr>
              <a:t>Analyze</a:t>
            </a:r>
          </a:p>
        </p:txBody>
      </p:sp>
      <p:sp>
        <p:nvSpPr>
          <p:cNvPr id="12" name="TextBox 11"/>
          <p:cNvSpPr txBox="1"/>
          <p:nvPr/>
        </p:nvSpPr>
        <p:spPr>
          <a:xfrm>
            <a:off x="8060423" y="1119018"/>
            <a:ext cx="721127" cy="271483"/>
          </a:xfrm>
          <a:prstGeom prst="rect">
            <a:avLst/>
          </a:prstGeom>
          <a:noFill/>
        </p:spPr>
        <p:txBody>
          <a:bodyPr wrap="none" lIns="0" tIns="0" rIns="0" bIns="0" rtlCol="0">
            <a:spAutoFit/>
          </a:bodyPr>
          <a:lstStyle/>
          <a:p>
            <a:pPr algn="ctr" defTabSz="896203"/>
            <a:r>
              <a:rPr lang="en-US" sz="1764" kern="0" dirty="0">
                <a:solidFill>
                  <a:sysClr val="windowText" lastClr="000000"/>
                </a:solidFill>
              </a:rPr>
              <a:t>Publish</a:t>
            </a:r>
          </a:p>
        </p:txBody>
      </p:sp>
      <p:sp>
        <p:nvSpPr>
          <p:cNvPr id="13" name="TextBox 12"/>
          <p:cNvSpPr txBox="1"/>
          <p:nvPr/>
        </p:nvSpPr>
        <p:spPr>
          <a:xfrm>
            <a:off x="9965447" y="1119018"/>
            <a:ext cx="934794" cy="271483"/>
          </a:xfrm>
          <a:prstGeom prst="rect">
            <a:avLst/>
          </a:prstGeom>
          <a:noFill/>
        </p:spPr>
        <p:txBody>
          <a:bodyPr wrap="none" lIns="0" tIns="0" rIns="0" bIns="0" rtlCol="0">
            <a:spAutoFit/>
          </a:bodyPr>
          <a:lstStyle/>
          <a:p>
            <a:pPr algn="ctr" defTabSz="896203"/>
            <a:r>
              <a:rPr lang="en-US" sz="1764" kern="0" dirty="0">
                <a:solidFill>
                  <a:sysClr val="windowText" lastClr="000000"/>
                </a:solidFill>
              </a:rPr>
              <a:t>Consume</a:t>
            </a:r>
          </a:p>
        </p:txBody>
      </p:sp>
      <p:sp>
        <p:nvSpPr>
          <p:cNvPr id="14" name="Isosceles Triangle 13"/>
          <p:cNvSpPr/>
          <p:nvPr/>
        </p:nvSpPr>
        <p:spPr bwMode="auto">
          <a:xfrm rot="5400000">
            <a:off x="2165629" y="1203272"/>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Isosceles Triangle 14"/>
          <p:cNvSpPr/>
          <p:nvPr/>
        </p:nvSpPr>
        <p:spPr bwMode="auto">
          <a:xfrm rot="5400000">
            <a:off x="4062824" y="1203273"/>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5400000">
            <a:off x="5963507" y="1203274"/>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rot="5400000">
            <a:off x="7857817" y="1203275"/>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p:nvSpPr>
        <p:spPr bwMode="auto">
          <a:xfrm rot="5400000">
            <a:off x="9753264" y="1203277"/>
            <a:ext cx="160993" cy="13878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639324" y="1880359"/>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692588" y="2606981"/>
            <a:ext cx="780828" cy="361977"/>
          </a:xfrm>
          <a:prstGeom prst="rect">
            <a:avLst/>
          </a:prstGeom>
          <a:noFill/>
        </p:spPr>
        <p:txBody>
          <a:bodyPr wrap="none" lIns="0" tIns="0" rIns="0" bIns="0" rtlCol="0">
            <a:spAutoFit/>
          </a:bodyPr>
          <a:lstStyle/>
          <a:p>
            <a:pPr defTabSz="896203"/>
            <a:r>
              <a:rPr lang="en-US" sz="1176" kern="0" dirty="0">
                <a:solidFill>
                  <a:schemeClr val="bg1"/>
                </a:solidFill>
              </a:rPr>
              <a:t>Sensors </a:t>
            </a:r>
            <a:br>
              <a:rPr lang="en-US" sz="1176" kern="0" dirty="0">
                <a:solidFill>
                  <a:schemeClr val="bg1"/>
                </a:solidFill>
              </a:rPr>
            </a:br>
            <a:r>
              <a:rPr lang="en-US" sz="1176" kern="0" dirty="0">
                <a:solidFill>
                  <a:schemeClr val="bg1"/>
                </a:solidFill>
              </a:rPr>
              <a:t>and devices</a:t>
            </a:r>
          </a:p>
        </p:txBody>
      </p:sp>
      <p:sp>
        <p:nvSpPr>
          <p:cNvPr id="22" name="TextBox 21"/>
          <p:cNvSpPr txBox="1"/>
          <p:nvPr/>
        </p:nvSpPr>
        <p:spPr>
          <a:xfrm>
            <a:off x="3497331" y="3165597"/>
            <a:ext cx="589596" cy="361977"/>
          </a:xfrm>
          <a:prstGeom prst="rect">
            <a:avLst/>
          </a:prstGeom>
          <a:noFill/>
        </p:spPr>
        <p:txBody>
          <a:bodyPr wrap="none" lIns="0" tIns="0" rIns="0" bIns="0" rtlCol="0">
            <a:spAutoFit/>
          </a:bodyPr>
          <a:lstStyle/>
          <a:p>
            <a:pPr defTabSz="896203"/>
            <a:r>
              <a:rPr lang="en-US" sz="1176" kern="0" dirty="0">
                <a:solidFill>
                  <a:schemeClr val="bg1"/>
                </a:solidFill>
              </a:rPr>
              <a:t>Stream</a:t>
            </a:r>
            <a:br>
              <a:rPr lang="en-US" sz="1176" kern="0" dirty="0">
                <a:solidFill>
                  <a:schemeClr val="bg1"/>
                </a:solidFill>
              </a:rPr>
            </a:br>
            <a:r>
              <a:rPr lang="en-US" sz="1176" kern="0" dirty="0">
                <a:solidFill>
                  <a:schemeClr val="bg1"/>
                </a:solidFill>
              </a:rPr>
              <a:t>Analytics</a:t>
            </a:r>
          </a:p>
        </p:txBody>
      </p:sp>
      <p:sp>
        <p:nvSpPr>
          <p:cNvPr id="25" name="TextBox 24"/>
          <p:cNvSpPr txBox="1"/>
          <p:nvPr/>
        </p:nvSpPr>
        <p:spPr>
          <a:xfrm>
            <a:off x="6087162" y="3414065"/>
            <a:ext cx="573130" cy="361977"/>
          </a:xfrm>
          <a:prstGeom prst="rect">
            <a:avLst/>
          </a:prstGeom>
          <a:noFill/>
        </p:spPr>
        <p:txBody>
          <a:bodyPr wrap="none" lIns="0" tIns="0" rIns="0" bIns="0" rtlCol="0">
            <a:spAutoFit/>
          </a:bodyPr>
          <a:lstStyle/>
          <a:p>
            <a:pPr defTabSz="896203"/>
            <a:r>
              <a:rPr lang="en-US" sz="1176" kern="0" dirty="0">
                <a:solidFill>
                  <a:schemeClr val="bg1"/>
                </a:solidFill>
              </a:rPr>
              <a:t>Machine</a:t>
            </a:r>
            <a:br>
              <a:rPr lang="en-US" sz="1176" kern="0" dirty="0">
                <a:solidFill>
                  <a:schemeClr val="bg1"/>
                </a:solidFill>
              </a:rPr>
            </a:br>
            <a:r>
              <a:rPr lang="en-US" sz="1176" kern="0" dirty="0">
                <a:solidFill>
                  <a:schemeClr val="bg1"/>
                </a:solidFill>
              </a:rPr>
              <a:t>Learning</a:t>
            </a:r>
          </a:p>
        </p:txBody>
      </p:sp>
      <p:sp>
        <p:nvSpPr>
          <p:cNvPr id="26" name="TextBox 25"/>
          <p:cNvSpPr txBox="1"/>
          <p:nvPr/>
        </p:nvSpPr>
        <p:spPr>
          <a:xfrm>
            <a:off x="10341771" y="3761818"/>
            <a:ext cx="527506" cy="180989"/>
          </a:xfrm>
          <a:prstGeom prst="rect">
            <a:avLst/>
          </a:prstGeom>
          <a:noFill/>
        </p:spPr>
        <p:txBody>
          <a:bodyPr wrap="none" lIns="0" tIns="0" rIns="0" bIns="0" rtlCol="0">
            <a:spAutoFit/>
          </a:bodyPr>
          <a:lstStyle/>
          <a:p>
            <a:pPr algn="ctr" defTabSz="896203"/>
            <a:r>
              <a:rPr lang="en-US" sz="1176" kern="0" dirty="0">
                <a:solidFill>
                  <a:schemeClr val="bg1"/>
                </a:solidFill>
              </a:rPr>
              <a:t>Cortana</a:t>
            </a:r>
          </a:p>
        </p:txBody>
      </p:sp>
      <p:sp>
        <p:nvSpPr>
          <p:cNvPr id="27" name="TextBox 26"/>
          <p:cNvSpPr txBox="1"/>
          <p:nvPr/>
        </p:nvSpPr>
        <p:spPr>
          <a:xfrm>
            <a:off x="1395100" y="4724086"/>
            <a:ext cx="564019" cy="361977"/>
          </a:xfrm>
          <a:prstGeom prst="rect">
            <a:avLst/>
          </a:prstGeom>
          <a:noFill/>
        </p:spPr>
        <p:txBody>
          <a:bodyPr wrap="none" lIns="0" tIns="0" rIns="0" bIns="0" rtlCol="0">
            <a:spAutoFit/>
          </a:bodyPr>
          <a:lstStyle/>
          <a:p>
            <a:pPr defTabSz="896203"/>
            <a:r>
              <a:rPr lang="en-US" sz="1176" kern="0" dirty="0">
                <a:solidFill>
                  <a:schemeClr val="bg1"/>
                </a:solidFill>
              </a:rPr>
              <a:t>Business</a:t>
            </a:r>
            <a:br>
              <a:rPr lang="en-US" sz="1176" kern="0" dirty="0">
                <a:solidFill>
                  <a:schemeClr val="bg1"/>
                </a:solidFill>
              </a:rPr>
            </a:br>
            <a:r>
              <a:rPr lang="en-US" sz="1176" kern="0" dirty="0">
                <a:solidFill>
                  <a:schemeClr val="bg1"/>
                </a:solidFill>
              </a:rPr>
              <a:t>apps</a:t>
            </a:r>
          </a:p>
        </p:txBody>
      </p:sp>
      <p:sp>
        <p:nvSpPr>
          <p:cNvPr id="28" name="TextBox 27"/>
          <p:cNvSpPr txBox="1"/>
          <p:nvPr/>
        </p:nvSpPr>
        <p:spPr>
          <a:xfrm>
            <a:off x="8982924" y="4108292"/>
            <a:ext cx="750205" cy="361894"/>
          </a:xfrm>
          <a:prstGeom prst="rect">
            <a:avLst/>
          </a:prstGeom>
          <a:noFill/>
        </p:spPr>
        <p:txBody>
          <a:bodyPr wrap="none" lIns="0" tIns="0" rIns="0" bIns="0" rtlCol="0">
            <a:spAutoFit/>
          </a:bodyPr>
          <a:lstStyle/>
          <a:p>
            <a:pPr algn="ctr" defTabSz="896203"/>
            <a:r>
              <a:rPr lang="en-US" sz="1176" kern="0" dirty="0">
                <a:solidFill>
                  <a:schemeClr val="bg1"/>
                </a:solidFill>
              </a:rPr>
              <a:t>SQL Data </a:t>
            </a:r>
          </a:p>
          <a:p>
            <a:pPr algn="ctr" defTabSz="896203"/>
            <a:r>
              <a:rPr lang="en-US" sz="1176" kern="0" dirty="0">
                <a:solidFill>
                  <a:schemeClr val="bg1"/>
                </a:solidFill>
              </a:rPr>
              <a:t>Warehouse</a:t>
            </a:r>
          </a:p>
        </p:txBody>
      </p:sp>
      <p:sp>
        <p:nvSpPr>
          <p:cNvPr id="29" name="Freeform 28"/>
          <p:cNvSpPr/>
          <p:nvPr/>
        </p:nvSpPr>
        <p:spPr bwMode="auto">
          <a:xfrm>
            <a:off x="2792474" y="1880359"/>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10260842" y="1880359"/>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31"/>
          <p:cNvSpPr/>
          <p:nvPr/>
        </p:nvSpPr>
        <p:spPr bwMode="auto">
          <a:xfrm>
            <a:off x="2792474" y="300611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656877" y="456744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667291" y="5342599"/>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p:cNvCxnSpPr/>
          <p:nvPr/>
        </p:nvCxnSpPr>
        <p:spPr>
          <a:xfrm>
            <a:off x="2184853"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079732"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974610"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869488"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764368" y="1600398"/>
            <a:ext cx="0" cy="4424123"/>
          </a:xfrm>
          <a:prstGeom prst="line">
            <a:avLst/>
          </a:prstGeom>
          <a:ln w="6350">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Freeform 40"/>
          <p:cNvSpPr/>
          <p:nvPr/>
        </p:nvSpPr>
        <p:spPr bwMode="auto">
          <a:xfrm>
            <a:off x="10260842" y="300611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1436074" y="1836928"/>
            <a:ext cx="702273" cy="361977"/>
          </a:xfrm>
          <a:prstGeom prst="rect">
            <a:avLst/>
          </a:prstGeom>
          <a:noFill/>
        </p:spPr>
        <p:txBody>
          <a:bodyPr wrap="none" lIns="0" tIns="0" rIns="0" bIns="0" rtlCol="0">
            <a:spAutoFit/>
          </a:bodyPr>
          <a:lstStyle/>
          <a:p>
            <a:pPr defTabSz="896203"/>
            <a:r>
              <a:rPr lang="en-US" sz="1176" kern="0" dirty="0">
                <a:solidFill>
                  <a:schemeClr val="bg1"/>
                </a:solidFill>
              </a:rPr>
              <a:t>Diagnostic</a:t>
            </a:r>
            <a:br>
              <a:rPr lang="en-US" sz="1176" kern="0" dirty="0">
                <a:solidFill>
                  <a:schemeClr val="bg1"/>
                </a:solidFill>
              </a:rPr>
            </a:br>
            <a:r>
              <a:rPr lang="en-US" sz="1176" kern="0" dirty="0">
                <a:solidFill>
                  <a:schemeClr val="bg1"/>
                </a:solidFill>
              </a:rPr>
              <a:t>Streaming</a:t>
            </a:r>
          </a:p>
        </p:txBody>
      </p:sp>
      <p:sp>
        <p:nvSpPr>
          <p:cNvPr id="43" name="TextBox 42"/>
          <p:cNvSpPr txBox="1"/>
          <p:nvPr/>
        </p:nvSpPr>
        <p:spPr>
          <a:xfrm>
            <a:off x="10311458" y="1609471"/>
            <a:ext cx="581891" cy="180947"/>
          </a:xfrm>
          <a:prstGeom prst="rect">
            <a:avLst/>
          </a:prstGeom>
          <a:noFill/>
        </p:spPr>
        <p:txBody>
          <a:bodyPr wrap="none" lIns="0" tIns="0" rIns="0" bIns="0" rtlCol="0">
            <a:spAutoFit/>
          </a:bodyPr>
          <a:lstStyle/>
          <a:p>
            <a:pPr algn="ctr" defTabSz="896203"/>
            <a:r>
              <a:rPr lang="en-US" sz="1176" kern="0" dirty="0">
                <a:solidFill>
                  <a:schemeClr val="bg1"/>
                </a:solidFill>
              </a:rPr>
              <a:t>Power BI</a:t>
            </a:r>
          </a:p>
        </p:txBody>
      </p:sp>
      <p:sp>
        <p:nvSpPr>
          <p:cNvPr id="44" name="TextBox 43"/>
          <p:cNvSpPr txBox="1"/>
          <p:nvPr/>
        </p:nvSpPr>
        <p:spPr>
          <a:xfrm>
            <a:off x="1359851" y="5486827"/>
            <a:ext cx="1542649" cy="361977"/>
          </a:xfrm>
          <a:prstGeom prst="rect">
            <a:avLst/>
          </a:prstGeom>
          <a:noFill/>
        </p:spPr>
        <p:txBody>
          <a:bodyPr wrap="square" lIns="0" tIns="0" rIns="0" bIns="0" rtlCol="0">
            <a:spAutoFit/>
          </a:bodyPr>
          <a:lstStyle/>
          <a:p>
            <a:pPr defTabSz="896203"/>
            <a:r>
              <a:rPr lang="en-US" sz="1176" kern="0" dirty="0">
                <a:solidFill>
                  <a:schemeClr val="bg1"/>
                </a:solidFill>
              </a:rPr>
              <a:t>Enterprise </a:t>
            </a:r>
          </a:p>
          <a:p>
            <a:pPr defTabSz="896203"/>
            <a:r>
              <a:rPr lang="en-US" sz="1176" kern="0" dirty="0">
                <a:solidFill>
                  <a:schemeClr val="bg1"/>
                </a:solidFill>
              </a:rPr>
              <a:t>data sources</a:t>
            </a:r>
          </a:p>
        </p:txBody>
      </p:sp>
      <p:grpSp>
        <p:nvGrpSpPr>
          <p:cNvPr id="45" name="Group 44"/>
          <p:cNvGrpSpPr/>
          <p:nvPr/>
        </p:nvGrpSpPr>
        <p:grpSpPr>
          <a:xfrm>
            <a:off x="2176732" y="4765817"/>
            <a:ext cx="5692188" cy="200115"/>
            <a:chOff x="2220958" y="5044094"/>
            <a:chExt cx="5807841" cy="204181"/>
          </a:xfrm>
          <a:solidFill>
            <a:schemeClr val="tx1"/>
          </a:solidFill>
        </p:grpSpPr>
        <p:cxnSp>
          <p:nvCxnSpPr>
            <p:cNvPr id="46" name="Straight Connector 45"/>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2176732" y="5140835"/>
            <a:ext cx="7587635" cy="200115"/>
            <a:chOff x="2220958" y="5044094"/>
            <a:chExt cx="5807841" cy="204181"/>
          </a:xfrm>
          <a:solidFill>
            <a:schemeClr val="tx1"/>
          </a:solidFill>
        </p:grpSpPr>
        <p:cxnSp>
          <p:nvCxnSpPr>
            <p:cNvPr id="50" name="Straight Connector 49"/>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2176732" y="5515851"/>
            <a:ext cx="9100343" cy="200115"/>
            <a:chOff x="2220958" y="5044094"/>
            <a:chExt cx="5807841" cy="204181"/>
          </a:xfrm>
          <a:solidFill>
            <a:schemeClr val="tx1"/>
          </a:solidFill>
        </p:grpSpPr>
        <p:cxnSp>
          <p:nvCxnSpPr>
            <p:cNvPr id="54" name="Straight Connector 53"/>
            <p:cNvCxnSpPr/>
            <p:nvPr/>
          </p:nvCxnSpPr>
          <p:spPr>
            <a:xfrm>
              <a:off x="2229244"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220958" y="5146185"/>
              <a:ext cx="5807841" cy="0"/>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8028799" y="5044094"/>
              <a:ext cx="0" cy="204181"/>
            </a:xfrm>
            <a:prstGeom prst="line">
              <a:avLst/>
            </a:prstGeom>
            <a:grpFill/>
            <a:ln w="3175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3943576" y="4731986"/>
            <a:ext cx="3226289" cy="271483"/>
          </a:xfrm>
          <a:prstGeom prst="rect">
            <a:avLst/>
          </a:prstGeom>
          <a:solidFill>
            <a:srgbClr val="F2F2F2"/>
          </a:solidFill>
          <a:ln w="28575">
            <a:solidFill>
              <a:schemeClr val="accent1"/>
            </a:solidFill>
          </a:ln>
        </p:spPr>
        <p:txBody>
          <a:bodyPr wrap="square" lIns="44810" tIns="44810" rIns="44810" bIns="44810" rtlCol="0">
            <a:spAutoFit/>
          </a:bodyPr>
          <a:lstStyle/>
          <a:p>
            <a:pPr algn="ctr" defTabSz="896203"/>
            <a:r>
              <a:rPr lang="en-US" sz="1176" kern="0" dirty="0">
                <a:solidFill>
                  <a:schemeClr val="accent1"/>
                </a:solidFill>
              </a:rPr>
              <a:t>Azure Blob storage</a:t>
            </a:r>
          </a:p>
        </p:txBody>
      </p:sp>
      <p:sp>
        <p:nvSpPr>
          <p:cNvPr id="59" name="TextBox 58"/>
          <p:cNvSpPr txBox="1"/>
          <p:nvPr/>
        </p:nvSpPr>
        <p:spPr>
          <a:xfrm>
            <a:off x="3226580" y="5105150"/>
            <a:ext cx="4660195" cy="271483"/>
          </a:xfrm>
          <a:prstGeom prst="rect">
            <a:avLst/>
          </a:prstGeom>
          <a:solidFill>
            <a:srgbClr val="F2F2F2"/>
          </a:solidFill>
          <a:ln w="28575">
            <a:solidFill>
              <a:schemeClr val="accent1"/>
            </a:solidFill>
          </a:ln>
        </p:spPr>
        <p:txBody>
          <a:bodyPr wrap="square" lIns="44810" tIns="44810" rIns="44810" bIns="44810" rtlCol="0">
            <a:spAutoFit/>
          </a:bodyPr>
          <a:lstStyle>
            <a:defPPr>
              <a:defRPr lang="en-US"/>
            </a:defPPr>
            <a:lvl1pPr algn="ctr">
              <a:defRPr sz="1200">
                <a:solidFill>
                  <a:schemeClr val="accent1"/>
                </a:solidFill>
              </a:defRPr>
            </a:lvl1pPr>
          </a:lstStyle>
          <a:p>
            <a:pPr defTabSz="896203"/>
            <a:r>
              <a:rPr lang="en-US" sz="1176" kern="0" dirty="0"/>
              <a:t> Data Factory: Move data, orchestrate, schedule and monitor</a:t>
            </a:r>
          </a:p>
        </p:txBody>
      </p:sp>
      <p:sp>
        <p:nvSpPr>
          <p:cNvPr id="60" name="TextBox 59"/>
          <p:cNvSpPr txBox="1"/>
          <p:nvPr/>
        </p:nvSpPr>
        <p:spPr>
          <a:xfrm>
            <a:off x="3946799" y="5482598"/>
            <a:ext cx="5817568" cy="271483"/>
          </a:xfrm>
          <a:prstGeom prst="rect">
            <a:avLst/>
          </a:prstGeom>
          <a:solidFill>
            <a:srgbClr val="F2F2F2"/>
          </a:solidFill>
          <a:ln w="28575">
            <a:solidFill>
              <a:schemeClr val="accent1"/>
            </a:solidFill>
          </a:ln>
        </p:spPr>
        <p:txBody>
          <a:bodyPr wrap="square" lIns="44810" tIns="44810" rIns="44810" bIns="44810" rtlCol="0">
            <a:spAutoFit/>
          </a:bodyPr>
          <a:lstStyle>
            <a:defPPr>
              <a:defRPr lang="en-US"/>
            </a:defPPr>
            <a:lvl1pPr algn="ctr">
              <a:defRPr sz="1200">
                <a:solidFill>
                  <a:schemeClr val="accent1"/>
                </a:solidFill>
              </a:defRPr>
            </a:lvl1pPr>
          </a:lstStyle>
          <a:p>
            <a:pPr defTabSz="896203"/>
            <a:r>
              <a:rPr lang="en-US" sz="1176" kern="0" dirty="0"/>
              <a:t>Data Catalog: Register, annotate, understand, discover data sets</a:t>
            </a:r>
          </a:p>
        </p:txBody>
      </p:sp>
      <p:sp>
        <p:nvSpPr>
          <p:cNvPr id="65" name="TextBox 64"/>
          <p:cNvSpPr txBox="1"/>
          <p:nvPr/>
        </p:nvSpPr>
        <p:spPr>
          <a:xfrm>
            <a:off x="4914668" y="3960451"/>
            <a:ext cx="664568" cy="180989"/>
          </a:xfrm>
          <a:prstGeom prst="rect">
            <a:avLst/>
          </a:prstGeom>
          <a:noFill/>
        </p:spPr>
        <p:txBody>
          <a:bodyPr wrap="none" lIns="0" tIns="0" rIns="0" bIns="0" rtlCol="0">
            <a:spAutoFit/>
          </a:bodyPr>
          <a:lstStyle/>
          <a:p>
            <a:pPr defTabSz="896203"/>
            <a:r>
              <a:rPr lang="en-US" sz="1176" kern="0" dirty="0">
                <a:solidFill>
                  <a:schemeClr val="bg1"/>
                </a:solidFill>
              </a:rPr>
              <a:t>HDInsight</a:t>
            </a:r>
          </a:p>
        </p:txBody>
      </p:sp>
      <p:cxnSp>
        <p:nvCxnSpPr>
          <p:cNvPr id="66" name="Straight Arrow Connector 65"/>
          <p:cNvCxnSpPr/>
          <p:nvPr/>
        </p:nvCxnSpPr>
        <p:spPr>
          <a:xfrm flipH="1">
            <a:off x="4463053" y="4422806"/>
            <a:ext cx="0" cy="273732"/>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855583" y="4450354"/>
            <a:ext cx="0" cy="273732"/>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8" idx="3"/>
          </p:cNvCxnSpPr>
          <p:nvPr/>
        </p:nvCxnSpPr>
        <p:spPr>
          <a:xfrm flipV="1">
            <a:off x="7169865" y="4429465"/>
            <a:ext cx="1048824" cy="438262"/>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8887153" y="2495807"/>
            <a:ext cx="1454618" cy="1478084"/>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10600659" y="2645576"/>
            <a:ext cx="0" cy="274957"/>
          </a:xfrm>
          <a:prstGeom prst="straightConnector1">
            <a:avLst/>
          </a:prstGeom>
          <a:ln w="19050">
            <a:solidFill>
              <a:srgbClr val="0072C6"/>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19" idx="6"/>
          </p:cNvCxnSpPr>
          <p:nvPr/>
        </p:nvCxnSpPr>
        <p:spPr>
          <a:xfrm flipV="1">
            <a:off x="1318958" y="2211318"/>
            <a:ext cx="1439007" cy="8859"/>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29" idx="6"/>
          </p:cNvCxnSpPr>
          <p:nvPr/>
        </p:nvCxnSpPr>
        <p:spPr>
          <a:xfrm>
            <a:off x="3472110" y="2220177"/>
            <a:ext cx="3057952" cy="0"/>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7250136" y="2217115"/>
            <a:ext cx="2965149" cy="3062"/>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29" idx="7"/>
          </p:cNvCxnSpPr>
          <p:nvPr/>
        </p:nvCxnSpPr>
        <p:spPr>
          <a:xfrm>
            <a:off x="3132292" y="2559994"/>
            <a:ext cx="0" cy="429492"/>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32" idx="7"/>
          </p:cNvCxnSpPr>
          <p:nvPr/>
        </p:nvCxnSpPr>
        <p:spPr>
          <a:xfrm>
            <a:off x="3132292" y="3685749"/>
            <a:ext cx="2977" cy="1165049"/>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7267902" y="2235254"/>
            <a:ext cx="1099314" cy="1727886"/>
          </a:xfrm>
          <a:prstGeom prst="straightConnector1">
            <a:avLst/>
          </a:prstGeom>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3" name="Freeform 82"/>
          <p:cNvSpPr/>
          <p:nvPr/>
        </p:nvSpPr>
        <p:spPr bwMode="auto">
          <a:xfrm>
            <a:off x="781660" y="2102107"/>
            <a:ext cx="394963" cy="236140"/>
          </a:xfrm>
          <a:custGeom>
            <a:avLst/>
            <a:gdLst>
              <a:gd name="connsiteX0" fmla="*/ 420975 w 841949"/>
              <a:gd name="connsiteY0" fmla="*/ 392795 h 503385"/>
              <a:gd name="connsiteX1" fmla="*/ 443835 w 841949"/>
              <a:gd name="connsiteY1" fmla="*/ 415655 h 503385"/>
              <a:gd name="connsiteX2" fmla="*/ 420975 w 841949"/>
              <a:gd name="connsiteY2" fmla="*/ 438515 h 503385"/>
              <a:gd name="connsiteX3" fmla="*/ 398115 w 841949"/>
              <a:gd name="connsiteY3" fmla="*/ 415655 h 503385"/>
              <a:gd name="connsiteX4" fmla="*/ 420975 w 841949"/>
              <a:gd name="connsiteY4" fmla="*/ 392795 h 503385"/>
              <a:gd name="connsiteX5" fmla="*/ 44058 w 841949"/>
              <a:gd name="connsiteY5" fmla="*/ 39656 h 503385"/>
              <a:gd name="connsiteX6" fmla="*/ 44058 w 841949"/>
              <a:gd name="connsiteY6" fmla="*/ 463729 h 503385"/>
              <a:gd name="connsiteX7" fmla="*/ 797891 w 841949"/>
              <a:gd name="connsiteY7" fmla="*/ 463729 h 503385"/>
              <a:gd name="connsiteX8" fmla="*/ 797891 w 841949"/>
              <a:gd name="connsiteY8" fmla="*/ 39656 h 503385"/>
              <a:gd name="connsiteX9" fmla="*/ 36747 w 841949"/>
              <a:gd name="connsiteY9" fmla="*/ 0 h 503385"/>
              <a:gd name="connsiteX10" fmla="*/ 805202 w 841949"/>
              <a:gd name="connsiteY10" fmla="*/ 0 h 503385"/>
              <a:gd name="connsiteX11" fmla="*/ 841949 w 841949"/>
              <a:gd name="connsiteY11" fmla="*/ 36747 h 503385"/>
              <a:gd name="connsiteX12" fmla="*/ 841949 w 841949"/>
              <a:gd name="connsiteY12" fmla="*/ 466638 h 503385"/>
              <a:gd name="connsiteX13" fmla="*/ 805202 w 841949"/>
              <a:gd name="connsiteY13" fmla="*/ 503385 h 503385"/>
              <a:gd name="connsiteX14" fmla="*/ 36747 w 841949"/>
              <a:gd name="connsiteY14" fmla="*/ 503385 h 503385"/>
              <a:gd name="connsiteX15" fmla="*/ 0 w 841949"/>
              <a:gd name="connsiteY15" fmla="*/ 466638 h 503385"/>
              <a:gd name="connsiteX16" fmla="*/ 0 w 841949"/>
              <a:gd name="connsiteY16" fmla="*/ 36747 h 503385"/>
              <a:gd name="connsiteX17" fmla="*/ 36747 w 841949"/>
              <a:gd name="connsiteY17" fmla="*/ 0 h 50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1949" h="503385">
                <a:moveTo>
                  <a:pt x="420975" y="392795"/>
                </a:moveTo>
                <a:cubicBezTo>
                  <a:pt x="433600" y="392795"/>
                  <a:pt x="443835" y="403030"/>
                  <a:pt x="443835" y="415655"/>
                </a:cubicBezTo>
                <a:cubicBezTo>
                  <a:pt x="443835" y="428280"/>
                  <a:pt x="433600" y="438515"/>
                  <a:pt x="420975" y="438515"/>
                </a:cubicBezTo>
                <a:cubicBezTo>
                  <a:pt x="408350" y="438515"/>
                  <a:pt x="398115" y="428280"/>
                  <a:pt x="398115" y="415655"/>
                </a:cubicBezTo>
                <a:cubicBezTo>
                  <a:pt x="398115" y="403030"/>
                  <a:pt x="408350" y="392795"/>
                  <a:pt x="420975" y="392795"/>
                </a:cubicBezTo>
                <a:close/>
                <a:moveTo>
                  <a:pt x="44058" y="39656"/>
                </a:moveTo>
                <a:lnTo>
                  <a:pt x="44058" y="463729"/>
                </a:lnTo>
                <a:lnTo>
                  <a:pt x="797891" y="463729"/>
                </a:lnTo>
                <a:lnTo>
                  <a:pt x="797891" y="39656"/>
                </a:lnTo>
                <a:close/>
                <a:moveTo>
                  <a:pt x="36747" y="0"/>
                </a:moveTo>
                <a:lnTo>
                  <a:pt x="805202" y="0"/>
                </a:lnTo>
                <a:cubicBezTo>
                  <a:pt x="825497" y="0"/>
                  <a:pt x="841949" y="16452"/>
                  <a:pt x="841949" y="36747"/>
                </a:cubicBezTo>
                <a:lnTo>
                  <a:pt x="841949" y="466638"/>
                </a:lnTo>
                <a:cubicBezTo>
                  <a:pt x="841949" y="486933"/>
                  <a:pt x="825497" y="503385"/>
                  <a:pt x="805202" y="503385"/>
                </a:cubicBezTo>
                <a:lnTo>
                  <a:pt x="36747" y="503385"/>
                </a:lnTo>
                <a:cubicBezTo>
                  <a:pt x="16452" y="503385"/>
                  <a:pt x="0" y="486933"/>
                  <a:pt x="0" y="466638"/>
                </a:cubicBezTo>
                <a:lnTo>
                  <a:pt x="0" y="36747"/>
                </a:lnTo>
                <a:cubicBezTo>
                  <a:pt x="0" y="16452"/>
                  <a:pt x="16452" y="0"/>
                  <a:pt x="36747"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85"/>
          <p:cNvSpPr/>
          <p:nvPr>
            <p:custDataLst>
              <p:tags r:id="rId1"/>
            </p:custDataLst>
          </p:nvPr>
        </p:nvSpPr>
        <p:spPr>
          <a:xfrm>
            <a:off x="10460072" y="2049299"/>
            <a:ext cx="281176" cy="341757"/>
          </a:xfrm>
          <a:custGeom>
            <a:avLst/>
            <a:gdLst>
              <a:gd name="connsiteX0" fmla="*/ 0 w 1022348"/>
              <a:gd name="connsiteY0" fmla="*/ 629228 h 1172168"/>
              <a:gd name="connsiteX1" fmla="*/ 142875 w 1022348"/>
              <a:gd name="connsiteY1" fmla="*/ 629228 h 1172168"/>
              <a:gd name="connsiteX2" fmla="*/ 142875 w 1022348"/>
              <a:gd name="connsiteY2" fmla="*/ 1172168 h 1172168"/>
              <a:gd name="connsiteX3" fmla="*/ 0 w 1022348"/>
              <a:gd name="connsiteY3" fmla="*/ 1172168 h 1172168"/>
              <a:gd name="connsiteX4" fmla="*/ 293158 w 1022348"/>
              <a:gd name="connsiteY4" fmla="*/ 434974 h 1172168"/>
              <a:gd name="connsiteX5" fmla="*/ 436033 w 1022348"/>
              <a:gd name="connsiteY5" fmla="*/ 434974 h 1172168"/>
              <a:gd name="connsiteX6" fmla="*/ 436033 w 1022348"/>
              <a:gd name="connsiteY6" fmla="*/ 1172168 h 1172168"/>
              <a:gd name="connsiteX7" fmla="*/ 293158 w 1022348"/>
              <a:gd name="connsiteY7" fmla="*/ 1172168 h 1172168"/>
              <a:gd name="connsiteX8" fmla="*/ 586316 w 1022348"/>
              <a:gd name="connsiteY8" fmla="*/ 225425 h 1172168"/>
              <a:gd name="connsiteX9" fmla="*/ 729191 w 1022348"/>
              <a:gd name="connsiteY9" fmla="*/ 225425 h 1172168"/>
              <a:gd name="connsiteX10" fmla="*/ 729191 w 1022348"/>
              <a:gd name="connsiteY10" fmla="*/ 1172168 h 1172168"/>
              <a:gd name="connsiteX11" fmla="*/ 586316 w 1022348"/>
              <a:gd name="connsiteY11" fmla="*/ 1172168 h 1172168"/>
              <a:gd name="connsiteX12" fmla="*/ 879473 w 1022348"/>
              <a:gd name="connsiteY12" fmla="*/ 0 h 1172168"/>
              <a:gd name="connsiteX13" fmla="*/ 1022348 w 1022348"/>
              <a:gd name="connsiteY13" fmla="*/ 0 h 1172168"/>
              <a:gd name="connsiteX14" fmla="*/ 1022348 w 1022348"/>
              <a:gd name="connsiteY14" fmla="*/ 1172168 h 1172168"/>
              <a:gd name="connsiteX15" fmla="*/ 879473 w 1022348"/>
              <a:gd name="connsiteY15" fmla="*/ 1172168 h 117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2348" h="1172168">
                <a:moveTo>
                  <a:pt x="0" y="629228"/>
                </a:moveTo>
                <a:lnTo>
                  <a:pt x="142875" y="629228"/>
                </a:lnTo>
                <a:lnTo>
                  <a:pt x="142875" y="1172168"/>
                </a:lnTo>
                <a:lnTo>
                  <a:pt x="0" y="1172168"/>
                </a:lnTo>
                <a:close/>
                <a:moveTo>
                  <a:pt x="293158" y="434974"/>
                </a:moveTo>
                <a:lnTo>
                  <a:pt x="436033" y="434974"/>
                </a:lnTo>
                <a:lnTo>
                  <a:pt x="436033" y="1172168"/>
                </a:lnTo>
                <a:lnTo>
                  <a:pt x="293158" y="1172168"/>
                </a:lnTo>
                <a:close/>
                <a:moveTo>
                  <a:pt x="586316" y="225425"/>
                </a:moveTo>
                <a:lnTo>
                  <a:pt x="729191" y="225425"/>
                </a:lnTo>
                <a:lnTo>
                  <a:pt x="729191" y="1172168"/>
                </a:lnTo>
                <a:lnTo>
                  <a:pt x="586316" y="1172168"/>
                </a:lnTo>
                <a:close/>
                <a:moveTo>
                  <a:pt x="879473" y="0"/>
                </a:moveTo>
                <a:lnTo>
                  <a:pt x="1022348" y="0"/>
                </a:lnTo>
                <a:lnTo>
                  <a:pt x="1022348" y="1172168"/>
                </a:lnTo>
                <a:lnTo>
                  <a:pt x="879473" y="1172168"/>
                </a:lnTo>
                <a:close/>
              </a:path>
            </a:pathLst>
          </a:custGeom>
          <a:solidFill>
            <a:srgbClr val="0072C6"/>
          </a:solidFill>
          <a:ln w="19050" cap="flat" cmpd="sng" algn="ctr">
            <a:noFill/>
            <a:prstDash val="solid"/>
          </a:ln>
          <a:effectLst/>
        </p:spPr>
        <p:txBody>
          <a:bodyPr wrap="square" rtlCol="0" anchor="ctr">
            <a:noAutofit/>
          </a:bodyPr>
          <a:lstStyle/>
          <a:p>
            <a:pPr algn="ctr" defTabSz="896203">
              <a:defRPr/>
            </a:pPr>
            <a:endParaRPr lang="en-US" sz="1764" kern="0">
              <a:solidFill>
                <a:sysClr val="window" lastClr="FFFFFF"/>
              </a:solidFill>
              <a:latin typeface="Arial"/>
            </a:endParaRPr>
          </a:p>
        </p:txBody>
      </p:sp>
      <p:sp>
        <p:nvSpPr>
          <p:cNvPr id="90" name="Freeform 89"/>
          <p:cNvSpPr/>
          <p:nvPr/>
        </p:nvSpPr>
        <p:spPr bwMode="auto">
          <a:xfrm>
            <a:off x="891969" y="4748567"/>
            <a:ext cx="209450" cy="317389"/>
          </a:xfrm>
          <a:custGeom>
            <a:avLst/>
            <a:gdLst>
              <a:gd name="connsiteX0" fmla="*/ 43974 w 1487862"/>
              <a:gd name="connsiteY0" fmla="*/ 1576652 h 2254622"/>
              <a:gd name="connsiteX1" fmla="*/ 43974 w 1487862"/>
              <a:gd name="connsiteY1" fmla="*/ 2210648 h 2254622"/>
              <a:gd name="connsiteX2" fmla="*/ 677970 w 1487862"/>
              <a:gd name="connsiteY2" fmla="*/ 2210648 h 2254622"/>
              <a:gd name="connsiteX3" fmla="*/ 677970 w 1487862"/>
              <a:gd name="connsiteY3" fmla="*/ 1576652 h 2254622"/>
              <a:gd name="connsiteX4" fmla="*/ 0 w 1487862"/>
              <a:gd name="connsiteY4" fmla="*/ 1532678 h 2254622"/>
              <a:gd name="connsiteX5" fmla="*/ 721944 w 1487862"/>
              <a:gd name="connsiteY5" fmla="*/ 1532678 h 2254622"/>
              <a:gd name="connsiteX6" fmla="*/ 721944 w 1487862"/>
              <a:gd name="connsiteY6" fmla="*/ 2254622 h 2254622"/>
              <a:gd name="connsiteX7" fmla="*/ 0 w 1487862"/>
              <a:gd name="connsiteY7" fmla="*/ 2254622 h 2254622"/>
              <a:gd name="connsiteX8" fmla="*/ 43552 w 1487862"/>
              <a:gd name="connsiteY8" fmla="*/ 810313 h 2254622"/>
              <a:gd name="connsiteX9" fmla="*/ 43552 w 1487862"/>
              <a:gd name="connsiteY9" fmla="*/ 1444309 h 2254622"/>
              <a:gd name="connsiteX10" fmla="*/ 1444310 w 1487862"/>
              <a:gd name="connsiteY10" fmla="*/ 1444309 h 2254622"/>
              <a:gd name="connsiteX11" fmla="*/ 1444310 w 1487862"/>
              <a:gd name="connsiteY11" fmla="*/ 810313 h 2254622"/>
              <a:gd name="connsiteX12" fmla="*/ 0 w 1487862"/>
              <a:gd name="connsiteY12" fmla="*/ 766339 h 2254622"/>
              <a:gd name="connsiteX13" fmla="*/ 1487862 w 1487862"/>
              <a:gd name="connsiteY13" fmla="*/ 766339 h 2254622"/>
              <a:gd name="connsiteX14" fmla="*/ 1487862 w 1487862"/>
              <a:gd name="connsiteY14" fmla="*/ 1488283 h 2254622"/>
              <a:gd name="connsiteX15" fmla="*/ 0 w 1487862"/>
              <a:gd name="connsiteY15" fmla="*/ 1488283 h 2254622"/>
              <a:gd name="connsiteX16" fmla="*/ 43974 w 1487862"/>
              <a:gd name="connsiteY16" fmla="*/ 43974 h 2254622"/>
              <a:gd name="connsiteX17" fmla="*/ 43974 w 1487862"/>
              <a:gd name="connsiteY17" fmla="*/ 677970 h 2254622"/>
              <a:gd name="connsiteX18" fmla="*/ 677970 w 1487862"/>
              <a:gd name="connsiteY18" fmla="*/ 677970 h 2254622"/>
              <a:gd name="connsiteX19" fmla="*/ 677970 w 1487862"/>
              <a:gd name="connsiteY19" fmla="*/ 43974 h 2254622"/>
              <a:gd name="connsiteX20" fmla="*/ 765918 w 1487862"/>
              <a:gd name="connsiteY20" fmla="*/ 0 h 2254622"/>
              <a:gd name="connsiteX21" fmla="*/ 1487862 w 1487862"/>
              <a:gd name="connsiteY21" fmla="*/ 0 h 2254622"/>
              <a:gd name="connsiteX22" fmla="*/ 1487862 w 1487862"/>
              <a:gd name="connsiteY22" fmla="*/ 721944 h 2254622"/>
              <a:gd name="connsiteX23" fmla="*/ 765918 w 1487862"/>
              <a:gd name="connsiteY23" fmla="*/ 721944 h 2254622"/>
              <a:gd name="connsiteX24" fmla="*/ 0 w 1487862"/>
              <a:gd name="connsiteY24" fmla="*/ 0 h 2254622"/>
              <a:gd name="connsiteX25" fmla="*/ 721944 w 1487862"/>
              <a:gd name="connsiteY25" fmla="*/ 0 h 2254622"/>
              <a:gd name="connsiteX26" fmla="*/ 721944 w 1487862"/>
              <a:gd name="connsiteY26" fmla="*/ 721944 h 2254622"/>
              <a:gd name="connsiteX27" fmla="*/ 0 w 1487862"/>
              <a:gd name="connsiteY27" fmla="*/ 721944 h 225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487862" h="2254622">
                <a:moveTo>
                  <a:pt x="43974" y="1576652"/>
                </a:moveTo>
                <a:lnTo>
                  <a:pt x="43974" y="2210648"/>
                </a:lnTo>
                <a:lnTo>
                  <a:pt x="677970" y="2210648"/>
                </a:lnTo>
                <a:lnTo>
                  <a:pt x="677970" y="1576652"/>
                </a:lnTo>
                <a:close/>
                <a:moveTo>
                  <a:pt x="0" y="1532678"/>
                </a:moveTo>
                <a:lnTo>
                  <a:pt x="721944" y="1532678"/>
                </a:lnTo>
                <a:lnTo>
                  <a:pt x="721944" y="2254622"/>
                </a:lnTo>
                <a:lnTo>
                  <a:pt x="0" y="2254622"/>
                </a:lnTo>
                <a:close/>
                <a:moveTo>
                  <a:pt x="43552" y="810313"/>
                </a:moveTo>
                <a:lnTo>
                  <a:pt x="43552" y="1444309"/>
                </a:lnTo>
                <a:lnTo>
                  <a:pt x="1444310" y="1444309"/>
                </a:lnTo>
                <a:lnTo>
                  <a:pt x="1444310" y="810313"/>
                </a:lnTo>
                <a:close/>
                <a:moveTo>
                  <a:pt x="0" y="766339"/>
                </a:moveTo>
                <a:lnTo>
                  <a:pt x="1487862" y="766339"/>
                </a:lnTo>
                <a:lnTo>
                  <a:pt x="1487862" y="1488283"/>
                </a:lnTo>
                <a:lnTo>
                  <a:pt x="0" y="1488283"/>
                </a:lnTo>
                <a:close/>
                <a:moveTo>
                  <a:pt x="43974" y="43974"/>
                </a:moveTo>
                <a:lnTo>
                  <a:pt x="43974" y="677970"/>
                </a:lnTo>
                <a:lnTo>
                  <a:pt x="677970" y="677970"/>
                </a:lnTo>
                <a:lnTo>
                  <a:pt x="677970" y="43974"/>
                </a:lnTo>
                <a:close/>
                <a:moveTo>
                  <a:pt x="765918" y="0"/>
                </a:moveTo>
                <a:lnTo>
                  <a:pt x="1487862" y="0"/>
                </a:lnTo>
                <a:lnTo>
                  <a:pt x="1487862" y="721944"/>
                </a:lnTo>
                <a:lnTo>
                  <a:pt x="765918" y="721944"/>
                </a:lnTo>
                <a:close/>
                <a:moveTo>
                  <a:pt x="0" y="0"/>
                </a:moveTo>
                <a:lnTo>
                  <a:pt x="721944" y="0"/>
                </a:lnTo>
                <a:lnTo>
                  <a:pt x="721944" y="721944"/>
                </a:lnTo>
                <a:lnTo>
                  <a:pt x="0" y="721944"/>
                </a:ln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90"/>
          <p:cNvSpPr/>
          <p:nvPr/>
        </p:nvSpPr>
        <p:spPr bwMode="auto">
          <a:xfrm>
            <a:off x="11053027" y="2219479"/>
            <a:ext cx="224048" cy="3076924"/>
          </a:xfrm>
          <a:custGeom>
            <a:avLst/>
            <a:gdLst>
              <a:gd name="connsiteX0" fmla="*/ 0 w 228600"/>
              <a:gd name="connsiteY0" fmla="*/ 0 h 3139440"/>
              <a:gd name="connsiteX1" fmla="*/ 228600 w 228600"/>
              <a:gd name="connsiteY1" fmla="*/ 0 h 3139440"/>
              <a:gd name="connsiteX2" fmla="*/ 228600 w 228600"/>
              <a:gd name="connsiteY2" fmla="*/ 3139440 h 3139440"/>
            </a:gdLst>
            <a:ahLst/>
            <a:cxnLst>
              <a:cxn ang="0">
                <a:pos x="connsiteX0" y="connsiteY0"/>
              </a:cxn>
              <a:cxn ang="0">
                <a:pos x="connsiteX1" y="connsiteY1"/>
              </a:cxn>
              <a:cxn ang="0">
                <a:pos x="connsiteX2" y="connsiteY2"/>
              </a:cxn>
            </a:cxnLst>
            <a:rect l="l" t="t" r="r" b="b"/>
            <a:pathLst>
              <a:path w="228600" h="3139440">
                <a:moveTo>
                  <a:pt x="0" y="0"/>
                </a:moveTo>
                <a:lnTo>
                  <a:pt x="228600" y="0"/>
                </a:lnTo>
                <a:lnTo>
                  <a:pt x="228600" y="3139440"/>
                </a:lnTo>
              </a:path>
            </a:pathLst>
          </a:custGeom>
          <a:noFill/>
          <a:ln w="19050">
            <a:solidFill>
              <a:srgbClr val="0072C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defTabSz="896203"/>
            <a:endParaRPr lang="en-US" sz="1764" kern="0">
              <a:solidFill>
                <a:sysClr val="windowText" lastClr="000000"/>
              </a:solidFill>
            </a:endParaRPr>
          </a:p>
        </p:txBody>
      </p:sp>
      <p:sp>
        <p:nvSpPr>
          <p:cNvPr id="94" name="Freeform 93"/>
          <p:cNvSpPr/>
          <p:nvPr/>
        </p:nvSpPr>
        <p:spPr bwMode="auto">
          <a:xfrm>
            <a:off x="2939124" y="2033261"/>
            <a:ext cx="352191" cy="356113"/>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dirty="0">
              <a:solidFill>
                <a:schemeClr val="tx1"/>
              </a:solidFill>
              <a:ea typeface="Segoe UI" pitchFamily="34" charset="0"/>
              <a:cs typeface="Segoe UI" pitchFamily="34" charset="0"/>
            </a:endParaRPr>
          </a:p>
        </p:txBody>
      </p:sp>
      <p:sp>
        <p:nvSpPr>
          <p:cNvPr id="95" name="Oval 88"/>
          <p:cNvSpPr/>
          <p:nvPr/>
        </p:nvSpPr>
        <p:spPr>
          <a:xfrm>
            <a:off x="857328" y="5526528"/>
            <a:ext cx="299563" cy="311778"/>
          </a:xfrm>
          <a:custGeom>
            <a:avLst/>
            <a:gdLst/>
            <a:ahLst/>
            <a:cxnLst/>
            <a:rect l="l" t="t" r="r" b="b"/>
            <a:pathLst>
              <a:path w="1255211" h="1656051">
                <a:moveTo>
                  <a:pt x="638840" y="98404"/>
                </a:moveTo>
                <a:cubicBezTo>
                  <a:pt x="356498" y="98404"/>
                  <a:pt x="127615" y="169347"/>
                  <a:pt x="127615" y="256860"/>
                </a:cubicBezTo>
                <a:cubicBezTo>
                  <a:pt x="127615" y="344373"/>
                  <a:pt x="356498" y="415316"/>
                  <a:pt x="638840" y="415316"/>
                </a:cubicBezTo>
                <a:cubicBezTo>
                  <a:pt x="921182" y="415316"/>
                  <a:pt x="1150065" y="344373"/>
                  <a:pt x="1150065" y="256860"/>
                </a:cubicBezTo>
                <a:cubicBezTo>
                  <a:pt x="1150065" y="169347"/>
                  <a:pt x="921182" y="98404"/>
                  <a:pt x="638840" y="98404"/>
                </a:cubicBezTo>
                <a:close/>
                <a:moveTo>
                  <a:pt x="627606" y="7"/>
                </a:moveTo>
                <a:cubicBezTo>
                  <a:pt x="834366" y="-787"/>
                  <a:pt x="1214415" y="70042"/>
                  <a:pt x="1247888" y="228376"/>
                </a:cubicBezTo>
                <a:lnTo>
                  <a:pt x="1255211" y="223614"/>
                </a:lnTo>
                <a:lnTo>
                  <a:pt x="1255211" y="317516"/>
                </a:lnTo>
                <a:lnTo>
                  <a:pt x="1255211" y="1338542"/>
                </a:lnTo>
                <a:lnTo>
                  <a:pt x="1255211" y="1404562"/>
                </a:lnTo>
                <a:lnTo>
                  <a:pt x="1241216" y="1404562"/>
                </a:lnTo>
                <a:cubicBezTo>
                  <a:pt x="1181427" y="1548293"/>
                  <a:pt x="929392" y="1656051"/>
                  <a:pt x="627606" y="1656051"/>
                </a:cubicBezTo>
                <a:cubicBezTo>
                  <a:pt x="325821" y="1656051"/>
                  <a:pt x="73786" y="1548293"/>
                  <a:pt x="13998" y="1404562"/>
                </a:cubicBezTo>
                <a:lnTo>
                  <a:pt x="0" y="1404562"/>
                </a:lnTo>
                <a:lnTo>
                  <a:pt x="0" y="1338542"/>
                </a:lnTo>
                <a:lnTo>
                  <a:pt x="0" y="317516"/>
                </a:lnTo>
                <a:lnTo>
                  <a:pt x="0" y="280764"/>
                </a:lnTo>
                <a:cubicBezTo>
                  <a:pt x="2442" y="280764"/>
                  <a:pt x="4882" y="233138"/>
                  <a:pt x="7323" y="233138"/>
                </a:cubicBezTo>
                <a:cubicBezTo>
                  <a:pt x="40799" y="74804"/>
                  <a:pt x="420845" y="801"/>
                  <a:pt x="627606" y="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80"/>
            <a:endParaRPr lang="en-US" sz="1323">
              <a:gradFill>
                <a:gsLst>
                  <a:gs pos="1250">
                    <a:srgbClr val="505050"/>
                  </a:gs>
                  <a:gs pos="74000">
                    <a:srgbClr val="505050"/>
                  </a:gs>
                </a:gsLst>
                <a:lin ang="5400000" scaled="0"/>
              </a:gradFill>
            </a:endParaRPr>
          </a:p>
        </p:txBody>
      </p:sp>
      <p:grpSp>
        <p:nvGrpSpPr>
          <p:cNvPr id="98" name="Group 97"/>
          <p:cNvGrpSpPr>
            <a:grpSpLocks noChangeAspect="1"/>
          </p:cNvGrpSpPr>
          <p:nvPr/>
        </p:nvGrpSpPr>
        <p:grpSpPr>
          <a:xfrm>
            <a:off x="2893047" y="3185045"/>
            <a:ext cx="448096" cy="344222"/>
            <a:chOff x="1260022" y="5196402"/>
            <a:chExt cx="3273425" cy="2514600"/>
          </a:xfrm>
          <a:solidFill>
            <a:schemeClr val="accent1"/>
          </a:solidFill>
        </p:grpSpPr>
        <p:sp>
          <p:nvSpPr>
            <p:cNvPr id="99" name="Freeform 98"/>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00" name="Freeform 99"/>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01" name="Freeform 100"/>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02" name="Freeform 101"/>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grpSp>
      <p:sp>
        <p:nvSpPr>
          <p:cNvPr id="103" name="Freeform 102"/>
          <p:cNvSpPr>
            <a:spLocks noChangeAspect="1"/>
          </p:cNvSpPr>
          <p:nvPr/>
        </p:nvSpPr>
        <p:spPr bwMode="auto">
          <a:xfrm>
            <a:off x="4259780" y="3879991"/>
            <a:ext cx="473706" cy="3584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105" name="Freeform 104"/>
          <p:cNvSpPr>
            <a:spLocks noChangeAspect="1"/>
          </p:cNvSpPr>
          <p:nvPr/>
        </p:nvSpPr>
        <p:spPr bwMode="auto">
          <a:xfrm>
            <a:off x="3385025" y="5148750"/>
            <a:ext cx="183421" cy="192751"/>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106" name="Group 105"/>
          <p:cNvGrpSpPr>
            <a:grpSpLocks noChangeAspect="1"/>
          </p:cNvGrpSpPr>
          <p:nvPr/>
        </p:nvGrpSpPr>
        <p:grpSpPr>
          <a:xfrm>
            <a:off x="4103016" y="5532608"/>
            <a:ext cx="185347" cy="197162"/>
            <a:chOff x="3232150" y="382588"/>
            <a:chExt cx="5727700" cy="6092825"/>
          </a:xfrm>
          <a:solidFill>
            <a:schemeClr val="accent1"/>
          </a:solidFill>
        </p:grpSpPr>
        <p:sp>
          <p:nvSpPr>
            <p:cNvPr id="107"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08"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09"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10" name="TextBox 109"/>
          <p:cNvSpPr txBox="1"/>
          <p:nvPr/>
        </p:nvSpPr>
        <p:spPr>
          <a:xfrm>
            <a:off x="3496472" y="2267185"/>
            <a:ext cx="363611" cy="361977"/>
          </a:xfrm>
          <a:prstGeom prst="rect">
            <a:avLst/>
          </a:prstGeom>
          <a:noFill/>
        </p:spPr>
        <p:txBody>
          <a:bodyPr wrap="none" lIns="0" tIns="0" rIns="0" bIns="0" rtlCol="0">
            <a:spAutoFit/>
          </a:bodyPr>
          <a:lstStyle/>
          <a:p>
            <a:pPr defTabSz="896203"/>
            <a:r>
              <a:rPr lang="en-US" sz="1176" kern="0" dirty="0">
                <a:solidFill>
                  <a:schemeClr val="bg1"/>
                </a:solidFill>
              </a:rPr>
              <a:t>Event</a:t>
            </a:r>
          </a:p>
          <a:p>
            <a:pPr defTabSz="896203"/>
            <a:r>
              <a:rPr lang="en-US" sz="1176" kern="0" dirty="0">
                <a:solidFill>
                  <a:schemeClr val="bg1"/>
                </a:solidFill>
              </a:rPr>
              <a:t>Hubs</a:t>
            </a:r>
          </a:p>
        </p:txBody>
      </p:sp>
      <p:sp>
        <p:nvSpPr>
          <p:cNvPr id="114" name="Freeform 113"/>
          <p:cNvSpPr>
            <a:spLocks noChangeAspect="1"/>
          </p:cNvSpPr>
          <p:nvPr/>
        </p:nvSpPr>
        <p:spPr bwMode="auto">
          <a:xfrm flipH="1">
            <a:off x="6277134" y="3960452"/>
            <a:ext cx="358477" cy="379357"/>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grpSp>
        <p:nvGrpSpPr>
          <p:cNvPr id="115" name="Group 114"/>
          <p:cNvGrpSpPr>
            <a:grpSpLocks noChangeAspect="1"/>
          </p:cNvGrpSpPr>
          <p:nvPr/>
        </p:nvGrpSpPr>
        <p:grpSpPr>
          <a:xfrm>
            <a:off x="8442684" y="4067124"/>
            <a:ext cx="358477" cy="439050"/>
            <a:chOff x="-3084513" y="3390510"/>
            <a:chExt cx="2716213" cy="3363913"/>
          </a:xfrm>
          <a:solidFill>
            <a:schemeClr val="accent1"/>
          </a:solidFill>
        </p:grpSpPr>
        <p:sp>
          <p:nvSpPr>
            <p:cNvPr id="116"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sp>
          <p:nvSpPr>
            <p:cNvPr id="117"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896203"/>
              <a:endParaRPr lang="en-US" sz="1799" kern="0">
                <a:solidFill>
                  <a:sysClr val="windowText" lastClr="000000"/>
                </a:solidFill>
              </a:endParaRPr>
            </a:p>
          </p:txBody>
        </p:sp>
      </p:grpSp>
      <p:sp>
        <p:nvSpPr>
          <p:cNvPr id="119" name="Freeform 118"/>
          <p:cNvSpPr/>
          <p:nvPr/>
        </p:nvSpPr>
        <p:spPr bwMode="auto">
          <a:xfrm>
            <a:off x="4138392" y="3703198"/>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119"/>
          <p:cNvSpPr/>
          <p:nvPr/>
        </p:nvSpPr>
        <p:spPr bwMode="auto">
          <a:xfrm>
            <a:off x="6141903" y="382807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20"/>
          <p:cNvSpPr>
            <a:spLocks noChangeAspect="1"/>
          </p:cNvSpPr>
          <p:nvPr/>
        </p:nvSpPr>
        <p:spPr bwMode="auto">
          <a:xfrm>
            <a:off x="7023015" y="4004866"/>
            <a:ext cx="473706" cy="35847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solidFill>
          <a:ln w="6350">
            <a:noFill/>
          </a:ln>
        </p:spPr>
        <p:txBody>
          <a:bodyPr vert="horz" wrap="square" lIns="91403" tIns="45701" rIns="91403" bIns="45701" numCol="1" anchor="t" anchorCtr="0" compatLnSpc="1">
            <a:prstTxWarp prst="textNoShape">
              <a:avLst/>
            </a:prstTxWarp>
          </a:bodyPr>
          <a:lstStyle/>
          <a:p>
            <a:pPr defTabSz="896203"/>
            <a:endParaRPr lang="en-US" sz="1600" kern="0" dirty="0">
              <a:solidFill>
                <a:sysClr val="windowText" lastClr="000000"/>
              </a:solidFill>
            </a:endParaRPr>
          </a:p>
        </p:txBody>
      </p:sp>
      <p:sp>
        <p:nvSpPr>
          <p:cNvPr id="122" name="Freeform 121"/>
          <p:cNvSpPr/>
          <p:nvPr/>
        </p:nvSpPr>
        <p:spPr bwMode="auto">
          <a:xfrm>
            <a:off x="6901626" y="3828074"/>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p:cNvSpPr txBox="1"/>
          <p:nvPr/>
        </p:nvSpPr>
        <p:spPr>
          <a:xfrm>
            <a:off x="6933927" y="3486854"/>
            <a:ext cx="664568" cy="361977"/>
          </a:xfrm>
          <a:prstGeom prst="rect">
            <a:avLst/>
          </a:prstGeom>
          <a:noFill/>
        </p:spPr>
        <p:txBody>
          <a:bodyPr wrap="none" lIns="0" tIns="0" rIns="0" bIns="0" rtlCol="0">
            <a:spAutoFit/>
          </a:bodyPr>
          <a:lstStyle/>
          <a:p>
            <a:pPr defTabSz="896203"/>
            <a:r>
              <a:rPr lang="en-US" sz="1176" kern="0" dirty="0">
                <a:solidFill>
                  <a:schemeClr val="bg1"/>
                </a:solidFill>
              </a:rPr>
              <a:t>HDInsight</a:t>
            </a:r>
            <a:br>
              <a:rPr lang="en-US" sz="1176" kern="0" dirty="0">
                <a:solidFill>
                  <a:schemeClr val="bg1"/>
                </a:solidFill>
              </a:rPr>
            </a:br>
            <a:endParaRPr lang="en-US" sz="1176" kern="0" dirty="0">
              <a:solidFill>
                <a:schemeClr val="bg1"/>
              </a:solidFill>
            </a:endParaRPr>
          </a:p>
        </p:txBody>
      </p:sp>
      <p:grpSp>
        <p:nvGrpSpPr>
          <p:cNvPr id="127" name="Group 126"/>
          <p:cNvGrpSpPr/>
          <p:nvPr/>
        </p:nvGrpSpPr>
        <p:grpSpPr>
          <a:xfrm>
            <a:off x="6591764" y="1587549"/>
            <a:ext cx="679635" cy="679635"/>
            <a:chOff x="6419093" y="4056844"/>
            <a:chExt cx="693444" cy="693444"/>
          </a:xfrm>
        </p:grpSpPr>
        <p:sp>
          <p:nvSpPr>
            <p:cNvPr id="125" name="Freeform 124"/>
            <p:cNvSpPr>
              <a:spLocks noChangeAspect="1"/>
            </p:cNvSpPr>
            <p:nvPr/>
          </p:nvSpPr>
          <p:spPr bwMode="auto">
            <a:xfrm flipH="1">
              <a:off x="6582472" y="4191911"/>
              <a:ext cx="365760" cy="387065"/>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2399" kern="0">
                <a:solidFill>
                  <a:schemeClr val="tx1"/>
                </a:solidFill>
                <a:ea typeface="Segoe UI" pitchFamily="34" charset="0"/>
                <a:cs typeface="Segoe UI" pitchFamily="34" charset="0"/>
              </a:endParaRPr>
            </a:p>
          </p:txBody>
        </p:sp>
        <p:sp>
          <p:nvSpPr>
            <p:cNvPr id="126" name="Freeform 125"/>
            <p:cNvSpPr/>
            <p:nvPr/>
          </p:nvSpPr>
          <p:spPr bwMode="auto">
            <a:xfrm>
              <a:off x="6419093" y="405684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Group 133"/>
          <p:cNvGrpSpPr/>
          <p:nvPr/>
        </p:nvGrpSpPr>
        <p:grpSpPr>
          <a:xfrm>
            <a:off x="6616658" y="2333438"/>
            <a:ext cx="679635" cy="679635"/>
            <a:chOff x="3001611" y="3218184"/>
            <a:chExt cx="693444" cy="693444"/>
          </a:xfrm>
        </p:grpSpPr>
        <p:sp>
          <p:nvSpPr>
            <p:cNvPr id="128" name="Freeform 127"/>
            <p:cNvSpPr/>
            <p:nvPr/>
          </p:nvSpPr>
          <p:spPr bwMode="auto">
            <a:xfrm>
              <a:off x="3001611" y="3218184"/>
              <a:ext cx="693444" cy="693444"/>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9" name="Group 128"/>
            <p:cNvGrpSpPr>
              <a:grpSpLocks noChangeAspect="1"/>
            </p:cNvGrpSpPr>
            <p:nvPr/>
          </p:nvGrpSpPr>
          <p:grpSpPr>
            <a:xfrm>
              <a:off x="3104228" y="3400750"/>
              <a:ext cx="457200" cy="351216"/>
              <a:chOff x="1260022" y="5196402"/>
              <a:chExt cx="3273425" cy="2514600"/>
            </a:xfrm>
            <a:solidFill>
              <a:schemeClr val="accent1"/>
            </a:solidFill>
          </p:grpSpPr>
          <p:sp>
            <p:nvSpPr>
              <p:cNvPr id="130" name="Freeform 129"/>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31" name="Freeform 130"/>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32" name="Freeform 131"/>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sp>
            <p:nvSpPr>
              <p:cNvPr id="133" name="Freeform 132"/>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03"/>
                <a:endParaRPr lang="en-US" sz="2352" dirty="0"/>
              </a:p>
            </p:txBody>
          </p:sp>
        </p:grpSp>
      </p:grpSp>
      <p:sp>
        <p:nvSpPr>
          <p:cNvPr id="137" name="TextBox 136"/>
          <p:cNvSpPr txBox="1"/>
          <p:nvPr/>
        </p:nvSpPr>
        <p:spPr>
          <a:xfrm>
            <a:off x="7270479" y="1659069"/>
            <a:ext cx="573130" cy="361977"/>
          </a:xfrm>
          <a:prstGeom prst="rect">
            <a:avLst/>
          </a:prstGeom>
          <a:noFill/>
        </p:spPr>
        <p:txBody>
          <a:bodyPr wrap="none" lIns="0" tIns="0" rIns="0" bIns="0" rtlCol="0">
            <a:spAutoFit/>
          </a:bodyPr>
          <a:lstStyle/>
          <a:p>
            <a:pPr defTabSz="896203"/>
            <a:r>
              <a:rPr lang="en-US" sz="1176" kern="0" dirty="0">
                <a:solidFill>
                  <a:schemeClr val="bg1"/>
                </a:solidFill>
              </a:rPr>
              <a:t>Machine</a:t>
            </a:r>
            <a:br>
              <a:rPr lang="en-US" sz="1176" kern="0" dirty="0">
                <a:solidFill>
                  <a:schemeClr val="bg1"/>
                </a:solidFill>
              </a:rPr>
            </a:br>
            <a:r>
              <a:rPr lang="en-US" sz="1176" kern="0" dirty="0">
                <a:solidFill>
                  <a:schemeClr val="bg1"/>
                </a:solidFill>
              </a:rPr>
              <a:t>Learning</a:t>
            </a:r>
          </a:p>
        </p:txBody>
      </p:sp>
      <p:sp>
        <p:nvSpPr>
          <p:cNvPr id="138" name="TextBox 137"/>
          <p:cNvSpPr txBox="1"/>
          <p:nvPr/>
        </p:nvSpPr>
        <p:spPr>
          <a:xfrm>
            <a:off x="6036260" y="2481249"/>
            <a:ext cx="589596" cy="361977"/>
          </a:xfrm>
          <a:prstGeom prst="rect">
            <a:avLst/>
          </a:prstGeom>
          <a:noFill/>
        </p:spPr>
        <p:txBody>
          <a:bodyPr wrap="none" lIns="0" tIns="0" rIns="0" bIns="0" rtlCol="0">
            <a:spAutoFit/>
          </a:bodyPr>
          <a:lstStyle/>
          <a:p>
            <a:pPr defTabSz="896203"/>
            <a:r>
              <a:rPr lang="en-US" sz="1176" kern="0" dirty="0">
                <a:solidFill>
                  <a:schemeClr val="bg1"/>
                </a:solidFill>
              </a:rPr>
              <a:t>Stream</a:t>
            </a:r>
            <a:br>
              <a:rPr lang="en-US" sz="1176" kern="0" dirty="0">
                <a:solidFill>
                  <a:schemeClr val="bg1"/>
                </a:solidFill>
              </a:rPr>
            </a:br>
            <a:r>
              <a:rPr lang="en-US" sz="1176" kern="0" dirty="0">
                <a:solidFill>
                  <a:schemeClr val="bg1"/>
                </a:solidFill>
              </a:rPr>
              <a:t>Analytics</a:t>
            </a:r>
          </a:p>
        </p:txBody>
      </p:sp>
      <p:sp>
        <p:nvSpPr>
          <p:cNvPr id="142" name="Freeform 141"/>
          <p:cNvSpPr/>
          <p:nvPr/>
        </p:nvSpPr>
        <p:spPr bwMode="auto">
          <a:xfrm>
            <a:off x="8273236" y="3951117"/>
            <a:ext cx="679635" cy="679635"/>
          </a:xfrm>
          <a:custGeom>
            <a:avLst/>
            <a:gdLst>
              <a:gd name="connsiteX0" fmla="*/ 448503 w 897006"/>
              <a:gd name="connsiteY0" fmla="*/ 51420 h 897006"/>
              <a:gd name="connsiteX1" fmla="*/ 51420 w 897006"/>
              <a:gd name="connsiteY1" fmla="*/ 448503 h 897006"/>
              <a:gd name="connsiteX2" fmla="*/ 448503 w 897006"/>
              <a:gd name="connsiteY2" fmla="*/ 845586 h 897006"/>
              <a:gd name="connsiteX3" fmla="*/ 845586 w 897006"/>
              <a:gd name="connsiteY3" fmla="*/ 448503 h 897006"/>
              <a:gd name="connsiteX4" fmla="*/ 448503 w 897006"/>
              <a:gd name="connsiteY4" fmla="*/ 51420 h 897006"/>
              <a:gd name="connsiteX5" fmla="*/ 448503 w 897006"/>
              <a:gd name="connsiteY5" fmla="*/ 0 h 897006"/>
              <a:gd name="connsiteX6" fmla="*/ 897006 w 897006"/>
              <a:gd name="connsiteY6" fmla="*/ 448503 h 897006"/>
              <a:gd name="connsiteX7" fmla="*/ 448503 w 897006"/>
              <a:gd name="connsiteY7" fmla="*/ 897006 h 897006"/>
              <a:gd name="connsiteX8" fmla="*/ 0 w 897006"/>
              <a:gd name="connsiteY8" fmla="*/ 448503 h 897006"/>
              <a:gd name="connsiteX9" fmla="*/ 448503 w 897006"/>
              <a:gd name="connsiteY9" fmla="*/ 0 h 89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7006" h="897006">
                <a:moveTo>
                  <a:pt x="448503" y="51420"/>
                </a:moveTo>
                <a:cubicBezTo>
                  <a:pt x="229200" y="51420"/>
                  <a:pt x="51420" y="229200"/>
                  <a:pt x="51420" y="448503"/>
                </a:cubicBezTo>
                <a:cubicBezTo>
                  <a:pt x="51420" y="667806"/>
                  <a:pt x="229200" y="845586"/>
                  <a:pt x="448503" y="845586"/>
                </a:cubicBezTo>
                <a:cubicBezTo>
                  <a:pt x="667806" y="845586"/>
                  <a:pt x="845586" y="667806"/>
                  <a:pt x="845586" y="448503"/>
                </a:cubicBezTo>
                <a:cubicBezTo>
                  <a:pt x="845586" y="229200"/>
                  <a:pt x="667806" y="51420"/>
                  <a:pt x="448503" y="51420"/>
                </a:cubicBezTo>
                <a:close/>
                <a:moveTo>
                  <a:pt x="448503" y="0"/>
                </a:moveTo>
                <a:cubicBezTo>
                  <a:pt x="696204" y="0"/>
                  <a:pt x="897006" y="200802"/>
                  <a:pt x="897006" y="448503"/>
                </a:cubicBezTo>
                <a:cubicBezTo>
                  <a:pt x="897006" y="696204"/>
                  <a:pt x="696204" y="897006"/>
                  <a:pt x="448503" y="897006"/>
                </a:cubicBezTo>
                <a:cubicBezTo>
                  <a:pt x="200802" y="897006"/>
                  <a:pt x="0" y="696204"/>
                  <a:pt x="0" y="448503"/>
                </a:cubicBezTo>
                <a:cubicBezTo>
                  <a:pt x="0" y="200802"/>
                  <a:pt x="200802" y="0"/>
                  <a:pt x="448503" y="0"/>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96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6" name="Group 145"/>
          <p:cNvGrpSpPr/>
          <p:nvPr/>
        </p:nvGrpSpPr>
        <p:grpSpPr>
          <a:xfrm>
            <a:off x="10457117" y="3205328"/>
            <a:ext cx="295758" cy="295758"/>
            <a:chOff x="3236100" y="589298"/>
            <a:chExt cx="5641200" cy="5641200"/>
          </a:xfrm>
        </p:grpSpPr>
        <p:sp>
          <p:nvSpPr>
            <p:cNvPr id="147" name="Freeform 146"/>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sp>
          <p:nvSpPr>
            <p:cNvPr id="148" name="Freeform 147"/>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spcBef>
                  <a:spcPct val="0"/>
                </a:spcBef>
                <a:spcAft>
                  <a:spcPct val="0"/>
                </a:spcAft>
              </a:pPr>
              <a:endParaRPr lang="en-US" sz="3599" kern="0" dirty="0" err="1">
                <a:solidFill>
                  <a:schemeClr val="tx1"/>
                </a:solidFill>
                <a:ea typeface="Segoe UI" pitchFamily="34" charset="0"/>
                <a:cs typeface="Segoe UI" pitchFamily="34" charset="0"/>
              </a:endParaRPr>
            </a:p>
          </p:txBody>
        </p:sp>
      </p:grpSp>
      <p:pic>
        <p:nvPicPr>
          <p:cNvPr id="111" name="Picture 1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72537" y="4766945"/>
            <a:ext cx="221123" cy="221123"/>
          </a:xfrm>
          <a:prstGeom prst="rect">
            <a:avLst/>
          </a:prstGeom>
        </p:spPr>
      </p:pic>
    </p:spTree>
    <p:extLst>
      <p:ext uri="{BB962C8B-B14F-4D97-AF65-F5344CB8AC3E}">
        <p14:creationId xmlns:p14="http://schemas.microsoft.com/office/powerpoint/2010/main" val="412089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0" y="2508774"/>
            <a:ext cx="12188825" cy="3818423"/>
          </a:xfrm>
          <a:prstGeom prst="rect">
            <a:avLst/>
          </a:prstGeom>
          <a:solidFill>
            <a:schemeClr val="tx1">
              <a:lumMod val="95000"/>
            </a:schemeClr>
          </a:solidFill>
          <a:ln w="3175" cap="flat" cmpd="sng" algn="ctr">
            <a:no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1960" kern="0" dirty="0">
              <a:gradFill>
                <a:gsLst>
                  <a:gs pos="1250">
                    <a:srgbClr val="505050"/>
                  </a:gs>
                  <a:gs pos="76000">
                    <a:srgbClr val="505050"/>
                  </a:gs>
                </a:gsLst>
                <a:lin ang="5400000" scaled="0"/>
              </a:gradFill>
            </a:endParaRPr>
          </a:p>
        </p:txBody>
      </p:sp>
      <p:sp>
        <p:nvSpPr>
          <p:cNvPr id="7" name="Title 6"/>
          <p:cNvSpPr>
            <a:spLocks noGrp="1"/>
          </p:cNvSpPr>
          <p:nvPr>
            <p:ph type="title"/>
          </p:nvPr>
        </p:nvSpPr>
        <p:spPr/>
        <p:txBody>
          <a:bodyPr/>
          <a:lstStyle/>
          <a:p>
            <a:r>
              <a:rPr lang="en-US" dirty="0"/>
              <a:t>With Cortana Intelligence, better predict needs and trends</a:t>
            </a:r>
          </a:p>
        </p:txBody>
      </p:sp>
      <p:grpSp>
        <p:nvGrpSpPr>
          <p:cNvPr id="114" name="Group 113"/>
          <p:cNvGrpSpPr/>
          <p:nvPr/>
        </p:nvGrpSpPr>
        <p:grpSpPr>
          <a:xfrm>
            <a:off x="8087388" y="2702748"/>
            <a:ext cx="787725" cy="787725"/>
            <a:chOff x="8255948" y="1246183"/>
            <a:chExt cx="1016000" cy="1016000"/>
          </a:xfrm>
        </p:grpSpPr>
        <p:sp>
          <p:nvSpPr>
            <p:cNvPr id="157" name="Oval 156"/>
            <p:cNvSpPr/>
            <p:nvPr/>
          </p:nvSpPr>
          <p:spPr bwMode="auto">
            <a:xfrm>
              <a:off x="8255948" y="1246183"/>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58" name="Group 14"/>
            <p:cNvGrpSpPr>
              <a:grpSpLocks noChangeAspect="1"/>
            </p:cNvGrpSpPr>
            <p:nvPr/>
          </p:nvGrpSpPr>
          <p:grpSpPr bwMode="auto">
            <a:xfrm>
              <a:off x="8510745" y="1613690"/>
              <a:ext cx="506413" cy="280987"/>
              <a:chOff x="5338" y="1027"/>
              <a:chExt cx="319" cy="177"/>
            </a:xfrm>
            <a:solidFill>
              <a:srgbClr val="FFFFFF"/>
            </a:solidFill>
          </p:grpSpPr>
          <p:sp>
            <p:nvSpPr>
              <p:cNvPr id="159" name="Rectangle 15"/>
              <p:cNvSpPr>
                <a:spLocks noChangeArrowheads="1"/>
              </p:cNvSpPr>
              <p:nvPr/>
            </p:nvSpPr>
            <p:spPr bwMode="auto">
              <a:xfrm>
                <a:off x="5406" y="1027"/>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0" name="Rectangle 16"/>
              <p:cNvSpPr>
                <a:spLocks noChangeArrowheads="1"/>
              </p:cNvSpPr>
              <p:nvPr/>
            </p:nvSpPr>
            <p:spPr bwMode="auto">
              <a:xfrm>
                <a:off x="5348" y="1106"/>
                <a:ext cx="19"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1" name="Rectangle 17"/>
              <p:cNvSpPr>
                <a:spLocks noChangeArrowheads="1"/>
              </p:cNvSpPr>
              <p:nvPr/>
            </p:nvSpPr>
            <p:spPr bwMode="auto">
              <a:xfrm>
                <a:off x="5348" y="1027"/>
                <a:ext cx="19"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2" name="Rectangle 18"/>
              <p:cNvSpPr>
                <a:spLocks noChangeArrowheads="1"/>
              </p:cNvSpPr>
              <p:nvPr/>
            </p:nvSpPr>
            <p:spPr bwMode="auto">
              <a:xfrm>
                <a:off x="5406" y="1106"/>
                <a:ext cx="251" cy="19"/>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3" name="Rectangle 19"/>
              <p:cNvSpPr>
                <a:spLocks noChangeArrowheads="1"/>
              </p:cNvSpPr>
              <p:nvPr/>
            </p:nvSpPr>
            <p:spPr bwMode="auto">
              <a:xfrm>
                <a:off x="5406" y="1184"/>
                <a:ext cx="251" cy="20"/>
              </a:xfrm>
              <a:prstGeom prst="rect">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64" name="Freeform 20"/>
              <p:cNvSpPr>
                <a:spLocks/>
              </p:cNvSpPr>
              <p:nvPr/>
            </p:nvSpPr>
            <p:spPr bwMode="auto">
              <a:xfrm>
                <a:off x="5338" y="1157"/>
                <a:ext cx="56" cy="47"/>
              </a:xfrm>
              <a:custGeom>
                <a:avLst/>
                <a:gdLst>
                  <a:gd name="T0" fmla="*/ 20 w 56"/>
                  <a:gd name="T1" fmla="*/ 47 h 47"/>
                  <a:gd name="T2" fmla="*/ 0 w 56"/>
                  <a:gd name="T3" fmla="*/ 27 h 47"/>
                  <a:gd name="T4" fmla="*/ 10 w 56"/>
                  <a:gd name="T5" fmla="*/ 18 h 47"/>
                  <a:gd name="T6" fmla="*/ 20 w 56"/>
                  <a:gd name="T7" fmla="*/ 27 h 47"/>
                  <a:gd name="T8" fmla="*/ 44 w 56"/>
                  <a:gd name="T9" fmla="*/ 0 h 47"/>
                  <a:gd name="T10" fmla="*/ 56 w 56"/>
                  <a:gd name="T11" fmla="*/ 13 h 47"/>
                  <a:gd name="T12" fmla="*/ 20 w 56"/>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56" h="47">
                    <a:moveTo>
                      <a:pt x="20" y="47"/>
                    </a:moveTo>
                    <a:lnTo>
                      <a:pt x="0" y="27"/>
                    </a:lnTo>
                    <a:lnTo>
                      <a:pt x="10" y="18"/>
                    </a:lnTo>
                    <a:lnTo>
                      <a:pt x="20" y="27"/>
                    </a:lnTo>
                    <a:lnTo>
                      <a:pt x="44" y="0"/>
                    </a:lnTo>
                    <a:lnTo>
                      <a:pt x="56" y="13"/>
                    </a:lnTo>
                    <a:lnTo>
                      <a:pt x="20" y="47"/>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grpSp>
        <p:nvGrpSpPr>
          <p:cNvPr id="115" name="Group 114"/>
          <p:cNvGrpSpPr/>
          <p:nvPr/>
        </p:nvGrpSpPr>
        <p:grpSpPr>
          <a:xfrm>
            <a:off x="8087388" y="5095095"/>
            <a:ext cx="787725" cy="787725"/>
            <a:chOff x="9874008" y="2120048"/>
            <a:chExt cx="1016000" cy="1016000"/>
          </a:xfrm>
        </p:grpSpPr>
        <p:sp>
          <p:nvSpPr>
            <p:cNvPr id="155" name="Oval 154"/>
            <p:cNvSpPr/>
            <p:nvPr/>
          </p:nvSpPr>
          <p:spPr bwMode="auto">
            <a:xfrm>
              <a:off x="9874008"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sp>
          <p:nvSpPr>
            <p:cNvPr id="156" name="Freeform 24"/>
            <p:cNvSpPr>
              <a:spLocks noEditPoints="1"/>
            </p:cNvSpPr>
            <p:nvPr/>
          </p:nvSpPr>
          <p:spPr bwMode="auto">
            <a:xfrm>
              <a:off x="10212146" y="2416117"/>
              <a:ext cx="339725" cy="423862"/>
            </a:xfrm>
            <a:custGeom>
              <a:avLst/>
              <a:gdLst>
                <a:gd name="T0" fmla="*/ 114 w 214"/>
                <a:gd name="T1" fmla="*/ 53 h 267"/>
                <a:gd name="T2" fmla="*/ 114 w 214"/>
                <a:gd name="T3" fmla="*/ 0 h 267"/>
                <a:gd name="T4" fmla="*/ 95 w 214"/>
                <a:gd name="T5" fmla="*/ 0 h 267"/>
                <a:gd name="T6" fmla="*/ 95 w 214"/>
                <a:gd name="T7" fmla="*/ 53 h 267"/>
                <a:gd name="T8" fmla="*/ 0 w 214"/>
                <a:gd name="T9" fmla="*/ 53 h 267"/>
                <a:gd name="T10" fmla="*/ 0 w 214"/>
                <a:gd name="T11" fmla="*/ 267 h 267"/>
                <a:gd name="T12" fmla="*/ 214 w 214"/>
                <a:gd name="T13" fmla="*/ 267 h 267"/>
                <a:gd name="T14" fmla="*/ 214 w 214"/>
                <a:gd name="T15" fmla="*/ 53 h 267"/>
                <a:gd name="T16" fmla="*/ 114 w 214"/>
                <a:gd name="T17" fmla="*/ 53 h 267"/>
                <a:gd name="T18" fmla="*/ 195 w 214"/>
                <a:gd name="T19" fmla="*/ 247 h 267"/>
                <a:gd name="T20" fmla="*/ 19 w 214"/>
                <a:gd name="T21" fmla="*/ 247 h 267"/>
                <a:gd name="T22" fmla="*/ 19 w 214"/>
                <a:gd name="T23" fmla="*/ 70 h 267"/>
                <a:gd name="T24" fmla="*/ 95 w 214"/>
                <a:gd name="T25" fmla="*/ 70 h 267"/>
                <a:gd name="T26" fmla="*/ 95 w 214"/>
                <a:gd name="T27" fmla="*/ 182 h 267"/>
                <a:gd name="T28" fmla="*/ 63 w 214"/>
                <a:gd name="T29" fmla="*/ 150 h 267"/>
                <a:gd name="T30" fmla="*/ 51 w 214"/>
                <a:gd name="T31" fmla="*/ 165 h 267"/>
                <a:gd name="T32" fmla="*/ 105 w 214"/>
                <a:gd name="T33" fmla="*/ 221 h 267"/>
                <a:gd name="T34" fmla="*/ 161 w 214"/>
                <a:gd name="T35" fmla="*/ 165 h 267"/>
                <a:gd name="T36" fmla="*/ 149 w 214"/>
                <a:gd name="T37" fmla="*/ 150 h 267"/>
                <a:gd name="T38" fmla="*/ 114 w 214"/>
                <a:gd name="T39" fmla="*/ 182 h 267"/>
                <a:gd name="T40" fmla="*/ 114 w 214"/>
                <a:gd name="T41" fmla="*/ 70 h 267"/>
                <a:gd name="T42" fmla="*/ 195 w 214"/>
                <a:gd name="T43" fmla="*/ 70 h 267"/>
                <a:gd name="T44" fmla="*/ 195 w 214"/>
                <a:gd name="T45" fmla="*/ 24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67">
                  <a:moveTo>
                    <a:pt x="114" y="53"/>
                  </a:moveTo>
                  <a:lnTo>
                    <a:pt x="114" y="0"/>
                  </a:lnTo>
                  <a:lnTo>
                    <a:pt x="95" y="0"/>
                  </a:lnTo>
                  <a:lnTo>
                    <a:pt x="95" y="53"/>
                  </a:lnTo>
                  <a:lnTo>
                    <a:pt x="0" y="53"/>
                  </a:lnTo>
                  <a:lnTo>
                    <a:pt x="0" y="267"/>
                  </a:lnTo>
                  <a:lnTo>
                    <a:pt x="214" y="267"/>
                  </a:lnTo>
                  <a:lnTo>
                    <a:pt x="214" y="53"/>
                  </a:lnTo>
                  <a:lnTo>
                    <a:pt x="114" y="53"/>
                  </a:lnTo>
                  <a:close/>
                  <a:moveTo>
                    <a:pt x="195" y="247"/>
                  </a:moveTo>
                  <a:lnTo>
                    <a:pt x="19" y="247"/>
                  </a:lnTo>
                  <a:lnTo>
                    <a:pt x="19" y="70"/>
                  </a:lnTo>
                  <a:lnTo>
                    <a:pt x="95" y="70"/>
                  </a:lnTo>
                  <a:lnTo>
                    <a:pt x="95" y="182"/>
                  </a:lnTo>
                  <a:lnTo>
                    <a:pt x="63" y="150"/>
                  </a:lnTo>
                  <a:lnTo>
                    <a:pt x="51" y="165"/>
                  </a:lnTo>
                  <a:lnTo>
                    <a:pt x="105" y="221"/>
                  </a:lnTo>
                  <a:lnTo>
                    <a:pt x="161" y="165"/>
                  </a:lnTo>
                  <a:lnTo>
                    <a:pt x="149" y="150"/>
                  </a:lnTo>
                  <a:lnTo>
                    <a:pt x="114" y="182"/>
                  </a:lnTo>
                  <a:lnTo>
                    <a:pt x="114" y="70"/>
                  </a:lnTo>
                  <a:lnTo>
                    <a:pt x="195" y="70"/>
                  </a:lnTo>
                  <a:lnTo>
                    <a:pt x="195" y="247"/>
                  </a:lnTo>
                  <a:close/>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nvGrpSpPr>
          <p:cNvPr id="116" name="Group 115"/>
          <p:cNvGrpSpPr/>
          <p:nvPr/>
        </p:nvGrpSpPr>
        <p:grpSpPr>
          <a:xfrm>
            <a:off x="139649" y="3923405"/>
            <a:ext cx="787725" cy="787725"/>
            <a:chOff x="9101692" y="5077564"/>
            <a:chExt cx="1016000" cy="1016000"/>
          </a:xfrm>
        </p:grpSpPr>
        <p:sp>
          <p:nvSpPr>
            <p:cNvPr id="151" name="Oval 150"/>
            <p:cNvSpPr/>
            <p:nvPr/>
          </p:nvSpPr>
          <p:spPr bwMode="auto">
            <a:xfrm>
              <a:off x="9101692"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defRPr/>
              </a:pPr>
              <a:endParaRPr lang="en-US" sz="2744" kern="0" dirty="0">
                <a:gradFill>
                  <a:gsLst>
                    <a:gs pos="1250">
                      <a:srgbClr val="505050"/>
                    </a:gs>
                    <a:gs pos="76000">
                      <a:srgbClr val="505050"/>
                    </a:gs>
                  </a:gsLst>
                  <a:lin ang="5400000" scaled="0"/>
                </a:gradFill>
              </a:endParaRPr>
            </a:p>
          </p:txBody>
        </p:sp>
        <p:grpSp>
          <p:nvGrpSpPr>
            <p:cNvPr id="152" name="Group 27"/>
            <p:cNvGrpSpPr>
              <a:grpSpLocks noChangeAspect="1"/>
            </p:cNvGrpSpPr>
            <p:nvPr/>
          </p:nvGrpSpPr>
          <p:grpSpPr bwMode="auto">
            <a:xfrm>
              <a:off x="9429750" y="5395666"/>
              <a:ext cx="359884" cy="379798"/>
              <a:chOff x="5905" y="3448"/>
              <a:chExt cx="253" cy="267"/>
            </a:xfrm>
            <a:solidFill>
              <a:srgbClr val="FFFFFF"/>
            </a:solidFill>
          </p:grpSpPr>
          <p:sp>
            <p:nvSpPr>
              <p:cNvPr id="153" name="Freeform 28"/>
              <p:cNvSpPr>
                <a:spLocks noEditPoints="1"/>
              </p:cNvSpPr>
              <p:nvPr/>
            </p:nvSpPr>
            <p:spPr bwMode="auto">
              <a:xfrm>
                <a:off x="5905" y="3448"/>
                <a:ext cx="253" cy="267"/>
              </a:xfrm>
              <a:custGeom>
                <a:avLst/>
                <a:gdLst>
                  <a:gd name="T0" fmla="*/ 72 w 104"/>
                  <a:gd name="T1" fmla="*/ 78 h 110"/>
                  <a:gd name="T2" fmla="*/ 72 w 104"/>
                  <a:gd name="T3" fmla="*/ 94 h 110"/>
                  <a:gd name="T4" fmla="*/ 64 w 104"/>
                  <a:gd name="T5" fmla="*/ 94 h 110"/>
                  <a:gd name="T6" fmla="*/ 34 w 104"/>
                  <a:gd name="T7" fmla="*/ 63 h 110"/>
                  <a:gd name="T8" fmla="*/ 32 w 104"/>
                  <a:gd name="T9" fmla="*/ 62 h 110"/>
                  <a:gd name="T10" fmla="*/ 30 w 104"/>
                  <a:gd name="T11" fmla="*/ 63 h 110"/>
                  <a:gd name="T12" fmla="*/ 0 w 104"/>
                  <a:gd name="T13" fmla="*/ 94 h 110"/>
                  <a:gd name="T14" fmla="*/ 0 w 104"/>
                  <a:gd name="T15" fmla="*/ 98 h 110"/>
                  <a:gd name="T16" fmla="*/ 8 w 104"/>
                  <a:gd name="T17" fmla="*/ 98 h 110"/>
                  <a:gd name="T18" fmla="*/ 8 w 104"/>
                  <a:gd name="T19" fmla="*/ 94 h 110"/>
                  <a:gd name="T20" fmla="*/ 8 w 104"/>
                  <a:gd name="T21" fmla="*/ 90 h 110"/>
                  <a:gd name="T22" fmla="*/ 32 w 104"/>
                  <a:gd name="T23" fmla="*/ 110 h 110"/>
                  <a:gd name="T24" fmla="*/ 56 w 104"/>
                  <a:gd name="T25" fmla="*/ 90 h 110"/>
                  <a:gd name="T26" fmla="*/ 56 w 104"/>
                  <a:gd name="T27" fmla="*/ 94 h 110"/>
                  <a:gd name="T28" fmla="*/ 56 w 104"/>
                  <a:gd name="T29" fmla="*/ 102 h 110"/>
                  <a:gd name="T30" fmla="*/ 104 w 104"/>
                  <a:gd name="T31" fmla="*/ 102 h 110"/>
                  <a:gd name="T32" fmla="*/ 104 w 104"/>
                  <a:gd name="T33" fmla="*/ 78 h 110"/>
                  <a:gd name="T34" fmla="*/ 100 w 104"/>
                  <a:gd name="T35" fmla="*/ 78 h 110"/>
                  <a:gd name="T36" fmla="*/ 100 w 104"/>
                  <a:gd name="T37" fmla="*/ 70 h 110"/>
                  <a:gd name="T38" fmla="*/ 104 w 104"/>
                  <a:gd name="T39" fmla="*/ 70 h 110"/>
                  <a:gd name="T40" fmla="*/ 104 w 104"/>
                  <a:gd name="T41" fmla="*/ 62 h 110"/>
                  <a:gd name="T42" fmla="*/ 100 w 104"/>
                  <a:gd name="T43" fmla="*/ 62 h 110"/>
                  <a:gd name="T44" fmla="*/ 100 w 104"/>
                  <a:gd name="T45" fmla="*/ 58 h 110"/>
                  <a:gd name="T46" fmla="*/ 88 w 104"/>
                  <a:gd name="T47" fmla="*/ 46 h 110"/>
                  <a:gd name="T48" fmla="*/ 60 w 104"/>
                  <a:gd name="T49" fmla="*/ 46 h 110"/>
                  <a:gd name="T50" fmla="*/ 48 w 104"/>
                  <a:gd name="T51" fmla="*/ 32 h 110"/>
                  <a:gd name="T52" fmla="*/ 75 w 104"/>
                  <a:gd name="T53" fmla="*/ 5 h 110"/>
                  <a:gd name="T54" fmla="*/ 69 w 104"/>
                  <a:gd name="T55" fmla="*/ 0 h 110"/>
                  <a:gd name="T56" fmla="*/ 25 w 104"/>
                  <a:gd name="T57" fmla="*/ 43 h 110"/>
                  <a:gd name="T58" fmla="*/ 11 w 104"/>
                  <a:gd name="T59" fmla="*/ 6 h 110"/>
                  <a:gd name="T60" fmla="*/ 0 w 104"/>
                  <a:gd name="T61" fmla="*/ 6 h 110"/>
                  <a:gd name="T62" fmla="*/ 0 w 104"/>
                  <a:gd name="T63" fmla="*/ 54 h 110"/>
                  <a:gd name="T64" fmla="*/ 88 w 104"/>
                  <a:gd name="T65" fmla="*/ 54 h 110"/>
                  <a:gd name="T66" fmla="*/ 92 w 104"/>
                  <a:gd name="T67" fmla="*/ 58 h 110"/>
                  <a:gd name="T68" fmla="*/ 92 w 104"/>
                  <a:gd name="T69" fmla="*/ 78 h 110"/>
                  <a:gd name="T70" fmla="*/ 72 w 104"/>
                  <a:gd name="T71" fmla="*/ 78 h 110"/>
                  <a:gd name="T72" fmla="*/ 32 w 104"/>
                  <a:gd name="T73" fmla="*/ 102 h 110"/>
                  <a:gd name="T74" fmla="*/ 16 w 104"/>
                  <a:gd name="T75" fmla="*/ 86 h 110"/>
                  <a:gd name="T76" fmla="*/ 32 w 104"/>
                  <a:gd name="T77" fmla="*/ 70 h 110"/>
                  <a:gd name="T78" fmla="*/ 48 w 104"/>
                  <a:gd name="T79" fmla="*/ 86 h 110"/>
                  <a:gd name="T80" fmla="*/ 32 w 104"/>
                  <a:gd name="T81" fmla="*/ 102 h 110"/>
                  <a:gd name="T82" fmla="*/ 51 w 104"/>
                  <a:gd name="T83" fmla="*/ 46 h 110"/>
                  <a:gd name="T84" fmla="*/ 34 w 104"/>
                  <a:gd name="T85" fmla="*/ 46 h 110"/>
                  <a:gd name="T86" fmla="*/ 42 w 104"/>
                  <a:gd name="T87" fmla="*/ 39 h 110"/>
                  <a:gd name="T88" fmla="*/ 51 w 104"/>
                  <a:gd name="T89" fmla="*/ 46 h 110"/>
                  <a:gd name="T90" fmla="*/ 8 w 104"/>
                  <a:gd name="T91" fmla="*/ 46 h 110"/>
                  <a:gd name="T92" fmla="*/ 8 w 104"/>
                  <a:gd name="T93" fmla="*/ 21 h 110"/>
                  <a:gd name="T94" fmla="*/ 18 w 104"/>
                  <a:gd name="T95" fmla="*/ 46 h 110"/>
                  <a:gd name="T96" fmla="*/ 8 w 104"/>
                  <a:gd name="T97" fmla="*/ 46 h 110"/>
                  <a:gd name="T98" fmla="*/ 96 w 104"/>
                  <a:gd name="T99" fmla="*/ 94 h 110"/>
                  <a:gd name="T100" fmla="*/ 80 w 104"/>
                  <a:gd name="T101" fmla="*/ 94 h 110"/>
                  <a:gd name="T102" fmla="*/ 80 w 104"/>
                  <a:gd name="T103" fmla="*/ 86 h 110"/>
                  <a:gd name="T104" fmla="*/ 96 w 104"/>
                  <a:gd name="T105" fmla="*/ 86 h 110"/>
                  <a:gd name="T106" fmla="*/ 96 w 104"/>
                  <a:gd name="T107" fmla="*/ 9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4" h="110">
                    <a:moveTo>
                      <a:pt x="72" y="78"/>
                    </a:moveTo>
                    <a:cubicBezTo>
                      <a:pt x="72" y="94"/>
                      <a:pt x="72" y="94"/>
                      <a:pt x="72" y="94"/>
                    </a:cubicBezTo>
                    <a:cubicBezTo>
                      <a:pt x="64" y="94"/>
                      <a:pt x="64" y="94"/>
                      <a:pt x="64" y="94"/>
                    </a:cubicBezTo>
                    <a:cubicBezTo>
                      <a:pt x="64" y="78"/>
                      <a:pt x="51" y="64"/>
                      <a:pt x="34" y="63"/>
                    </a:cubicBezTo>
                    <a:cubicBezTo>
                      <a:pt x="34" y="62"/>
                      <a:pt x="33" y="62"/>
                      <a:pt x="32" y="62"/>
                    </a:cubicBezTo>
                    <a:cubicBezTo>
                      <a:pt x="31" y="62"/>
                      <a:pt x="30" y="62"/>
                      <a:pt x="30" y="63"/>
                    </a:cubicBezTo>
                    <a:cubicBezTo>
                      <a:pt x="13" y="64"/>
                      <a:pt x="0" y="78"/>
                      <a:pt x="0" y="94"/>
                    </a:cubicBezTo>
                    <a:cubicBezTo>
                      <a:pt x="0" y="98"/>
                      <a:pt x="0" y="98"/>
                      <a:pt x="0" y="98"/>
                    </a:cubicBezTo>
                    <a:cubicBezTo>
                      <a:pt x="8" y="98"/>
                      <a:pt x="8" y="98"/>
                      <a:pt x="8" y="98"/>
                    </a:cubicBezTo>
                    <a:cubicBezTo>
                      <a:pt x="8" y="94"/>
                      <a:pt x="8" y="94"/>
                      <a:pt x="8" y="94"/>
                    </a:cubicBezTo>
                    <a:cubicBezTo>
                      <a:pt x="8" y="93"/>
                      <a:pt x="8" y="92"/>
                      <a:pt x="8" y="90"/>
                    </a:cubicBezTo>
                    <a:cubicBezTo>
                      <a:pt x="10" y="102"/>
                      <a:pt x="20" y="110"/>
                      <a:pt x="32" y="110"/>
                    </a:cubicBezTo>
                    <a:cubicBezTo>
                      <a:pt x="44" y="110"/>
                      <a:pt x="54" y="102"/>
                      <a:pt x="56" y="90"/>
                    </a:cubicBezTo>
                    <a:cubicBezTo>
                      <a:pt x="56" y="92"/>
                      <a:pt x="56" y="93"/>
                      <a:pt x="56" y="94"/>
                    </a:cubicBezTo>
                    <a:cubicBezTo>
                      <a:pt x="56" y="102"/>
                      <a:pt x="56" y="102"/>
                      <a:pt x="56" y="102"/>
                    </a:cubicBezTo>
                    <a:cubicBezTo>
                      <a:pt x="104" y="102"/>
                      <a:pt x="104" y="102"/>
                      <a:pt x="104" y="102"/>
                    </a:cubicBezTo>
                    <a:cubicBezTo>
                      <a:pt x="104" y="78"/>
                      <a:pt x="104" y="78"/>
                      <a:pt x="104" y="78"/>
                    </a:cubicBezTo>
                    <a:cubicBezTo>
                      <a:pt x="100" y="78"/>
                      <a:pt x="100" y="78"/>
                      <a:pt x="100" y="78"/>
                    </a:cubicBezTo>
                    <a:cubicBezTo>
                      <a:pt x="100" y="70"/>
                      <a:pt x="100" y="70"/>
                      <a:pt x="100" y="70"/>
                    </a:cubicBezTo>
                    <a:cubicBezTo>
                      <a:pt x="104" y="70"/>
                      <a:pt x="104" y="70"/>
                      <a:pt x="104" y="70"/>
                    </a:cubicBezTo>
                    <a:cubicBezTo>
                      <a:pt x="104" y="62"/>
                      <a:pt x="104" y="62"/>
                      <a:pt x="104" y="62"/>
                    </a:cubicBezTo>
                    <a:cubicBezTo>
                      <a:pt x="100" y="62"/>
                      <a:pt x="100" y="62"/>
                      <a:pt x="100" y="62"/>
                    </a:cubicBezTo>
                    <a:cubicBezTo>
                      <a:pt x="100" y="58"/>
                      <a:pt x="100" y="58"/>
                      <a:pt x="100" y="58"/>
                    </a:cubicBezTo>
                    <a:cubicBezTo>
                      <a:pt x="100" y="52"/>
                      <a:pt x="95" y="46"/>
                      <a:pt x="88" y="46"/>
                    </a:cubicBezTo>
                    <a:cubicBezTo>
                      <a:pt x="60" y="46"/>
                      <a:pt x="60" y="46"/>
                      <a:pt x="60" y="46"/>
                    </a:cubicBezTo>
                    <a:cubicBezTo>
                      <a:pt x="58" y="40"/>
                      <a:pt x="54" y="35"/>
                      <a:pt x="48" y="32"/>
                    </a:cubicBezTo>
                    <a:cubicBezTo>
                      <a:pt x="75" y="5"/>
                      <a:pt x="75" y="5"/>
                      <a:pt x="75" y="5"/>
                    </a:cubicBezTo>
                    <a:cubicBezTo>
                      <a:pt x="69" y="0"/>
                      <a:pt x="69" y="0"/>
                      <a:pt x="69" y="0"/>
                    </a:cubicBezTo>
                    <a:cubicBezTo>
                      <a:pt x="25" y="43"/>
                      <a:pt x="25" y="43"/>
                      <a:pt x="25" y="43"/>
                    </a:cubicBezTo>
                    <a:cubicBezTo>
                      <a:pt x="11" y="6"/>
                      <a:pt x="11" y="6"/>
                      <a:pt x="11" y="6"/>
                    </a:cubicBezTo>
                    <a:cubicBezTo>
                      <a:pt x="0" y="6"/>
                      <a:pt x="0" y="6"/>
                      <a:pt x="0" y="6"/>
                    </a:cubicBezTo>
                    <a:cubicBezTo>
                      <a:pt x="0" y="54"/>
                      <a:pt x="0" y="54"/>
                      <a:pt x="0" y="54"/>
                    </a:cubicBezTo>
                    <a:cubicBezTo>
                      <a:pt x="88" y="54"/>
                      <a:pt x="88" y="54"/>
                      <a:pt x="88" y="54"/>
                    </a:cubicBezTo>
                    <a:cubicBezTo>
                      <a:pt x="90" y="54"/>
                      <a:pt x="92" y="56"/>
                      <a:pt x="92" y="58"/>
                    </a:cubicBezTo>
                    <a:cubicBezTo>
                      <a:pt x="92" y="78"/>
                      <a:pt x="92" y="78"/>
                      <a:pt x="92" y="78"/>
                    </a:cubicBezTo>
                    <a:lnTo>
                      <a:pt x="72" y="78"/>
                    </a:lnTo>
                    <a:close/>
                    <a:moveTo>
                      <a:pt x="32" y="102"/>
                    </a:moveTo>
                    <a:cubicBezTo>
                      <a:pt x="23" y="102"/>
                      <a:pt x="16" y="95"/>
                      <a:pt x="16" y="86"/>
                    </a:cubicBezTo>
                    <a:cubicBezTo>
                      <a:pt x="16" y="78"/>
                      <a:pt x="23" y="70"/>
                      <a:pt x="32" y="70"/>
                    </a:cubicBezTo>
                    <a:cubicBezTo>
                      <a:pt x="41" y="70"/>
                      <a:pt x="48" y="78"/>
                      <a:pt x="48" y="86"/>
                    </a:cubicBezTo>
                    <a:cubicBezTo>
                      <a:pt x="48" y="95"/>
                      <a:pt x="41" y="102"/>
                      <a:pt x="32" y="102"/>
                    </a:cubicBezTo>
                    <a:close/>
                    <a:moveTo>
                      <a:pt x="51" y="46"/>
                    </a:moveTo>
                    <a:cubicBezTo>
                      <a:pt x="34" y="46"/>
                      <a:pt x="34" y="46"/>
                      <a:pt x="34" y="46"/>
                    </a:cubicBezTo>
                    <a:cubicBezTo>
                      <a:pt x="42" y="39"/>
                      <a:pt x="42" y="39"/>
                      <a:pt x="42" y="39"/>
                    </a:cubicBezTo>
                    <a:cubicBezTo>
                      <a:pt x="46" y="39"/>
                      <a:pt x="50" y="42"/>
                      <a:pt x="51" y="46"/>
                    </a:cubicBezTo>
                    <a:close/>
                    <a:moveTo>
                      <a:pt x="8" y="46"/>
                    </a:moveTo>
                    <a:cubicBezTo>
                      <a:pt x="8" y="21"/>
                      <a:pt x="8" y="21"/>
                      <a:pt x="8" y="21"/>
                    </a:cubicBezTo>
                    <a:cubicBezTo>
                      <a:pt x="18" y="46"/>
                      <a:pt x="18" y="46"/>
                      <a:pt x="18" y="46"/>
                    </a:cubicBezTo>
                    <a:lnTo>
                      <a:pt x="8" y="46"/>
                    </a:lnTo>
                    <a:close/>
                    <a:moveTo>
                      <a:pt x="96" y="94"/>
                    </a:moveTo>
                    <a:cubicBezTo>
                      <a:pt x="80" y="94"/>
                      <a:pt x="80" y="94"/>
                      <a:pt x="80" y="94"/>
                    </a:cubicBezTo>
                    <a:cubicBezTo>
                      <a:pt x="80" y="86"/>
                      <a:pt x="80" y="86"/>
                      <a:pt x="80" y="86"/>
                    </a:cubicBezTo>
                    <a:cubicBezTo>
                      <a:pt x="96" y="86"/>
                      <a:pt x="96" y="86"/>
                      <a:pt x="96" y="86"/>
                    </a:cubicBezTo>
                    <a:lnTo>
                      <a:pt x="9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sp>
            <p:nvSpPr>
              <p:cNvPr id="154" name="Oval 29"/>
              <p:cNvSpPr>
                <a:spLocks noChangeArrowheads="1"/>
              </p:cNvSpPr>
              <p:nvPr/>
            </p:nvSpPr>
            <p:spPr bwMode="auto">
              <a:xfrm>
                <a:off x="5974" y="3647"/>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2352" kern="0">
                  <a:gradFill>
                    <a:gsLst>
                      <a:gs pos="1250">
                        <a:srgbClr val="505050"/>
                      </a:gs>
                      <a:gs pos="76000">
                        <a:srgbClr val="505050"/>
                      </a:gs>
                    </a:gsLst>
                    <a:lin ang="5400000" scaled="0"/>
                  </a:gradFill>
                </a:endParaRPr>
              </a:p>
            </p:txBody>
          </p:sp>
        </p:grpSp>
      </p:grpSp>
      <p:grpSp>
        <p:nvGrpSpPr>
          <p:cNvPr id="117" name="Group 116"/>
          <p:cNvGrpSpPr/>
          <p:nvPr/>
        </p:nvGrpSpPr>
        <p:grpSpPr>
          <a:xfrm>
            <a:off x="3819857" y="3923405"/>
            <a:ext cx="787725" cy="787725"/>
            <a:chOff x="10191578" y="3747236"/>
            <a:chExt cx="1016000" cy="1016000"/>
          </a:xfrm>
        </p:grpSpPr>
        <p:sp>
          <p:nvSpPr>
            <p:cNvPr id="136" name="Oval 135"/>
            <p:cNvSpPr/>
            <p:nvPr/>
          </p:nvSpPr>
          <p:spPr bwMode="auto">
            <a:xfrm>
              <a:off x="10191578"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37" name="Group 136"/>
            <p:cNvGrpSpPr/>
            <p:nvPr/>
          </p:nvGrpSpPr>
          <p:grpSpPr>
            <a:xfrm>
              <a:off x="10432874" y="4043364"/>
              <a:ext cx="533408" cy="423746"/>
              <a:chOff x="10432072" y="4001501"/>
              <a:chExt cx="598248" cy="475257"/>
            </a:xfrm>
          </p:grpSpPr>
          <p:grpSp>
            <p:nvGrpSpPr>
              <p:cNvPr id="138" name="Group 32"/>
              <p:cNvGrpSpPr>
                <a:grpSpLocks noChangeAspect="1"/>
              </p:cNvGrpSpPr>
              <p:nvPr/>
            </p:nvGrpSpPr>
            <p:grpSpPr bwMode="auto">
              <a:xfrm>
                <a:off x="10486721" y="4165607"/>
                <a:ext cx="488950" cy="311151"/>
                <a:chOff x="6627" y="2624"/>
                <a:chExt cx="308" cy="196"/>
              </a:xfrm>
              <a:solidFill>
                <a:srgbClr val="FFFFFF"/>
              </a:solidFill>
            </p:grpSpPr>
            <p:sp>
              <p:nvSpPr>
                <p:cNvPr id="148"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9"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50"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nvGrpSpPr>
              <p:cNvPr id="139" name="Group 138"/>
              <p:cNvGrpSpPr/>
              <p:nvPr/>
            </p:nvGrpSpPr>
            <p:grpSpPr>
              <a:xfrm>
                <a:off x="10432072" y="4001501"/>
                <a:ext cx="598248" cy="123717"/>
                <a:chOff x="10432072" y="4001501"/>
                <a:chExt cx="598248" cy="123717"/>
              </a:xfrm>
            </p:grpSpPr>
            <p:grpSp>
              <p:nvGrpSpPr>
                <p:cNvPr id="140" name="Group 32"/>
                <p:cNvGrpSpPr>
                  <a:grpSpLocks noChangeAspect="1"/>
                </p:cNvGrpSpPr>
                <p:nvPr/>
              </p:nvGrpSpPr>
              <p:grpSpPr bwMode="auto">
                <a:xfrm>
                  <a:off x="10432072" y="4001501"/>
                  <a:ext cx="194412" cy="123717"/>
                  <a:chOff x="6627" y="2624"/>
                  <a:chExt cx="308" cy="196"/>
                </a:xfrm>
                <a:solidFill>
                  <a:srgbClr val="FFFFFF"/>
                </a:solidFill>
              </p:grpSpPr>
              <p:sp>
                <p:nvSpPr>
                  <p:cNvPr id="145"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6"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7"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nvGrpSpPr>
                <p:cNvPr id="141" name="Group 32"/>
                <p:cNvGrpSpPr>
                  <a:grpSpLocks noChangeAspect="1"/>
                </p:cNvGrpSpPr>
                <p:nvPr/>
              </p:nvGrpSpPr>
              <p:grpSpPr bwMode="auto">
                <a:xfrm>
                  <a:off x="10835908" y="4001501"/>
                  <a:ext cx="194412" cy="123717"/>
                  <a:chOff x="6627" y="2624"/>
                  <a:chExt cx="308" cy="196"/>
                </a:xfrm>
                <a:solidFill>
                  <a:srgbClr val="FFFFFF"/>
                </a:solidFill>
              </p:grpSpPr>
              <p:sp>
                <p:nvSpPr>
                  <p:cNvPr id="142" name="Freeform 33"/>
                  <p:cNvSpPr>
                    <a:spLocks noEditPoints="1"/>
                  </p:cNvSpPr>
                  <p:nvPr/>
                </p:nvSpPr>
                <p:spPr bwMode="auto">
                  <a:xfrm>
                    <a:off x="6627" y="2624"/>
                    <a:ext cx="308" cy="196"/>
                  </a:xfrm>
                  <a:custGeom>
                    <a:avLst/>
                    <a:gdLst>
                      <a:gd name="T0" fmla="*/ 280 w 308"/>
                      <a:gd name="T1" fmla="*/ 58 h 196"/>
                      <a:gd name="T2" fmla="*/ 251 w 308"/>
                      <a:gd name="T3" fmla="*/ 0 h 196"/>
                      <a:gd name="T4" fmla="*/ 38 w 308"/>
                      <a:gd name="T5" fmla="*/ 58 h 196"/>
                      <a:gd name="T6" fmla="*/ 9 w 308"/>
                      <a:gd name="T7" fmla="*/ 58 h 196"/>
                      <a:gd name="T8" fmla="*/ 0 w 308"/>
                      <a:gd name="T9" fmla="*/ 117 h 196"/>
                      <a:gd name="T10" fmla="*/ 0 w 308"/>
                      <a:gd name="T11" fmla="*/ 137 h 196"/>
                      <a:gd name="T12" fmla="*/ 0 w 308"/>
                      <a:gd name="T13" fmla="*/ 166 h 196"/>
                      <a:gd name="T14" fmla="*/ 9 w 308"/>
                      <a:gd name="T15" fmla="*/ 176 h 196"/>
                      <a:gd name="T16" fmla="*/ 48 w 308"/>
                      <a:gd name="T17" fmla="*/ 196 h 196"/>
                      <a:gd name="T18" fmla="*/ 260 w 308"/>
                      <a:gd name="T19" fmla="*/ 176 h 196"/>
                      <a:gd name="T20" fmla="*/ 299 w 308"/>
                      <a:gd name="T21" fmla="*/ 196 h 196"/>
                      <a:gd name="T22" fmla="*/ 308 w 308"/>
                      <a:gd name="T23" fmla="*/ 176 h 196"/>
                      <a:gd name="T24" fmla="*/ 308 w 308"/>
                      <a:gd name="T25" fmla="*/ 156 h 196"/>
                      <a:gd name="T26" fmla="*/ 308 w 308"/>
                      <a:gd name="T27" fmla="*/ 127 h 196"/>
                      <a:gd name="T28" fmla="*/ 299 w 308"/>
                      <a:gd name="T29" fmla="*/ 117 h 196"/>
                      <a:gd name="T30" fmla="*/ 280 w 308"/>
                      <a:gd name="T31" fmla="*/ 78 h 196"/>
                      <a:gd name="T32" fmla="*/ 222 w 308"/>
                      <a:gd name="T33" fmla="*/ 117 h 196"/>
                      <a:gd name="T34" fmla="*/ 270 w 308"/>
                      <a:gd name="T35" fmla="*/ 78 h 196"/>
                      <a:gd name="T36" fmla="*/ 125 w 308"/>
                      <a:gd name="T37" fmla="*/ 78 h 196"/>
                      <a:gd name="T38" fmla="*/ 106 w 308"/>
                      <a:gd name="T39" fmla="*/ 117 h 196"/>
                      <a:gd name="T40" fmla="*/ 125 w 308"/>
                      <a:gd name="T41" fmla="*/ 78 h 196"/>
                      <a:gd name="T42" fmla="*/ 164 w 308"/>
                      <a:gd name="T43" fmla="*/ 78 h 196"/>
                      <a:gd name="T44" fmla="*/ 144 w 308"/>
                      <a:gd name="T45" fmla="*/ 117 h 196"/>
                      <a:gd name="T46" fmla="*/ 183 w 308"/>
                      <a:gd name="T47" fmla="*/ 78 h 196"/>
                      <a:gd name="T48" fmla="*/ 202 w 308"/>
                      <a:gd name="T49" fmla="*/ 117 h 196"/>
                      <a:gd name="T50" fmla="*/ 183 w 308"/>
                      <a:gd name="T51" fmla="*/ 78 h 196"/>
                      <a:gd name="T52" fmla="*/ 236 w 308"/>
                      <a:gd name="T53" fmla="*/ 19 h 196"/>
                      <a:gd name="T54" fmla="*/ 57 w 308"/>
                      <a:gd name="T55" fmla="*/ 58 h 196"/>
                      <a:gd name="T56" fmla="*/ 28 w 308"/>
                      <a:gd name="T57" fmla="*/ 78 h 196"/>
                      <a:gd name="T58" fmla="*/ 86 w 308"/>
                      <a:gd name="T59" fmla="*/ 78 h 196"/>
                      <a:gd name="T60" fmla="*/ 28 w 308"/>
                      <a:gd name="T61" fmla="*/ 117 h 196"/>
                      <a:gd name="T62" fmla="*/ 289 w 308"/>
                      <a:gd name="T63" fmla="*/ 156 h 196"/>
                      <a:gd name="T64" fmla="*/ 19 w 308"/>
                      <a:gd name="T65" fmla="*/ 137 h 196"/>
                      <a:gd name="T66" fmla="*/ 289 w 308"/>
                      <a:gd name="T67" fmla="*/ 15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8" h="196">
                        <a:moveTo>
                          <a:pt x="299" y="58"/>
                        </a:moveTo>
                        <a:lnTo>
                          <a:pt x="280" y="58"/>
                        </a:lnTo>
                        <a:lnTo>
                          <a:pt x="270" y="58"/>
                        </a:lnTo>
                        <a:lnTo>
                          <a:pt x="251" y="0"/>
                        </a:lnTo>
                        <a:lnTo>
                          <a:pt x="57" y="0"/>
                        </a:lnTo>
                        <a:lnTo>
                          <a:pt x="38" y="58"/>
                        </a:lnTo>
                        <a:lnTo>
                          <a:pt x="28" y="58"/>
                        </a:lnTo>
                        <a:lnTo>
                          <a:pt x="9" y="58"/>
                        </a:lnTo>
                        <a:lnTo>
                          <a:pt x="9" y="117"/>
                        </a:lnTo>
                        <a:lnTo>
                          <a:pt x="0" y="117"/>
                        </a:lnTo>
                        <a:lnTo>
                          <a:pt x="0" y="127"/>
                        </a:lnTo>
                        <a:lnTo>
                          <a:pt x="0" y="137"/>
                        </a:lnTo>
                        <a:lnTo>
                          <a:pt x="0" y="156"/>
                        </a:lnTo>
                        <a:lnTo>
                          <a:pt x="0" y="166"/>
                        </a:lnTo>
                        <a:lnTo>
                          <a:pt x="0" y="176"/>
                        </a:lnTo>
                        <a:lnTo>
                          <a:pt x="9" y="176"/>
                        </a:lnTo>
                        <a:lnTo>
                          <a:pt x="9" y="196"/>
                        </a:lnTo>
                        <a:lnTo>
                          <a:pt x="48" y="196"/>
                        </a:lnTo>
                        <a:lnTo>
                          <a:pt x="48" y="176"/>
                        </a:lnTo>
                        <a:lnTo>
                          <a:pt x="260" y="176"/>
                        </a:lnTo>
                        <a:lnTo>
                          <a:pt x="260" y="196"/>
                        </a:lnTo>
                        <a:lnTo>
                          <a:pt x="299" y="196"/>
                        </a:lnTo>
                        <a:lnTo>
                          <a:pt x="299" y="176"/>
                        </a:lnTo>
                        <a:lnTo>
                          <a:pt x="308" y="176"/>
                        </a:lnTo>
                        <a:lnTo>
                          <a:pt x="308" y="166"/>
                        </a:lnTo>
                        <a:lnTo>
                          <a:pt x="308" y="156"/>
                        </a:lnTo>
                        <a:lnTo>
                          <a:pt x="308" y="137"/>
                        </a:lnTo>
                        <a:lnTo>
                          <a:pt x="308" y="127"/>
                        </a:lnTo>
                        <a:lnTo>
                          <a:pt x="308" y="117"/>
                        </a:lnTo>
                        <a:lnTo>
                          <a:pt x="299" y="117"/>
                        </a:lnTo>
                        <a:lnTo>
                          <a:pt x="299" y="58"/>
                        </a:lnTo>
                        <a:close/>
                        <a:moveTo>
                          <a:pt x="280" y="78"/>
                        </a:moveTo>
                        <a:lnTo>
                          <a:pt x="280" y="117"/>
                        </a:lnTo>
                        <a:lnTo>
                          <a:pt x="222" y="117"/>
                        </a:lnTo>
                        <a:lnTo>
                          <a:pt x="222" y="78"/>
                        </a:lnTo>
                        <a:lnTo>
                          <a:pt x="270" y="78"/>
                        </a:lnTo>
                        <a:lnTo>
                          <a:pt x="280" y="78"/>
                        </a:lnTo>
                        <a:close/>
                        <a:moveTo>
                          <a:pt x="125" y="78"/>
                        </a:moveTo>
                        <a:lnTo>
                          <a:pt x="125" y="117"/>
                        </a:lnTo>
                        <a:lnTo>
                          <a:pt x="106" y="117"/>
                        </a:lnTo>
                        <a:lnTo>
                          <a:pt x="106" y="78"/>
                        </a:lnTo>
                        <a:lnTo>
                          <a:pt x="125" y="78"/>
                        </a:lnTo>
                        <a:close/>
                        <a:moveTo>
                          <a:pt x="144" y="78"/>
                        </a:moveTo>
                        <a:lnTo>
                          <a:pt x="164" y="78"/>
                        </a:lnTo>
                        <a:lnTo>
                          <a:pt x="164" y="117"/>
                        </a:lnTo>
                        <a:lnTo>
                          <a:pt x="144" y="117"/>
                        </a:lnTo>
                        <a:lnTo>
                          <a:pt x="144" y="78"/>
                        </a:lnTo>
                        <a:close/>
                        <a:moveTo>
                          <a:pt x="183" y="78"/>
                        </a:moveTo>
                        <a:lnTo>
                          <a:pt x="202" y="78"/>
                        </a:lnTo>
                        <a:lnTo>
                          <a:pt x="202" y="117"/>
                        </a:lnTo>
                        <a:lnTo>
                          <a:pt x="183" y="117"/>
                        </a:lnTo>
                        <a:lnTo>
                          <a:pt x="183" y="78"/>
                        </a:lnTo>
                        <a:close/>
                        <a:moveTo>
                          <a:pt x="72" y="19"/>
                        </a:moveTo>
                        <a:lnTo>
                          <a:pt x="236" y="19"/>
                        </a:lnTo>
                        <a:lnTo>
                          <a:pt x="251" y="58"/>
                        </a:lnTo>
                        <a:lnTo>
                          <a:pt x="57" y="58"/>
                        </a:lnTo>
                        <a:lnTo>
                          <a:pt x="72" y="19"/>
                        </a:lnTo>
                        <a:close/>
                        <a:moveTo>
                          <a:pt x="28" y="78"/>
                        </a:moveTo>
                        <a:lnTo>
                          <a:pt x="38" y="78"/>
                        </a:lnTo>
                        <a:lnTo>
                          <a:pt x="86" y="78"/>
                        </a:lnTo>
                        <a:lnTo>
                          <a:pt x="86" y="117"/>
                        </a:lnTo>
                        <a:lnTo>
                          <a:pt x="28" y="117"/>
                        </a:lnTo>
                        <a:lnTo>
                          <a:pt x="28" y="78"/>
                        </a:lnTo>
                        <a:close/>
                        <a:moveTo>
                          <a:pt x="289" y="156"/>
                        </a:moveTo>
                        <a:lnTo>
                          <a:pt x="19" y="156"/>
                        </a:lnTo>
                        <a:lnTo>
                          <a:pt x="19" y="137"/>
                        </a:lnTo>
                        <a:lnTo>
                          <a:pt x="289" y="137"/>
                        </a:lnTo>
                        <a:lnTo>
                          <a:pt x="289" y="156"/>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3" name="Oval 34"/>
                  <p:cNvSpPr>
                    <a:spLocks noChangeArrowheads="1"/>
                  </p:cNvSpPr>
                  <p:nvPr/>
                </p:nvSpPr>
                <p:spPr bwMode="auto">
                  <a:xfrm>
                    <a:off x="6675"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44" name="Oval 35"/>
                  <p:cNvSpPr>
                    <a:spLocks noChangeArrowheads="1"/>
                  </p:cNvSpPr>
                  <p:nvPr/>
                </p:nvSpPr>
                <p:spPr bwMode="auto">
                  <a:xfrm>
                    <a:off x="6868" y="2712"/>
                    <a:ext cx="19" cy="19"/>
                  </a:xfrm>
                  <a:prstGeom prst="ellipse">
                    <a:avLst/>
                  </a:pr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grpSp>
      </p:grpSp>
      <p:grpSp>
        <p:nvGrpSpPr>
          <p:cNvPr id="122" name="Group 121"/>
          <p:cNvGrpSpPr/>
          <p:nvPr/>
        </p:nvGrpSpPr>
        <p:grpSpPr>
          <a:xfrm>
            <a:off x="139649" y="5095095"/>
            <a:ext cx="787725" cy="787725"/>
            <a:chOff x="7410211" y="5077564"/>
            <a:chExt cx="1016000" cy="1016000"/>
          </a:xfrm>
        </p:grpSpPr>
        <p:sp>
          <p:nvSpPr>
            <p:cNvPr id="134" name="Oval 133"/>
            <p:cNvSpPr/>
            <p:nvPr/>
          </p:nvSpPr>
          <p:spPr bwMode="auto">
            <a:xfrm>
              <a:off x="7410211" y="5077564"/>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sp>
          <p:nvSpPr>
            <p:cNvPr id="135" name="Freeform 39"/>
            <p:cNvSpPr>
              <a:spLocks noEditPoints="1"/>
            </p:cNvSpPr>
            <p:nvPr/>
          </p:nvSpPr>
          <p:spPr bwMode="auto">
            <a:xfrm>
              <a:off x="7704085" y="5383952"/>
              <a:ext cx="428252" cy="403224"/>
            </a:xfrm>
            <a:custGeom>
              <a:avLst/>
              <a:gdLst>
                <a:gd name="T0" fmla="*/ 88 w 128"/>
                <a:gd name="T1" fmla="*/ 0 h 120"/>
                <a:gd name="T2" fmla="*/ 64 w 128"/>
                <a:gd name="T3" fmla="*/ 8 h 120"/>
                <a:gd name="T4" fmla="*/ 40 w 128"/>
                <a:gd name="T5" fmla="*/ 0 h 120"/>
                <a:gd name="T6" fmla="*/ 12 w 128"/>
                <a:gd name="T7" fmla="*/ 12 h 120"/>
                <a:gd name="T8" fmla="*/ 0 w 128"/>
                <a:gd name="T9" fmla="*/ 40 h 120"/>
                <a:gd name="T10" fmla="*/ 12 w 128"/>
                <a:gd name="T11" fmla="*/ 68 h 120"/>
                <a:gd name="T12" fmla="*/ 64 w 128"/>
                <a:gd name="T13" fmla="*/ 120 h 120"/>
                <a:gd name="T14" fmla="*/ 116 w 128"/>
                <a:gd name="T15" fmla="*/ 68 h 120"/>
                <a:gd name="T16" fmla="*/ 128 w 128"/>
                <a:gd name="T17" fmla="*/ 40 h 120"/>
                <a:gd name="T18" fmla="*/ 116 w 128"/>
                <a:gd name="T19" fmla="*/ 12 h 120"/>
                <a:gd name="T20" fmla="*/ 88 w 128"/>
                <a:gd name="T21" fmla="*/ 0 h 120"/>
                <a:gd name="T22" fmla="*/ 19 w 128"/>
                <a:gd name="T23" fmla="*/ 64 h 120"/>
                <a:gd name="T24" fmla="*/ 30 w 128"/>
                <a:gd name="T25" fmla="*/ 64 h 120"/>
                <a:gd name="T26" fmla="*/ 36 w 128"/>
                <a:gd name="T27" fmla="*/ 58 h 120"/>
                <a:gd name="T28" fmla="*/ 64 w 128"/>
                <a:gd name="T29" fmla="*/ 86 h 120"/>
                <a:gd name="T30" fmla="*/ 96 w 128"/>
                <a:gd name="T31" fmla="*/ 54 h 120"/>
                <a:gd name="T32" fmla="*/ 106 w 128"/>
                <a:gd name="T33" fmla="*/ 64 h 120"/>
                <a:gd name="T34" fmla="*/ 109 w 128"/>
                <a:gd name="T35" fmla="*/ 64 h 120"/>
                <a:gd name="T36" fmla="*/ 64 w 128"/>
                <a:gd name="T37" fmla="*/ 109 h 120"/>
                <a:gd name="T38" fmla="*/ 19 w 128"/>
                <a:gd name="T39" fmla="*/ 64 h 120"/>
                <a:gd name="T40" fmla="*/ 116 w 128"/>
                <a:gd name="T41" fmla="*/ 56 h 120"/>
                <a:gd name="T42" fmla="*/ 110 w 128"/>
                <a:gd name="T43" fmla="*/ 56 h 120"/>
                <a:gd name="T44" fmla="*/ 96 w 128"/>
                <a:gd name="T45" fmla="*/ 43 h 120"/>
                <a:gd name="T46" fmla="*/ 64 w 128"/>
                <a:gd name="T47" fmla="*/ 75 h 120"/>
                <a:gd name="T48" fmla="*/ 36 w 128"/>
                <a:gd name="T49" fmla="*/ 47 h 120"/>
                <a:gd name="T50" fmla="*/ 26 w 128"/>
                <a:gd name="T51" fmla="*/ 56 h 120"/>
                <a:gd name="T52" fmla="*/ 12 w 128"/>
                <a:gd name="T53" fmla="*/ 56 h 120"/>
                <a:gd name="T54" fmla="*/ 8 w 128"/>
                <a:gd name="T55" fmla="*/ 40 h 120"/>
                <a:gd name="T56" fmla="*/ 17 w 128"/>
                <a:gd name="T57" fmla="*/ 18 h 120"/>
                <a:gd name="T58" fmla="*/ 40 w 128"/>
                <a:gd name="T59" fmla="*/ 8 h 120"/>
                <a:gd name="T60" fmla="*/ 61 w 128"/>
                <a:gd name="T61" fmla="*/ 16 h 120"/>
                <a:gd name="T62" fmla="*/ 64 w 128"/>
                <a:gd name="T63" fmla="*/ 19 h 120"/>
                <a:gd name="T64" fmla="*/ 67 w 128"/>
                <a:gd name="T65" fmla="*/ 16 h 120"/>
                <a:gd name="T66" fmla="*/ 88 w 128"/>
                <a:gd name="T67" fmla="*/ 8 h 120"/>
                <a:gd name="T68" fmla="*/ 111 w 128"/>
                <a:gd name="T69" fmla="*/ 18 h 120"/>
                <a:gd name="T70" fmla="*/ 120 w 128"/>
                <a:gd name="T71" fmla="*/ 40 h 120"/>
                <a:gd name="T72" fmla="*/ 116 w 128"/>
                <a:gd name="T73" fmla="*/ 5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0">
                  <a:moveTo>
                    <a:pt x="88" y="0"/>
                  </a:moveTo>
                  <a:cubicBezTo>
                    <a:pt x="79" y="0"/>
                    <a:pt x="71" y="3"/>
                    <a:pt x="64" y="8"/>
                  </a:cubicBezTo>
                  <a:cubicBezTo>
                    <a:pt x="57" y="3"/>
                    <a:pt x="49" y="0"/>
                    <a:pt x="40" y="0"/>
                  </a:cubicBezTo>
                  <a:cubicBezTo>
                    <a:pt x="29" y="0"/>
                    <a:pt x="19" y="4"/>
                    <a:pt x="12" y="12"/>
                  </a:cubicBezTo>
                  <a:cubicBezTo>
                    <a:pt x="4" y="19"/>
                    <a:pt x="0" y="30"/>
                    <a:pt x="0" y="40"/>
                  </a:cubicBezTo>
                  <a:cubicBezTo>
                    <a:pt x="0" y="51"/>
                    <a:pt x="4" y="61"/>
                    <a:pt x="12" y="68"/>
                  </a:cubicBezTo>
                  <a:cubicBezTo>
                    <a:pt x="64" y="120"/>
                    <a:pt x="64" y="120"/>
                    <a:pt x="64" y="120"/>
                  </a:cubicBezTo>
                  <a:cubicBezTo>
                    <a:pt x="116" y="68"/>
                    <a:pt x="116" y="68"/>
                    <a:pt x="116" y="68"/>
                  </a:cubicBezTo>
                  <a:cubicBezTo>
                    <a:pt x="124" y="61"/>
                    <a:pt x="128" y="51"/>
                    <a:pt x="128" y="40"/>
                  </a:cubicBezTo>
                  <a:cubicBezTo>
                    <a:pt x="128" y="30"/>
                    <a:pt x="124" y="19"/>
                    <a:pt x="116" y="12"/>
                  </a:cubicBezTo>
                  <a:cubicBezTo>
                    <a:pt x="109" y="4"/>
                    <a:pt x="99" y="0"/>
                    <a:pt x="88" y="0"/>
                  </a:cubicBezTo>
                  <a:moveTo>
                    <a:pt x="19" y="64"/>
                  </a:moveTo>
                  <a:cubicBezTo>
                    <a:pt x="30" y="64"/>
                    <a:pt x="30" y="64"/>
                    <a:pt x="30" y="64"/>
                  </a:cubicBezTo>
                  <a:cubicBezTo>
                    <a:pt x="36" y="58"/>
                    <a:pt x="36" y="58"/>
                    <a:pt x="36" y="58"/>
                  </a:cubicBezTo>
                  <a:cubicBezTo>
                    <a:pt x="64" y="86"/>
                    <a:pt x="64" y="86"/>
                    <a:pt x="64" y="86"/>
                  </a:cubicBezTo>
                  <a:cubicBezTo>
                    <a:pt x="96" y="54"/>
                    <a:pt x="96" y="54"/>
                    <a:pt x="96" y="54"/>
                  </a:cubicBezTo>
                  <a:cubicBezTo>
                    <a:pt x="106" y="64"/>
                    <a:pt x="106" y="64"/>
                    <a:pt x="106" y="64"/>
                  </a:cubicBezTo>
                  <a:cubicBezTo>
                    <a:pt x="109" y="64"/>
                    <a:pt x="109" y="64"/>
                    <a:pt x="109" y="64"/>
                  </a:cubicBezTo>
                  <a:cubicBezTo>
                    <a:pt x="64" y="109"/>
                    <a:pt x="64" y="109"/>
                    <a:pt x="64" y="109"/>
                  </a:cubicBezTo>
                  <a:lnTo>
                    <a:pt x="19" y="64"/>
                  </a:lnTo>
                  <a:close/>
                  <a:moveTo>
                    <a:pt x="116" y="56"/>
                  </a:moveTo>
                  <a:cubicBezTo>
                    <a:pt x="110" y="56"/>
                    <a:pt x="110" y="56"/>
                    <a:pt x="110" y="56"/>
                  </a:cubicBezTo>
                  <a:cubicBezTo>
                    <a:pt x="96" y="43"/>
                    <a:pt x="96" y="43"/>
                    <a:pt x="96" y="43"/>
                  </a:cubicBezTo>
                  <a:cubicBezTo>
                    <a:pt x="64" y="75"/>
                    <a:pt x="64" y="75"/>
                    <a:pt x="64" y="75"/>
                  </a:cubicBezTo>
                  <a:cubicBezTo>
                    <a:pt x="36" y="47"/>
                    <a:pt x="36" y="47"/>
                    <a:pt x="36" y="47"/>
                  </a:cubicBezTo>
                  <a:cubicBezTo>
                    <a:pt x="26" y="56"/>
                    <a:pt x="26" y="56"/>
                    <a:pt x="26" y="56"/>
                  </a:cubicBezTo>
                  <a:cubicBezTo>
                    <a:pt x="12" y="56"/>
                    <a:pt x="12" y="56"/>
                    <a:pt x="12" y="56"/>
                  </a:cubicBezTo>
                  <a:cubicBezTo>
                    <a:pt x="10" y="51"/>
                    <a:pt x="8" y="46"/>
                    <a:pt x="8" y="40"/>
                  </a:cubicBezTo>
                  <a:cubicBezTo>
                    <a:pt x="8" y="32"/>
                    <a:pt x="11" y="24"/>
                    <a:pt x="17" y="18"/>
                  </a:cubicBezTo>
                  <a:cubicBezTo>
                    <a:pt x="23" y="12"/>
                    <a:pt x="31" y="8"/>
                    <a:pt x="40" y="8"/>
                  </a:cubicBezTo>
                  <a:cubicBezTo>
                    <a:pt x="48" y="8"/>
                    <a:pt x="55" y="11"/>
                    <a:pt x="61" y="16"/>
                  </a:cubicBezTo>
                  <a:cubicBezTo>
                    <a:pt x="64" y="19"/>
                    <a:pt x="64" y="19"/>
                    <a:pt x="64" y="19"/>
                  </a:cubicBezTo>
                  <a:cubicBezTo>
                    <a:pt x="67" y="16"/>
                    <a:pt x="67" y="16"/>
                    <a:pt x="67" y="16"/>
                  </a:cubicBezTo>
                  <a:cubicBezTo>
                    <a:pt x="73" y="11"/>
                    <a:pt x="80" y="8"/>
                    <a:pt x="88" y="8"/>
                  </a:cubicBezTo>
                  <a:cubicBezTo>
                    <a:pt x="97" y="8"/>
                    <a:pt x="105" y="12"/>
                    <a:pt x="111" y="18"/>
                  </a:cubicBezTo>
                  <a:cubicBezTo>
                    <a:pt x="117" y="24"/>
                    <a:pt x="120" y="32"/>
                    <a:pt x="120" y="40"/>
                  </a:cubicBezTo>
                  <a:cubicBezTo>
                    <a:pt x="120" y="46"/>
                    <a:pt x="118" y="51"/>
                    <a:pt x="116" y="56"/>
                  </a:cubicBezTo>
                </a:path>
              </a:pathLst>
            </a:cu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nvGrpSpPr>
          <p:cNvPr id="123" name="Group 122"/>
          <p:cNvGrpSpPr/>
          <p:nvPr/>
        </p:nvGrpSpPr>
        <p:grpSpPr>
          <a:xfrm>
            <a:off x="3819857" y="5095095"/>
            <a:ext cx="787725" cy="787725"/>
            <a:chOff x="6320325" y="3747236"/>
            <a:chExt cx="1016000" cy="1016000"/>
          </a:xfrm>
        </p:grpSpPr>
        <p:sp>
          <p:nvSpPr>
            <p:cNvPr id="130" name="Oval 129"/>
            <p:cNvSpPr/>
            <p:nvPr/>
          </p:nvSpPr>
          <p:spPr bwMode="auto">
            <a:xfrm>
              <a:off x="6320325" y="3747236"/>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31" name="Group 42"/>
            <p:cNvGrpSpPr>
              <a:grpSpLocks noChangeAspect="1"/>
            </p:cNvGrpSpPr>
            <p:nvPr/>
          </p:nvGrpSpPr>
          <p:grpSpPr bwMode="auto">
            <a:xfrm>
              <a:off x="6634650" y="4061561"/>
              <a:ext cx="387350" cy="387350"/>
              <a:chOff x="4176" y="2543"/>
              <a:chExt cx="244" cy="244"/>
            </a:xfrm>
            <a:solidFill>
              <a:srgbClr val="FFFFFF"/>
            </a:solidFill>
          </p:grpSpPr>
          <p:sp>
            <p:nvSpPr>
              <p:cNvPr id="132" name="Freeform 43"/>
              <p:cNvSpPr>
                <a:spLocks/>
              </p:cNvSpPr>
              <p:nvPr/>
            </p:nvSpPr>
            <p:spPr bwMode="auto">
              <a:xfrm>
                <a:off x="4179" y="2546"/>
                <a:ext cx="197" cy="197"/>
              </a:xfrm>
              <a:custGeom>
                <a:avLst/>
                <a:gdLst>
                  <a:gd name="T0" fmla="*/ 62 w 81"/>
                  <a:gd name="T1" fmla="*/ 38 h 81"/>
                  <a:gd name="T2" fmla="*/ 81 w 81"/>
                  <a:gd name="T3" fmla="*/ 19 h 81"/>
                  <a:gd name="T4" fmla="*/ 62 w 81"/>
                  <a:gd name="T5" fmla="*/ 0 h 81"/>
                  <a:gd name="T6" fmla="*/ 56 w 81"/>
                  <a:gd name="T7" fmla="*/ 6 h 81"/>
                  <a:gd name="T8" fmla="*/ 65 w 81"/>
                  <a:gd name="T9" fmla="*/ 15 h 81"/>
                  <a:gd name="T10" fmla="*/ 51 w 81"/>
                  <a:gd name="T11" fmla="*/ 15 h 81"/>
                  <a:gd name="T12" fmla="*/ 15 w 81"/>
                  <a:gd name="T13" fmla="*/ 51 h 81"/>
                  <a:gd name="T14" fmla="*/ 15 w 81"/>
                  <a:gd name="T15" fmla="*/ 65 h 81"/>
                  <a:gd name="T16" fmla="*/ 6 w 81"/>
                  <a:gd name="T17" fmla="*/ 56 h 81"/>
                  <a:gd name="T18" fmla="*/ 0 w 81"/>
                  <a:gd name="T19" fmla="*/ 62 h 81"/>
                  <a:gd name="T20" fmla="*/ 19 w 81"/>
                  <a:gd name="T21" fmla="*/ 81 h 81"/>
                  <a:gd name="T22" fmla="*/ 38 w 81"/>
                  <a:gd name="T23" fmla="*/ 62 h 81"/>
                  <a:gd name="T24" fmla="*/ 32 w 81"/>
                  <a:gd name="T25" fmla="*/ 56 h 81"/>
                  <a:gd name="T26" fmla="*/ 23 w 81"/>
                  <a:gd name="T27" fmla="*/ 65 h 81"/>
                  <a:gd name="T28" fmla="*/ 23 w 81"/>
                  <a:gd name="T29" fmla="*/ 51 h 81"/>
                  <a:gd name="T30" fmla="*/ 51 w 81"/>
                  <a:gd name="T31" fmla="*/ 23 h 81"/>
                  <a:gd name="T32" fmla="*/ 65 w 81"/>
                  <a:gd name="T33" fmla="*/ 23 h 81"/>
                  <a:gd name="T34" fmla="*/ 56 w 81"/>
                  <a:gd name="T35" fmla="*/ 32 h 81"/>
                  <a:gd name="T36" fmla="*/ 62 w 81"/>
                  <a:gd name="T37"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81">
                    <a:moveTo>
                      <a:pt x="62" y="38"/>
                    </a:moveTo>
                    <a:cubicBezTo>
                      <a:pt x="81" y="19"/>
                      <a:pt x="81" y="19"/>
                      <a:pt x="81" y="19"/>
                    </a:cubicBezTo>
                    <a:cubicBezTo>
                      <a:pt x="62" y="0"/>
                      <a:pt x="62" y="0"/>
                      <a:pt x="62" y="0"/>
                    </a:cubicBezTo>
                    <a:cubicBezTo>
                      <a:pt x="56" y="6"/>
                      <a:pt x="56" y="6"/>
                      <a:pt x="56" y="6"/>
                    </a:cubicBezTo>
                    <a:cubicBezTo>
                      <a:pt x="65" y="15"/>
                      <a:pt x="65" y="15"/>
                      <a:pt x="65" y="15"/>
                    </a:cubicBezTo>
                    <a:cubicBezTo>
                      <a:pt x="51" y="15"/>
                      <a:pt x="51" y="15"/>
                      <a:pt x="51" y="15"/>
                    </a:cubicBezTo>
                    <a:cubicBezTo>
                      <a:pt x="31" y="15"/>
                      <a:pt x="15" y="31"/>
                      <a:pt x="15" y="51"/>
                    </a:cubicBezTo>
                    <a:cubicBezTo>
                      <a:pt x="15" y="65"/>
                      <a:pt x="15" y="65"/>
                      <a:pt x="15" y="65"/>
                    </a:cubicBezTo>
                    <a:cubicBezTo>
                      <a:pt x="6" y="56"/>
                      <a:pt x="6" y="56"/>
                      <a:pt x="6" y="56"/>
                    </a:cubicBezTo>
                    <a:cubicBezTo>
                      <a:pt x="0" y="62"/>
                      <a:pt x="0" y="62"/>
                      <a:pt x="0" y="62"/>
                    </a:cubicBezTo>
                    <a:cubicBezTo>
                      <a:pt x="19" y="81"/>
                      <a:pt x="19" y="81"/>
                      <a:pt x="19" y="81"/>
                    </a:cubicBezTo>
                    <a:cubicBezTo>
                      <a:pt x="38" y="62"/>
                      <a:pt x="38" y="62"/>
                      <a:pt x="38" y="62"/>
                    </a:cubicBezTo>
                    <a:cubicBezTo>
                      <a:pt x="32" y="56"/>
                      <a:pt x="32" y="56"/>
                      <a:pt x="32" y="56"/>
                    </a:cubicBezTo>
                    <a:cubicBezTo>
                      <a:pt x="23" y="65"/>
                      <a:pt x="23" y="65"/>
                      <a:pt x="23" y="65"/>
                    </a:cubicBezTo>
                    <a:cubicBezTo>
                      <a:pt x="23" y="51"/>
                      <a:pt x="23" y="51"/>
                      <a:pt x="23" y="51"/>
                    </a:cubicBezTo>
                    <a:cubicBezTo>
                      <a:pt x="23" y="36"/>
                      <a:pt x="36" y="23"/>
                      <a:pt x="51" y="23"/>
                    </a:cubicBezTo>
                    <a:cubicBezTo>
                      <a:pt x="65" y="23"/>
                      <a:pt x="65" y="23"/>
                      <a:pt x="65" y="23"/>
                    </a:cubicBezTo>
                    <a:cubicBezTo>
                      <a:pt x="56" y="32"/>
                      <a:pt x="56" y="32"/>
                      <a:pt x="56" y="32"/>
                    </a:cubicBezTo>
                    <a:lnTo>
                      <a:pt x="62" y="38"/>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33" name="Freeform 44"/>
              <p:cNvSpPr>
                <a:spLocks noEditPoints="1"/>
              </p:cNvSpPr>
              <p:nvPr/>
            </p:nvSpPr>
            <p:spPr bwMode="auto">
              <a:xfrm>
                <a:off x="4176" y="2543"/>
                <a:ext cx="244" cy="244"/>
              </a:xfrm>
              <a:custGeom>
                <a:avLst/>
                <a:gdLst>
                  <a:gd name="T0" fmla="*/ 244 w 244"/>
                  <a:gd name="T1" fmla="*/ 0 h 244"/>
                  <a:gd name="T2" fmla="*/ 224 w 244"/>
                  <a:gd name="T3" fmla="*/ 0 h 244"/>
                  <a:gd name="T4" fmla="*/ 224 w 244"/>
                  <a:gd name="T5" fmla="*/ 166 h 244"/>
                  <a:gd name="T6" fmla="*/ 166 w 244"/>
                  <a:gd name="T7" fmla="*/ 166 h 244"/>
                  <a:gd name="T8" fmla="*/ 166 w 244"/>
                  <a:gd name="T9" fmla="*/ 224 h 244"/>
                  <a:gd name="T10" fmla="*/ 0 w 244"/>
                  <a:gd name="T11" fmla="*/ 224 h 244"/>
                  <a:gd name="T12" fmla="*/ 0 w 244"/>
                  <a:gd name="T13" fmla="*/ 244 h 244"/>
                  <a:gd name="T14" fmla="*/ 244 w 244"/>
                  <a:gd name="T15" fmla="*/ 244 h 244"/>
                  <a:gd name="T16" fmla="*/ 244 w 244"/>
                  <a:gd name="T17" fmla="*/ 0 h 244"/>
                  <a:gd name="T18" fmla="*/ 185 w 244"/>
                  <a:gd name="T19" fmla="*/ 224 h 244"/>
                  <a:gd name="T20" fmla="*/ 185 w 244"/>
                  <a:gd name="T21" fmla="*/ 185 h 244"/>
                  <a:gd name="T22" fmla="*/ 224 w 244"/>
                  <a:gd name="T23" fmla="*/ 185 h 244"/>
                  <a:gd name="T24" fmla="*/ 224 w 244"/>
                  <a:gd name="T25" fmla="*/ 224 h 244"/>
                  <a:gd name="T26" fmla="*/ 185 w 244"/>
                  <a:gd name="T27" fmla="*/ 22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44">
                    <a:moveTo>
                      <a:pt x="244" y="0"/>
                    </a:moveTo>
                    <a:lnTo>
                      <a:pt x="224" y="0"/>
                    </a:lnTo>
                    <a:lnTo>
                      <a:pt x="224" y="166"/>
                    </a:lnTo>
                    <a:lnTo>
                      <a:pt x="166" y="166"/>
                    </a:lnTo>
                    <a:lnTo>
                      <a:pt x="166" y="224"/>
                    </a:lnTo>
                    <a:lnTo>
                      <a:pt x="0" y="224"/>
                    </a:lnTo>
                    <a:lnTo>
                      <a:pt x="0" y="244"/>
                    </a:lnTo>
                    <a:lnTo>
                      <a:pt x="244" y="244"/>
                    </a:lnTo>
                    <a:lnTo>
                      <a:pt x="244" y="0"/>
                    </a:lnTo>
                    <a:close/>
                    <a:moveTo>
                      <a:pt x="185" y="224"/>
                    </a:moveTo>
                    <a:lnTo>
                      <a:pt x="185" y="185"/>
                    </a:lnTo>
                    <a:lnTo>
                      <a:pt x="224" y="185"/>
                    </a:lnTo>
                    <a:lnTo>
                      <a:pt x="224" y="224"/>
                    </a:lnTo>
                    <a:lnTo>
                      <a:pt x="185" y="224"/>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grpSp>
        <p:nvGrpSpPr>
          <p:cNvPr id="124" name="Group 123"/>
          <p:cNvGrpSpPr/>
          <p:nvPr/>
        </p:nvGrpSpPr>
        <p:grpSpPr>
          <a:xfrm>
            <a:off x="8087388" y="3923405"/>
            <a:ext cx="787725" cy="787725"/>
            <a:chOff x="6637894" y="2120048"/>
            <a:chExt cx="1016000" cy="1016000"/>
          </a:xfrm>
        </p:grpSpPr>
        <p:sp>
          <p:nvSpPr>
            <p:cNvPr id="125" name="Oval 124"/>
            <p:cNvSpPr/>
            <p:nvPr/>
          </p:nvSpPr>
          <p:spPr bwMode="auto">
            <a:xfrm>
              <a:off x="6637894" y="2120048"/>
              <a:ext cx="1016000" cy="1016000"/>
            </a:xfrm>
            <a:prstGeom prst="ellipse">
              <a:avLst/>
            </a:prstGeom>
            <a:solidFill>
              <a:srgbClr val="0072C6"/>
            </a:solidFill>
            <a:ln w="19050" cap="flat" cmpd="sng" algn="ctr">
              <a:solidFill>
                <a:srgbClr val="FFFFFF"/>
              </a:solidFill>
              <a:prstDash val="solid"/>
              <a:headEnd type="none" w="med" len="med"/>
              <a:tailEnd type="none" w="med" len="med"/>
            </a:ln>
            <a:effec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dirty="0">
                <a:gradFill>
                  <a:gsLst>
                    <a:gs pos="1250">
                      <a:srgbClr val="505050"/>
                    </a:gs>
                    <a:gs pos="76000">
                      <a:srgbClr val="505050"/>
                    </a:gs>
                  </a:gsLst>
                  <a:lin ang="5400000" scaled="0"/>
                </a:gradFill>
              </a:endParaRPr>
            </a:p>
          </p:txBody>
        </p:sp>
        <p:grpSp>
          <p:nvGrpSpPr>
            <p:cNvPr id="126" name="Group 47"/>
            <p:cNvGrpSpPr>
              <a:grpSpLocks noChangeAspect="1"/>
            </p:cNvGrpSpPr>
            <p:nvPr/>
          </p:nvGrpSpPr>
          <p:grpSpPr bwMode="auto">
            <a:xfrm>
              <a:off x="6921898" y="2447928"/>
              <a:ext cx="447992" cy="360240"/>
              <a:chOff x="4379" y="1525"/>
              <a:chExt cx="291" cy="234"/>
            </a:xfrm>
            <a:solidFill>
              <a:srgbClr val="FFFFFF"/>
            </a:solidFill>
          </p:grpSpPr>
          <p:sp>
            <p:nvSpPr>
              <p:cNvPr id="127" name="Freeform 48"/>
              <p:cNvSpPr>
                <a:spLocks noEditPoints="1"/>
              </p:cNvSpPr>
              <p:nvPr/>
            </p:nvSpPr>
            <p:spPr bwMode="auto">
              <a:xfrm>
                <a:off x="4379" y="1525"/>
                <a:ext cx="97" cy="234"/>
              </a:xfrm>
              <a:custGeom>
                <a:avLst/>
                <a:gdLst>
                  <a:gd name="T0" fmla="*/ 19 w 97"/>
                  <a:gd name="T1" fmla="*/ 234 h 234"/>
                  <a:gd name="T2" fmla="*/ 78 w 97"/>
                  <a:gd name="T3" fmla="*/ 234 h 234"/>
                  <a:gd name="T4" fmla="*/ 78 w 97"/>
                  <a:gd name="T5" fmla="*/ 195 h 234"/>
                  <a:gd name="T6" fmla="*/ 97 w 97"/>
                  <a:gd name="T7" fmla="*/ 195 h 234"/>
                  <a:gd name="T8" fmla="*/ 97 w 97"/>
                  <a:gd name="T9" fmla="*/ 176 h 234"/>
                  <a:gd name="T10" fmla="*/ 78 w 97"/>
                  <a:gd name="T11" fmla="*/ 176 h 234"/>
                  <a:gd name="T12" fmla="*/ 78 w 97"/>
                  <a:gd name="T13" fmla="*/ 0 h 234"/>
                  <a:gd name="T14" fmla="*/ 19 w 97"/>
                  <a:gd name="T15" fmla="*/ 0 h 234"/>
                  <a:gd name="T16" fmla="*/ 19 w 97"/>
                  <a:gd name="T17" fmla="*/ 176 h 234"/>
                  <a:gd name="T18" fmla="*/ 0 w 97"/>
                  <a:gd name="T19" fmla="*/ 176 h 234"/>
                  <a:gd name="T20" fmla="*/ 0 w 97"/>
                  <a:gd name="T21" fmla="*/ 195 h 234"/>
                  <a:gd name="T22" fmla="*/ 19 w 97"/>
                  <a:gd name="T23" fmla="*/ 195 h 234"/>
                  <a:gd name="T24" fmla="*/ 19 w 97"/>
                  <a:gd name="T25" fmla="*/ 234 h 234"/>
                  <a:gd name="T26" fmla="*/ 39 w 97"/>
                  <a:gd name="T27" fmla="*/ 20 h 234"/>
                  <a:gd name="T28" fmla="*/ 58 w 97"/>
                  <a:gd name="T29" fmla="*/ 20 h 234"/>
                  <a:gd name="T30" fmla="*/ 58 w 97"/>
                  <a:gd name="T31" fmla="*/ 176 h 234"/>
                  <a:gd name="T32" fmla="*/ 39 w 97"/>
                  <a:gd name="T33" fmla="*/ 176 h 234"/>
                  <a:gd name="T34" fmla="*/ 39 w 97"/>
                  <a:gd name="T35" fmla="*/ 20 h 234"/>
                  <a:gd name="T36" fmla="*/ 58 w 97"/>
                  <a:gd name="T37" fmla="*/ 195 h 234"/>
                  <a:gd name="T38" fmla="*/ 58 w 97"/>
                  <a:gd name="T39" fmla="*/ 215 h 234"/>
                  <a:gd name="T40" fmla="*/ 39 w 97"/>
                  <a:gd name="T41" fmla="*/ 215 h 234"/>
                  <a:gd name="T42" fmla="*/ 39 w 97"/>
                  <a:gd name="T43" fmla="*/ 195 h 234"/>
                  <a:gd name="T44" fmla="*/ 58 w 97"/>
                  <a:gd name="T45" fmla="*/ 19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95"/>
                    </a:lnTo>
                    <a:lnTo>
                      <a:pt x="97" y="195"/>
                    </a:lnTo>
                    <a:lnTo>
                      <a:pt x="97" y="176"/>
                    </a:lnTo>
                    <a:lnTo>
                      <a:pt x="78" y="176"/>
                    </a:lnTo>
                    <a:lnTo>
                      <a:pt x="78" y="0"/>
                    </a:lnTo>
                    <a:lnTo>
                      <a:pt x="19" y="0"/>
                    </a:lnTo>
                    <a:lnTo>
                      <a:pt x="19" y="176"/>
                    </a:lnTo>
                    <a:lnTo>
                      <a:pt x="0" y="176"/>
                    </a:lnTo>
                    <a:lnTo>
                      <a:pt x="0" y="195"/>
                    </a:lnTo>
                    <a:lnTo>
                      <a:pt x="19" y="195"/>
                    </a:lnTo>
                    <a:lnTo>
                      <a:pt x="19" y="234"/>
                    </a:lnTo>
                    <a:close/>
                    <a:moveTo>
                      <a:pt x="39" y="20"/>
                    </a:moveTo>
                    <a:lnTo>
                      <a:pt x="58" y="20"/>
                    </a:lnTo>
                    <a:lnTo>
                      <a:pt x="58" y="176"/>
                    </a:lnTo>
                    <a:lnTo>
                      <a:pt x="39" y="176"/>
                    </a:lnTo>
                    <a:lnTo>
                      <a:pt x="39" y="20"/>
                    </a:lnTo>
                    <a:close/>
                    <a:moveTo>
                      <a:pt x="58" y="195"/>
                    </a:moveTo>
                    <a:lnTo>
                      <a:pt x="58" y="215"/>
                    </a:lnTo>
                    <a:lnTo>
                      <a:pt x="39" y="215"/>
                    </a:lnTo>
                    <a:lnTo>
                      <a:pt x="39" y="195"/>
                    </a:lnTo>
                    <a:lnTo>
                      <a:pt x="58" y="19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28" name="Freeform 49"/>
              <p:cNvSpPr>
                <a:spLocks noEditPoints="1"/>
              </p:cNvSpPr>
              <p:nvPr/>
            </p:nvSpPr>
            <p:spPr bwMode="auto">
              <a:xfrm>
                <a:off x="4476" y="1525"/>
                <a:ext cx="97" cy="234"/>
              </a:xfrm>
              <a:custGeom>
                <a:avLst/>
                <a:gdLst>
                  <a:gd name="T0" fmla="*/ 19 w 97"/>
                  <a:gd name="T1" fmla="*/ 234 h 234"/>
                  <a:gd name="T2" fmla="*/ 78 w 97"/>
                  <a:gd name="T3" fmla="*/ 234 h 234"/>
                  <a:gd name="T4" fmla="*/ 78 w 97"/>
                  <a:gd name="T5" fmla="*/ 127 h 234"/>
                  <a:gd name="T6" fmla="*/ 97 w 97"/>
                  <a:gd name="T7" fmla="*/ 127 h 234"/>
                  <a:gd name="T8" fmla="*/ 97 w 97"/>
                  <a:gd name="T9" fmla="*/ 107 h 234"/>
                  <a:gd name="T10" fmla="*/ 78 w 97"/>
                  <a:gd name="T11" fmla="*/ 107 h 234"/>
                  <a:gd name="T12" fmla="*/ 78 w 97"/>
                  <a:gd name="T13" fmla="*/ 0 h 234"/>
                  <a:gd name="T14" fmla="*/ 19 w 97"/>
                  <a:gd name="T15" fmla="*/ 0 h 234"/>
                  <a:gd name="T16" fmla="*/ 19 w 97"/>
                  <a:gd name="T17" fmla="*/ 107 h 234"/>
                  <a:gd name="T18" fmla="*/ 0 w 97"/>
                  <a:gd name="T19" fmla="*/ 107 h 234"/>
                  <a:gd name="T20" fmla="*/ 0 w 97"/>
                  <a:gd name="T21" fmla="*/ 127 h 234"/>
                  <a:gd name="T22" fmla="*/ 19 w 97"/>
                  <a:gd name="T23" fmla="*/ 127 h 234"/>
                  <a:gd name="T24" fmla="*/ 19 w 97"/>
                  <a:gd name="T25" fmla="*/ 234 h 234"/>
                  <a:gd name="T26" fmla="*/ 58 w 97"/>
                  <a:gd name="T27" fmla="*/ 215 h 234"/>
                  <a:gd name="T28" fmla="*/ 39 w 97"/>
                  <a:gd name="T29" fmla="*/ 215 h 234"/>
                  <a:gd name="T30" fmla="*/ 39 w 97"/>
                  <a:gd name="T31" fmla="*/ 127 h 234"/>
                  <a:gd name="T32" fmla="*/ 58 w 97"/>
                  <a:gd name="T33" fmla="*/ 127 h 234"/>
                  <a:gd name="T34" fmla="*/ 58 w 97"/>
                  <a:gd name="T35" fmla="*/ 215 h 234"/>
                  <a:gd name="T36" fmla="*/ 39 w 97"/>
                  <a:gd name="T37" fmla="*/ 20 h 234"/>
                  <a:gd name="T38" fmla="*/ 58 w 97"/>
                  <a:gd name="T39" fmla="*/ 20 h 234"/>
                  <a:gd name="T40" fmla="*/ 58 w 97"/>
                  <a:gd name="T41" fmla="*/ 107 h 234"/>
                  <a:gd name="T42" fmla="*/ 39 w 97"/>
                  <a:gd name="T43" fmla="*/ 107 h 234"/>
                  <a:gd name="T44" fmla="*/ 39 w 97"/>
                  <a:gd name="T45" fmla="*/ 2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19" y="234"/>
                    </a:moveTo>
                    <a:lnTo>
                      <a:pt x="78" y="234"/>
                    </a:lnTo>
                    <a:lnTo>
                      <a:pt x="78" y="127"/>
                    </a:lnTo>
                    <a:lnTo>
                      <a:pt x="97" y="127"/>
                    </a:lnTo>
                    <a:lnTo>
                      <a:pt x="97" y="107"/>
                    </a:lnTo>
                    <a:lnTo>
                      <a:pt x="78" y="107"/>
                    </a:lnTo>
                    <a:lnTo>
                      <a:pt x="78" y="0"/>
                    </a:lnTo>
                    <a:lnTo>
                      <a:pt x="19" y="0"/>
                    </a:lnTo>
                    <a:lnTo>
                      <a:pt x="19" y="107"/>
                    </a:lnTo>
                    <a:lnTo>
                      <a:pt x="0" y="107"/>
                    </a:lnTo>
                    <a:lnTo>
                      <a:pt x="0" y="127"/>
                    </a:lnTo>
                    <a:lnTo>
                      <a:pt x="19" y="127"/>
                    </a:lnTo>
                    <a:lnTo>
                      <a:pt x="19" y="234"/>
                    </a:lnTo>
                    <a:close/>
                    <a:moveTo>
                      <a:pt x="58" y="215"/>
                    </a:moveTo>
                    <a:lnTo>
                      <a:pt x="39" y="215"/>
                    </a:lnTo>
                    <a:lnTo>
                      <a:pt x="39" y="127"/>
                    </a:lnTo>
                    <a:lnTo>
                      <a:pt x="58" y="127"/>
                    </a:lnTo>
                    <a:lnTo>
                      <a:pt x="58" y="215"/>
                    </a:lnTo>
                    <a:close/>
                    <a:moveTo>
                      <a:pt x="39" y="20"/>
                    </a:moveTo>
                    <a:lnTo>
                      <a:pt x="58" y="20"/>
                    </a:lnTo>
                    <a:lnTo>
                      <a:pt x="58" y="107"/>
                    </a:lnTo>
                    <a:lnTo>
                      <a:pt x="39" y="107"/>
                    </a:lnTo>
                    <a:lnTo>
                      <a:pt x="39" y="20"/>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sp>
            <p:nvSpPr>
              <p:cNvPr id="129" name="Freeform 50"/>
              <p:cNvSpPr>
                <a:spLocks noEditPoints="1"/>
              </p:cNvSpPr>
              <p:nvPr/>
            </p:nvSpPr>
            <p:spPr bwMode="auto">
              <a:xfrm>
                <a:off x="4573" y="1525"/>
                <a:ext cx="97" cy="234"/>
              </a:xfrm>
              <a:custGeom>
                <a:avLst/>
                <a:gdLst>
                  <a:gd name="T0" fmla="*/ 97 w 97"/>
                  <a:gd name="T1" fmla="*/ 39 h 234"/>
                  <a:gd name="T2" fmla="*/ 78 w 97"/>
                  <a:gd name="T3" fmla="*/ 39 h 234"/>
                  <a:gd name="T4" fmla="*/ 78 w 97"/>
                  <a:gd name="T5" fmla="*/ 0 h 234"/>
                  <a:gd name="T6" fmla="*/ 19 w 97"/>
                  <a:gd name="T7" fmla="*/ 0 h 234"/>
                  <a:gd name="T8" fmla="*/ 19 w 97"/>
                  <a:gd name="T9" fmla="*/ 39 h 234"/>
                  <a:gd name="T10" fmla="*/ 0 w 97"/>
                  <a:gd name="T11" fmla="*/ 39 h 234"/>
                  <a:gd name="T12" fmla="*/ 0 w 97"/>
                  <a:gd name="T13" fmla="*/ 59 h 234"/>
                  <a:gd name="T14" fmla="*/ 19 w 97"/>
                  <a:gd name="T15" fmla="*/ 59 h 234"/>
                  <a:gd name="T16" fmla="*/ 19 w 97"/>
                  <a:gd name="T17" fmla="*/ 234 h 234"/>
                  <a:gd name="T18" fmla="*/ 78 w 97"/>
                  <a:gd name="T19" fmla="*/ 234 h 234"/>
                  <a:gd name="T20" fmla="*/ 78 w 97"/>
                  <a:gd name="T21" fmla="*/ 59 h 234"/>
                  <a:gd name="T22" fmla="*/ 97 w 97"/>
                  <a:gd name="T23" fmla="*/ 59 h 234"/>
                  <a:gd name="T24" fmla="*/ 97 w 97"/>
                  <a:gd name="T25" fmla="*/ 39 h 234"/>
                  <a:gd name="T26" fmla="*/ 39 w 97"/>
                  <a:gd name="T27" fmla="*/ 20 h 234"/>
                  <a:gd name="T28" fmla="*/ 58 w 97"/>
                  <a:gd name="T29" fmla="*/ 20 h 234"/>
                  <a:gd name="T30" fmla="*/ 58 w 97"/>
                  <a:gd name="T31" fmla="*/ 39 h 234"/>
                  <a:gd name="T32" fmla="*/ 39 w 97"/>
                  <a:gd name="T33" fmla="*/ 39 h 234"/>
                  <a:gd name="T34" fmla="*/ 39 w 97"/>
                  <a:gd name="T35" fmla="*/ 20 h 234"/>
                  <a:gd name="T36" fmla="*/ 58 w 97"/>
                  <a:gd name="T37" fmla="*/ 215 h 234"/>
                  <a:gd name="T38" fmla="*/ 39 w 97"/>
                  <a:gd name="T39" fmla="*/ 215 h 234"/>
                  <a:gd name="T40" fmla="*/ 39 w 97"/>
                  <a:gd name="T41" fmla="*/ 59 h 234"/>
                  <a:gd name="T42" fmla="*/ 58 w 97"/>
                  <a:gd name="T43" fmla="*/ 59 h 234"/>
                  <a:gd name="T44" fmla="*/ 58 w 97"/>
                  <a:gd name="T45" fmla="*/ 21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7" h="234">
                    <a:moveTo>
                      <a:pt x="97" y="39"/>
                    </a:moveTo>
                    <a:lnTo>
                      <a:pt x="78" y="39"/>
                    </a:lnTo>
                    <a:lnTo>
                      <a:pt x="78" y="0"/>
                    </a:lnTo>
                    <a:lnTo>
                      <a:pt x="19" y="0"/>
                    </a:lnTo>
                    <a:lnTo>
                      <a:pt x="19" y="39"/>
                    </a:lnTo>
                    <a:lnTo>
                      <a:pt x="0" y="39"/>
                    </a:lnTo>
                    <a:lnTo>
                      <a:pt x="0" y="59"/>
                    </a:lnTo>
                    <a:lnTo>
                      <a:pt x="19" y="59"/>
                    </a:lnTo>
                    <a:lnTo>
                      <a:pt x="19" y="234"/>
                    </a:lnTo>
                    <a:lnTo>
                      <a:pt x="78" y="234"/>
                    </a:lnTo>
                    <a:lnTo>
                      <a:pt x="78" y="59"/>
                    </a:lnTo>
                    <a:lnTo>
                      <a:pt x="97" y="59"/>
                    </a:lnTo>
                    <a:lnTo>
                      <a:pt x="97" y="39"/>
                    </a:lnTo>
                    <a:close/>
                    <a:moveTo>
                      <a:pt x="39" y="20"/>
                    </a:moveTo>
                    <a:lnTo>
                      <a:pt x="58" y="20"/>
                    </a:lnTo>
                    <a:lnTo>
                      <a:pt x="58" y="39"/>
                    </a:lnTo>
                    <a:lnTo>
                      <a:pt x="39" y="39"/>
                    </a:lnTo>
                    <a:lnTo>
                      <a:pt x="39" y="20"/>
                    </a:lnTo>
                    <a:close/>
                    <a:moveTo>
                      <a:pt x="58" y="215"/>
                    </a:moveTo>
                    <a:lnTo>
                      <a:pt x="39" y="215"/>
                    </a:lnTo>
                    <a:lnTo>
                      <a:pt x="39" y="59"/>
                    </a:lnTo>
                    <a:lnTo>
                      <a:pt x="58" y="59"/>
                    </a:lnTo>
                    <a:lnTo>
                      <a:pt x="58" y="215"/>
                    </a:lnTo>
                    <a:close/>
                  </a:path>
                </a:pathLst>
              </a:custGeom>
              <a:solidFill>
                <a:srgbClr val="0072C6"/>
              </a:solidFill>
              <a:ln w="19050" cap="flat" cmpd="sng" algn="ctr">
                <a:solidFill>
                  <a:srgbClr val="FFFFFF"/>
                </a:solidFill>
                <a:prstDash val="solid"/>
                <a:headEnd type="none" w="med" len="med"/>
                <a:tailEnd type="none" w="med" len="med"/>
              </a:ln>
              <a:effectLst/>
              <a:extLst/>
            </p:spPr>
            <p:txBody>
              <a:bodyPr vert="horz" wrap="square" lIns="0" tIns="45708" rIns="0" bIns="45708" numCol="1" rtlCol="0" anchor="ctr" anchorCtr="0" compatLnSpc="1">
                <a:prstTxWarp prst="textNoShape">
                  <a:avLst/>
                </a:prstTxWarp>
              </a:bodyPr>
              <a:lstStyle/>
              <a:p>
                <a:pPr algn="ctr" defTabSz="913916" fontAlgn="base">
                  <a:spcBef>
                    <a:spcPct val="0"/>
                  </a:spcBef>
                  <a:spcAft>
                    <a:spcPct val="0"/>
                  </a:spcAft>
                </a:pPr>
                <a:endParaRPr lang="en-US" sz="2744" kern="0">
                  <a:gradFill>
                    <a:gsLst>
                      <a:gs pos="1250">
                        <a:srgbClr val="505050"/>
                      </a:gs>
                      <a:gs pos="76000">
                        <a:srgbClr val="505050"/>
                      </a:gs>
                    </a:gsLst>
                    <a:lin ang="5400000" scaled="0"/>
                  </a:gradFill>
                </a:endParaRPr>
              </a:p>
            </p:txBody>
          </p:sp>
        </p:grpSp>
      </p:grpSp>
      <p:sp>
        <p:nvSpPr>
          <p:cNvPr id="71" name="TextBox 70"/>
          <p:cNvSpPr txBox="1"/>
          <p:nvPr/>
        </p:nvSpPr>
        <p:spPr>
          <a:xfrm>
            <a:off x="8832369" y="2648592"/>
            <a:ext cx="3429924"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Vehicle diagnostic</a:t>
            </a:r>
          </a:p>
          <a:p>
            <a:pPr defTabSz="896203">
              <a:lnSpc>
                <a:spcPct val="90000"/>
              </a:lnSpc>
              <a:spcAft>
                <a:spcPts val="588"/>
              </a:spcAft>
            </a:pPr>
            <a:r>
              <a:rPr lang="en-US" sz="1568" i="1" kern="0" dirty="0">
                <a:solidFill>
                  <a:schemeClr val="accent1"/>
                </a:solidFill>
              </a:rPr>
              <a:t>The front brakes are needing </a:t>
            </a:r>
            <a:br>
              <a:rPr lang="en-US" sz="1568" i="1" kern="0" dirty="0">
                <a:solidFill>
                  <a:schemeClr val="accent1"/>
                </a:solidFill>
              </a:rPr>
            </a:br>
            <a:r>
              <a:rPr lang="en-US" sz="1568" i="1" kern="0" dirty="0">
                <a:solidFill>
                  <a:schemeClr val="accent1"/>
                </a:solidFill>
              </a:rPr>
              <a:t>to be serviced sooner than expected</a:t>
            </a:r>
          </a:p>
        </p:txBody>
      </p:sp>
      <p:sp>
        <p:nvSpPr>
          <p:cNvPr id="72" name="TextBox 71"/>
          <p:cNvSpPr txBox="1"/>
          <p:nvPr/>
        </p:nvSpPr>
        <p:spPr>
          <a:xfrm>
            <a:off x="8832369" y="4997949"/>
            <a:ext cx="3363246"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Usage-based insurance</a:t>
            </a:r>
          </a:p>
          <a:p>
            <a:pPr defTabSz="896203">
              <a:lnSpc>
                <a:spcPct val="90000"/>
              </a:lnSpc>
              <a:spcAft>
                <a:spcPts val="588"/>
              </a:spcAft>
            </a:pPr>
            <a:r>
              <a:rPr lang="en-US" sz="1568" i="1" kern="0" dirty="0">
                <a:solidFill>
                  <a:schemeClr val="accent1"/>
                </a:solidFill>
              </a:rPr>
              <a:t>3 vehicles have daily mileage</a:t>
            </a:r>
            <a:br>
              <a:rPr lang="en-US" sz="1568" i="1" kern="0" dirty="0">
                <a:solidFill>
                  <a:schemeClr val="accent1"/>
                </a:solidFill>
              </a:rPr>
            </a:br>
            <a:r>
              <a:rPr lang="en-US" sz="1568" i="1" kern="0" dirty="0">
                <a:solidFill>
                  <a:schemeClr val="accent1"/>
                </a:solidFill>
              </a:rPr>
              <a:t>that qualify them for reduced rates</a:t>
            </a:r>
          </a:p>
        </p:txBody>
      </p:sp>
      <p:sp>
        <p:nvSpPr>
          <p:cNvPr id="74" name="TextBox 73"/>
          <p:cNvSpPr txBox="1"/>
          <p:nvPr/>
        </p:nvSpPr>
        <p:spPr>
          <a:xfrm>
            <a:off x="4491710" y="3795418"/>
            <a:ext cx="2581351"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Fleet management</a:t>
            </a:r>
          </a:p>
          <a:p>
            <a:pPr defTabSz="896203">
              <a:lnSpc>
                <a:spcPct val="90000"/>
              </a:lnSpc>
              <a:spcAft>
                <a:spcPts val="588"/>
              </a:spcAft>
            </a:pPr>
            <a:r>
              <a:rPr lang="en-US" sz="1568" i="1" kern="0" dirty="0">
                <a:solidFill>
                  <a:schemeClr val="accent1"/>
                </a:solidFill>
              </a:rPr>
              <a:t>24 vehicles are shown on </a:t>
            </a:r>
            <a:br>
              <a:rPr lang="en-US" sz="1568" i="1" kern="0" dirty="0">
                <a:solidFill>
                  <a:schemeClr val="accent1"/>
                </a:solidFill>
              </a:rPr>
            </a:br>
            <a:r>
              <a:rPr lang="en-US" sz="1568" i="1" kern="0" dirty="0">
                <a:solidFill>
                  <a:schemeClr val="accent1"/>
                </a:solidFill>
              </a:rPr>
              <a:t>a map, showing status</a:t>
            </a:r>
          </a:p>
        </p:txBody>
      </p:sp>
      <p:sp>
        <p:nvSpPr>
          <p:cNvPr id="75" name="TextBox 74"/>
          <p:cNvSpPr txBox="1"/>
          <p:nvPr/>
        </p:nvSpPr>
        <p:spPr>
          <a:xfrm>
            <a:off x="885008" y="3890436"/>
            <a:ext cx="2364290"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Roadside assistance</a:t>
            </a:r>
          </a:p>
          <a:p>
            <a:pPr defTabSz="896203">
              <a:lnSpc>
                <a:spcPct val="90000"/>
              </a:lnSpc>
              <a:spcAft>
                <a:spcPts val="588"/>
              </a:spcAft>
            </a:pPr>
            <a:r>
              <a:rPr lang="en-US" sz="1568" i="1" kern="0" dirty="0">
                <a:solidFill>
                  <a:schemeClr val="accent1"/>
                </a:solidFill>
              </a:rPr>
              <a:t>Tow truck is on its way </a:t>
            </a:r>
            <a:br>
              <a:rPr lang="en-US" sz="1568" i="1" kern="0" dirty="0">
                <a:solidFill>
                  <a:schemeClr val="accent1"/>
                </a:solidFill>
              </a:rPr>
            </a:br>
            <a:r>
              <a:rPr lang="en-US" sz="1568" i="1" kern="0" dirty="0">
                <a:solidFill>
                  <a:schemeClr val="accent1"/>
                </a:solidFill>
              </a:rPr>
              <a:t>to vehicle B204</a:t>
            </a:r>
          </a:p>
        </p:txBody>
      </p:sp>
      <p:sp>
        <p:nvSpPr>
          <p:cNvPr id="76" name="TextBox 75"/>
          <p:cNvSpPr txBox="1"/>
          <p:nvPr/>
        </p:nvSpPr>
        <p:spPr>
          <a:xfrm>
            <a:off x="885008" y="4997948"/>
            <a:ext cx="2843596" cy="1260888"/>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Eco-driving</a:t>
            </a:r>
          </a:p>
          <a:p>
            <a:pPr defTabSz="896203">
              <a:lnSpc>
                <a:spcPct val="90000"/>
              </a:lnSpc>
              <a:spcAft>
                <a:spcPts val="588"/>
              </a:spcAft>
            </a:pPr>
            <a:r>
              <a:rPr lang="en-US" sz="1568" i="1" kern="0" dirty="0">
                <a:solidFill>
                  <a:schemeClr val="accent1"/>
                </a:solidFill>
              </a:rPr>
              <a:t>14/15 vehicles meet </a:t>
            </a:r>
            <a:br>
              <a:rPr lang="en-US" sz="1568" i="1" kern="0" dirty="0">
                <a:solidFill>
                  <a:schemeClr val="accent1"/>
                </a:solidFill>
              </a:rPr>
            </a:br>
            <a:r>
              <a:rPr lang="en-US" sz="1568" i="1" kern="0" dirty="0">
                <a:solidFill>
                  <a:schemeClr val="accent1"/>
                </a:solidFill>
              </a:rPr>
              <a:t>standards and 1 is scheduled</a:t>
            </a:r>
            <a:br>
              <a:rPr lang="en-US" sz="1568" i="1" kern="0" dirty="0">
                <a:solidFill>
                  <a:schemeClr val="accent1"/>
                </a:solidFill>
              </a:rPr>
            </a:br>
            <a:r>
              <a:rPr lang="en-US" sz="1568" i="1" kern="0" dirty="0">
                <a:solidFill>
                  <a:schemeClr val="accent1"/>
                </a:solidFill>
              </a:rPr>
              <a:t>for maintenance </a:t>
            </a:r>
          </a:p>
        </p:txBody>
      </p:sp>
      <p:sp>
        <p:nvSpPr>
          <p:cNvPr id="77" name="TextBox 76"/>
          <p:cNvSpPr txBox="1"/>
          <p:nvPr/>
        </p:nvSpPr>
        <p:spPr>
          <a:xfrm>
            <a:off x="4551940" y="4997949"/>
            <a:ext cx="2706975"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Engine performance</a:t>
            </a:r>
          </a:p>
          <a:p>
            <a:pPr defTabSz="896203">
              <a:lnSpc>
                <a:spcPct val="90000"/>
              </a:lnSpc>
              <a:spcAft>
                <a:spcPts val="588"/>
              </a:spcAft>
            </a:pPr>
            <a:r>
              <a:rPr lang="en-US" sz="1568" i="1" kern="0" dirty="0">
                <a:solidFill>
                  <a:schemeClr val="accent1"/>
                </a:solidFill>
              </a:rPr>
              <a:t>Temperature is beyond the </a:t>
            </a:r>
            <a:br>
              <a:rPr lang="en-US" sz="1568" i="1" kern="0" dirty="0">
                <a:solidFill>
                  <a:schemeClr val="accent1"/>
                </a:solidFill>
              </a:rPr>
            </a:br>
            <a:r>
              <a:rPr lang="en-US" sz="1568" i="1" kern="0" dirty="0">
                <a:solidFill>
                  <a:schemeClr val="accent1"/>
                </a:solidFill>
              </a:rPr>
              <a:t>ideal range for 13 vehicles</a:t>
            </a:r>
          </a:p>
        </p:txBody>
      </p:sp>
      <p:sp>
        <p:nvSpPr>
          <p:cNvPr id="78" name="TextBox 77"/>
          <p:cNvSpPr txBox="1"/>
          <p:nvPr/>
        </p:nvSpPr>
        <p:spPr>
          <a:xfrm>
            <a:off x="8795357" y="3795418"/>
            <a:ext cx="2737642" cy="1043701"/>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dirty="0">
                <a:gradFill>
                  <a:gsLst>
                    <a:gs pos="2917">
                      <a:srgbClr val="505050"/>
                    </a:gs>
                    <a:gs pos="30000">
                      <a:srgbClr val="505050"/>
                    </a:gs>
                  </a:gsLst>
                  <a:lin ang="5400000" scaled="0"/>
                </a:gradFill>
              </a:rPr>
              <a:t>Engine emission control</a:t>
            </a:r>
          </a:p>
          <a:p>
            <a:pPr defTabSz="896203">
              <a:lnSpc>
                <a:spcPct val="90000"/>
              </a:lnSpc>
              <a:spcAft>
                <a:spcPts val="588"/>
              </a:spcAft>
            </a:pPr>
            <a:r>
              <a:rPr lang="en-US" sz="1568" i="1" kern="0" dirty="0">
                <a:solidFill>
                  <a:schemeClr val="accent1"/>
                </a:solidFill>
              </a:rPr>
              <a:t>Vehicle B204 is driving in </a:t>
            </a:r>
            <a:br>
              <a:rPr lang="en-US" sz="1568" i="1" kern="0" dirty="0">
                <a:solidFill>
                  <a:schemeClr val="accent1"/>
                </a:solidFill>
              </a:rPr>
            </a:br>
            <a:r>
              <a:rPr lang="en-US" sz="1568" i="1" kern="0" dirty="0">
                <a:solidFill>
                  <a:schemeClr val="accent1"/>
                </a:solidFill>
              </a:rPr>
              <a:t>eco-mode 78% of the time</a:t>
            </a:r>
          </a:p>
        </p:txBody>
      </p:sp>
      <p:sp>
        <p:nvSpPr>
          <p:cNvPr id="69" name="Freeform 5"/>
          <p:cNvSpPr>
            <a:spLocks noEditPoints="1"/>
          </p:cNvSpPr>
          <p:nvPr/>
        </p:nvSpPr>
        <p:spPr bwMode="auto">
          <a:xfrm>
            <a:off x="1759271" y="2696405"/>
            <a:ext cx="2247668" cy="1021666"/>
          </a:xfrm>
          <a:custGeom>
            <a:avLst/>
            <a:gdLst>
              <a:gd name="T0" fmla="*/ 92 w 128"/>
              <a:gd name="T1" fmla="*/ 16 h 56"/>
              <a:gd name="T2" fmla="*/ 84 w 128"/>
              <a:gd name="T3" fmla="*/ 16 h 56"/>
              <a:gd name="T4" fmla="*/ 68 w 128"/>
              <a:gd name="T5" fmla="*/ 0 h 56"/>
              <a:gd name="T6" fmla="*/ 36 w 128"/>
              <a:gd name="T7" fmla="*/ 0 h 56"/>
              <a:gd name="T8" fmla="*/ 14 w 128"/>
              <a:gd name="T9" fmla="*/ 12 h 56"/>
              <a:gd name="T10" fmla="*/ 12 w 128"/>
              <a:gd name="T11" fmla="*/ 10 h 56"/>
              <a:gd name="T12" fmla="*/ 12 w 128"/>
              <a:gd name="T13" fmla="*/ 4 h 56"/>
              <a:gd name="T14" fmla="*/ 0 w 128"/>
              <a:gd name="T15" fmla="*/ 4 h 56"/>
              <a:gd name="T16" fmla="*/ 0 w 128"/>
              <a:gd name="T17" fmla="*/ 12 h 56"/>
              <a:gd name="T18" fmla="*/ 2 w 128"/>
              <a:gd name="T19" fmla="*/ 12 h 56"/>
              <a:gd name="T20" fmla="*/ 6 w 128"/>
              <a:gd name="T21" fmla="*/ 16 h 56"/>
              <a:gd name="T22" fmla="*/ 0 w 128"/>
              <a:gd name="T23" fmla="*/ 16 h 56"/>
              <a:gd name="T24" fmla="*/ 0 w 128"/>
              <a:gd name="T25" fmla="*/ 32 h 56"/>
              <a:gd name="T26" fmla="*/ 13 w 128"/>
              <a:gd name="T27" fmla="*/ 48 h 56"/>
              <a:gd name="T28" fmla="*/ 24 w 128"/>
              <a:gd name="T29" fmla="*/ 56 h 56"/>
              <a:gd name="T30" fmla="*/ 35 w 128"/>
              <a:gd name="T31" fmla="*/ 48 h 56"/>
              <a:gd name="T32" fmla="*/ 81 w 128"/>
              <a:gd name="T33" fmla="*/ 48 h 56"/>
              <a:gd name="T34" fmla="*/ 92 w 128"/>
              <a:gd name="T35" fmla="*/ 56 h 56"/>
              <a:gd name="T36" fmla="*/ 103 w 128"/>
              <a:gd name="T37" fmla="*/ 48 h 56"/>
              <a:gd name="T38" fmla="*/ 128 w 128"/>
              <a:gd name="T39" fmla="*/ 48 h 56"/>
              <a:gd name="T40" fmla="*/ 128 w 128"/>
              <a:gd name="T41" fmla="*/ 35 h 56"/>
              <a:gd name="T42" fmla="*/ 127 w 128"/>
              <a:gd name="T43" fmla="*/ 33 h 56"/>
              <a:gd name="T44" fmla="*/ 92 w 128"/>
              <a:gd name="T45" fmla="*/ 16 h 56"/>
              <a:gd name="T46" fmla="*/ 73 w 128"/>
              <a:gd name="T47" fmla="*/ 16 h 56"/>
              <a:gd name="T48" fmla="*/ 44 w 128"/>
              <a:gd name="T49" fmla="*/ 16 h 56"/>
              <a:gd name="T50" fmla="*/ 44 w 128"/>
              <a:gd name="T51" fmla="*/ 8 h 56"/>
              <a:gd name="T52" fmla="*/ 65 w 128"/>
              <a:gd name="T53" fmla="*/ 8 h 56"/>
              <a:gd name="T54" fmla="*/ 73 w 128"/>
              <a:gd name="T55" fmla="*/ 16 h 56"/>
              <a:gd name="T56" fmla="*/ 36 w 128"/>
              <a:gd name="T57" fmla="*/ 9 h 56"/>
              <a:gd name="T58" fmla="*/ 36 w 128"/>
              <a:gd name="T59" fmla="*/ 16 h 56"/>
              <a:gd name="T60" fmla="*/ 24 w 128"/>
              <a:gd name="T61" fmla="*/ 16 h 56"/>
              <a:gd name="T62" fmla="*/ 36 w 128"/>
              <a:gd name="T63" fmla="*/ 9 h 56"/>
              <a:gd name="T64" fmla="*/ 24 w 128"/>
              <a:gd name="T65" fmla="*/ 48 h 56"/>
              <a:gd name="T66" fmla="*/ 20 w 128"/>
              <a:gd name="T67" fmla="*/ 44 h 56"/>
              <a:gd name="T68" fmla="*/ 24 w 128"/>
              <a:gd name="T69" fmla="*/ 40 h 56"/>
              <a:gd name="T70" fmla="*/ 28 w 128"/>
              <a:gd name="T71" fmla="*/ 44 h 56"/>
              <a:gd name="T72" fmla="*/ 24 w 128"/>
              <a:gd name="T73" fmla="*/ 48 h 56"/>
              <a:gd name="T74" fmla="*/ 92 w 128"/>
              <a:gd name="T75" fmla="*/ 48 h 56"/>
              <a:gd name="T76" fmla="*/ 88 w 128"/>
              <a:gd name="T77" fmla="*/ 44 h 56"/>
              <a:gd name="T78" fmla="*/ 92 w 128"/>
              <a:gd name="T79" fmla="*/ 40 h 56"/>
              <a:gd name="T80" fmla="*/ 96 w 128"/>
              <a:gd name="T81" fmla="*/ 44 h 56"/>
              <a:gd name="T82" fmla="*/ 92 w 128"/>
              <a:gd name="T83" fmla="*/ 48 h 56"/>
              <a:gd name="T84" fmla="*/ 120 w 128"/>
              <a:gd name="T85" fmla="*/ 40 h 56"/>
              <a:gd name="T86" fmla="*/ 103 w 128"/>
              <a:gd name="T87" fmla="*/ 40 h 56"/>
              <a:gd name="T88" fmla="*/ 92 w 128"/>
              <a:gd name="T89" fmla="*/ 32 h 56"/>
              <a:gd name="T90" fmla="*/ 81 w 128"/>
              <a:gd name="T91" fmla="*/ 40 h 56"/>
              <a:gd name="T92" fmla="*/ 35 w 128"/>
              <a:gd name="T93" fmla="*/ 40 h 56"/>
              <a:gd name="T94" fmla="*/ 24 w 128"/>
              <a:gd name="T95" fmla="*/ 32 h 56"/>
              <a:gd name="T96" fmla="*/ 13 w 128"/>
              <a:gd name="T97" fmla="*/ 39 h 56"/>
              <a:gd name="T98" fmla="*/ 8 w 128"/>
              <a:gd name="T99" fmla="*/ 32 h 56"/>
              <a:gd name="T100" fmla="*/ 8 w 128"/>
              <a:gd name="T101" fmla="*/ 24 h 56"/>
              <a:gd name="T102" fmla="*/ 84 w 128"/>
              <a:gd name="T103" fmla="*/ 24 h 56"/>
              <a:gd name="T104" fmla="*/ 92 w 128"/>
              <a:gd name="T105" fmla="*/ 24 h 56"/>
              <a:gd name="T106" fmla="*/ 120 w 128"/>
              <a:gd name="T107" fmla="*/ 37 h 56"/>
              <a:gd name="T108" fmla="*/ 120 w 128"/>
              <a:gd name="T109"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 h="56">
                <a:moveTo>
                  <a:pt x="92" y="16"/>
                </a:moveTo>
                <a:cubicBezTo>
                  <a:pt x="84" y="16"/>
                  <a:pt x="84" y="16"/>
                  <a:pt x="84" y="16"/>
                </a:cubicBezTo>
                <a:cubicBezTo>
                  <a:pt x="68" y="0"/>
                  <a:pt x="68" y="0"/>
                  <a:pt x="68" y="0"/>
                </a:cubicBezTo>
                <a:cubicBezTo>
                  <a:pt x="36" y="0"/>
                  <a:pt x="36" y="0"/>
                  <a:pt x="36" y="0"/>
                </a:cubicBezTo>
                <a:cubicBezTo>
                  <a:pt x="14" y="12"/>
                  <a:pt x="14" y="12"/>
                  <a:pt x="14" y="12"/>
                </a:cubicBezTo>
                <a:cubicBezTo>
                  <a:pt x="12" y="10"/>
                  <a:pt x="12" y="10"/>
                  <a:pt x="12" y="10"/>
                </a:cubicBezTo>
                <a:cubicBezTo>
                  <a:pt x="12" y="4"/>
                  <a:pt x="12" y="4"/>
                  <a:pt x="12" y="4"/>
                </a:cubicBezTo>
                <a:cubicBezTo>
                  <a:pt x="0" y="4"/>
                  <a:pt x="0" y="4"/>
                  <a:pt x="0" y="4"/>
                </a:cubicBezTo>
                <a:cubicBezTo>
                  <a:pt x="0" y="12"/>
                  <a:pt x="0" y="12"/>
                  <a:pt x="0" y="12"/>
                </a:cubicBezTo>
                <a:cubicBezTo>
                  <a:pt x="2" y="12"/>
                  <a:pt x="2" y="12"/>
                  <a:pt x="2" y="12"/>
                </a:cubicBezTo>
                <a:cubicBezTo>
                  <a:pt x="6" y="16"/>
                  <a:pt x="6" y="16"/>
                  <a:pt x="6" y="16"/>
                </a:cubicBezTo>
                <a:cubicBezTo>
                  <a:pt x="0" y="16"/>
                  <a:pt x="0" y="16"/>
                  <a:pt x="0" y="16"/>
                </a:cubicBezTo>
                <a:cubicBezTo>
                  <a:pt x="0" y="32"/>
                  <a:pt x="0" y="32"/>
                  <a:pt x="0" y="32"/>
                </a:cubicBezTo>
                <a:cubicBezTo>
                  <a:pt x="0" y="40"/>
                  <a:pt x="5" y="46"/>
                  <a:pt x="13" y="48"/>
                </a:cubicBezTo>
                <a:cubicBezTo>
                  <a:pt x="14" y="52"/>
                  <a:pt x="19" y="56"/>
                  <a:pt x="24" y="56"/>
                </a:cubicBezTo>
                <a:cubicBezTo>
                  <a:pt x="29" y="56"/>
                  <a:pt x="34" y="53"/>
                  <a:pt x="35" y="48"/>
                </a:cubicBezTo>
                <a:cubicBezTo>
                  <a:pt x="81" y="48"/>
                  <a:pt x="81" y="48"/>
                  <a:pt x="81" y="48"/>
                </a:cubicBezTo>
                <a:cubicBezTo>
                  <a:pt x="82" y="53"/>
                  <a:pt x="87" y="56"/>
                  <a:pt x="92" y="56"/>
                </a:cubicBezTo>
                <a:cubicBezTo>
                  <a:pt x="97" y="56"/>
                  <a:pt x="102" y="53"/>
                  <a:pt x="103" y="48"/>
                </a:cubicBezTo>
                <a:cubicBezTo>
                  <a:pt x="128" y="48"/>
                  <a:pt x="128" y="48"/>
                  <a:pt x="128" y="48"/>
                </a:cubicBezTo>
                <a:cubicBezTo>
                  <a:pt x="128" y="35"/>
                  <a:pt x="128" y="35"/>
                  <a:pt x="128" y="35"/>
                </a:cubicBezTo>
                <a:cubicBezTo>
                  <a:pt x="127" y="33"/>
                  <a:pt x="127" y="33"/>
                  <a:pt x="127" y="33"/>
                </a:cubicBezTo>
                <a:cubicBezTo>
                  <a:pt x="118" y="22"/>
                  <a:pt x="105" y="16"/>
                  <a:pt x="92" y="16"/>
                </a:cubicBezTo>
                <a:close/>
                <a:moveTo>
                  <a:pt x="73" y="16"/>
                </a:moveTo>
                <a:cubicBezTo>
                  <a:pt x="44" y="16"/>
                  <a:pt x="44" y="16"/>
                  <a:pt x="44" y="16"/>
                </a:cubicBezTo>
                <a:cubicBezTo>
                  <a:pt x="44" y="8"/>
                  <a:pt x="44" y="8"/>
                  <a:pt x="44" y="8"/>
                </a:cubicBezTo>
                <a:cubicBezTo>
                  <a:pt x="65" y="8"/>
                  <a:pt x="65" y="8"/>
                  <a:pt x="65" y="8"/>
                </a:cubicBezTo>
                <a:lnTo>
                  <a:pt x="73" y="16"/>
                </a:lnTo>
                <a:close/>
                <a:moveTo>
                  <a:pt x="36" y="9"/>
                </a:moveTo>
                <a:cubicBezTo>
                  <a:pt x="36" y="16"/>
                  <a:pt x="36" y="16"/>
                  <a:pt x="36" y="16"/>
                </a:cubicBezTo>
                <a:cubicBezTo>
                  <a:pt x="24" y="16"/>
                  <a:pt x="24" y="16"/>
                  <a:pt x="24" y="16"/>
                </a:cubicBezTo>
                <a:lnTo>
                  <a:pt x="36" y="9"/>
                </a:lnTo>
                <a:close/>
                <a:moveTo>
                  <a:pt x="24" y="48"/>
                </a:moveTo>
                <a:cubicBezTo>
                  <a:pt x="22" y="48"/>
                  <a:pt x="20" y="46"/>
                  <a:pt x="20" y="44"/>
                </a:cubicBezTo>
                <a:cubicBezTo>
                  <a:pt x="20" y="42"/>
                  <a:pt x="22" y="40"/>
                  <a:pt x="24" y="40"/>
                </a:cubicBezTo>
                <a:cubicBezTo>
                  <a:pt x="26" y="40"/>
                  <a:pt x="28" y="42"/>
                  <a:pt x="28" y="44"/>
                </a:cubicBezTo>
                <a:cubicBezTo>
                  <a:pt x="28" y="46"/>
                  <a:pt x="26" y="48"/>
                  <a:pt x="24" y="48"/>
                </a:cubicBezTo>
                <a:close/>
                <a:moveTo>
                  <a:pt x="92" y="48"/>
                </a:moveTo>
                <a:cubicBezTo>
                  <a:pt x="90" y="48"/>
                  <a:pt x="88" y="46"/>
                  <a:pt x="88" y="44"/>
                </a:cubicBezTo>
                <a:cubicBezTo>
                  <a:pt x="88" y="42"/>
                  <a:pt x="90" y="40"/>
                  <a:pt x="92" y="40"/>
                </a:cubicBezTo>
                <a:cubicBezTo>
                  <a:pt x="94" y="40"/>
                  <a:pt x="96" y="42"/>
                  <a:pt x="96" y="44"/>
                </a:cubicBezTo>
                <a:cubicBezTo>
                  <a:pt x="96" y="46"/>
                  <a:pt x="94" y="48"/>
                  <a:pt x="92" y="48"/>
                </a:cubicBezTo>
                <a:close/>
                <a:moveTo>
                  <a:pt x="120" y="40"/>
                </a:moveTo>
                <a:cubicBezTo>
                  <a:pt x="103" y="40"/>
                  <a:pt x="103" y="40"/>
                  <a:pt x="103" y="40"/>
                </a:cubicBezTo>
                <a:cubicBezTo>
                  <a:pt x="102" y="35"/>
                  <a:pt x="97" y="32"/>
                  <a:pt x="92" y="32"/>
                </a:cubicBezTo>
                <a:cubicBezTo>
                  <a:pt x="87" y="32"/>
                  <a:pt x="82" y="35"/>
                  <a:pt x="81" y="40"/>
                </a:cubicBezTo>
                <a:cubicBezTo>
                  <a:pt x="35" y="40"/>
                  <a:pt x="35" y="40"/>
                  <a:pt x="35" y="40"/>
                </a:cubicBezTo>
                <a:cubicBezTo>
                  <a:pt x="34" y="35"/>
                  <a:pt x="29" y="32"/>
                  <a:pt x="24" y="32"/>
                </a:cubicBezTo>
                <a:cubicBezTo>
                  <a:pt x="19" y="32"/>
                  <a:pt x="15" y="35"/>
                  <a:pt x="13" y="39"/>
                </a:cubicBezTo>
                <a:cubicBezTo>
                  <a:pt x="10" y="38"/>
                  <a:pt x="8" y="35"/>
                  <a:pt x="8" y="32"/>
                </a:cubicBezTo>
                <a:cubicBezTo>
                  <a:pt x="8" y="24"/>
                  <a:pt x="8" y="24"/>
                  <a:pt x="8" y="24"/>
                </a:cubicBezTo>
                <a:cubicBezTo>
                  <a:pt x="84" y="24"/>
                  <a:pt x="84" y="24"/>
                  <a:pt x="84" y="24"/>
                </a:cubicBezTo>
                <a:cubicBezTo>
                  <a:pt x="92" y="24"/>
                  <a:pt x="92" y="24"/>
                  <a:pt x="92" y="24"/>
                </a:cubicBezTo>
                <a:cubicBezTo>
                  <a:pt x="102" y="24"/>
                  <a:pt x="112" y="29"/>
                  <a:pt x="120" y="37"/>
                </a:cubicBezTo>
                <a:lnTo>
                  <a:pt x="120" y="40"/>
                </a:lnTo>
                <a:close/>
              </a:path>
            </a:pathLst>
          </a:custGeom>
          <a:solidFill>
            <a:srgbClr val="0072C6"/>
          </a:solidFill>
          <a:ln w="9525">
            <a:noFill/>
            <a:round/>
            <a:headEnd/>
            <a:tailEnd/>
          </a:ln>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grpSp>
        <p:nvGrpSpPr>
          <p:cNvPr id="70" name="Group 8"/>
          <p:cNvGrpSpPr>
            <a:grpSpLocks noChangeAspect="1"/>
          </p:cNvGrpSpPr>
          <p:nvPr/>
        </p:nvGrpSpPr>
        <p:grpSpPr bwMode="auto">
          <a:xfrm>
            <a:off x="2151213" y="1793567"/>
            <a:ext cx="1066661" cy="588282"/>
            <a:chOff x="5218" y="1717"/>
            <a:chExt cx="330" cy="182"/>
          </a:xfrm>
          <a:solidFill>
            <a:srgbClr val="002050">
              <a:lumMod val="60000"/>
              <a:lumOff val="40000"/>
            </a:srgbClr>
          </a:solidFill>
        </p:grpSpPr>
        <p:sp>
          <p:nvSpPr>
            <p:cNvPr id="73" name="Freeform 9"/>
            <p:cNvSpPr>
              <a:spLocks/>
            </p:cNvSpPr>
            <p:nvPr/>
          </p:nvSpPr>
          <p:spPr bwMode="auto">
            <a:xfrm>
              <a:off x="5218" y="1717"/>
              <a:ext cx="330" cy="89"/>
            </a:xfrm>
            <a:custGeom>
              <a:avLst/>
              <a:gdLst>
                <a:gd name="T0" fmla="*/ 96 w 102"/>
                <a:gd name="T1" fmla="*/ 27 h 27"/>
                <a:gd name="T2" fmla="*/ 102 w 102"/>
                <a:gd name="T3" fmla="*/ 21 h 27"/>
                <a:gd name="T4" fmla="*/ 51 w 102"/>
                <a:gd name="T5" fmla="*/ 0 h 27"/>
                <a:gd name="T6" fmla="*/ 0 w 102"/>
                <a:gd name="T7" fmla="*/ 21 h 27"/>
                <a:gd name="T8" fmla="*/ 6 w 102"/>
                <a:gd name="T9" fmla="*/ 27 h 27"/>
                <a:gd name="T10" fmla="*/ 51 w 102"/>
                <a:gd name="T11" fmla="*/ 8 h 27"/>
                <a:gd name="T12" fmla="*/ 96 w 102"/>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102" h="27">
                  <a:moveTo>
                    <a:pt x="96" y="27"/>
                  </a:moveTo>
                  <a:cubicBezTo>
                    <a:pt x="102" y="21"/>
                    <a:pt x="102" y="21"/>
                    <a:pt x="102" y="21"/>
                  </a:cubicBezTo>
                  <a:cubicBezTo>
                    <a:pt x="88" y="8"/>
                    <a:pt x="70" y="0"/>
                    <a:pt x="51" y="0"/>
                  </a:cubicBezTo>
                  <a:cubicBezTo>
                    <a:pt x="32" y="0"/>
                    <a:pt x="14" y="8"/>
                    <a:pt x="0" y="21"/>
                  </a:cubicBezTo>
                  <a:cubicBezTo>
                    <a:pt x="6" y="27"/>
                    <a:pt x="6" y="27"/>
                    <a:pt x="6" y="27"/>
                  </a:cubicBezTo>
                  <a:cubicBezTo>
                    <a:pt x="18" y="15"/>
                    <a:pt x="34" y="8"/>
                    <a:pt x="51" y="8"/>
                  </a:cubicBezTo>
                  <a:cubicBezTo>
                    <a:pt x="68" y="8"/>
                    <a:pt x="84" y="15"/>
                    <a:pt x="96" y="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sp>
          <p:nvSpPr>
            <p:cNvPr id="80" name="Freeform 10"/>
            <p:cNvSpPr>
              <a:spLocks/>
            </p:cNvSpPr>
            <p:nvPr/>
          </p:nvSpPr>
          <p:spPr bwMode="auto">
            <a:xfrm>
              <a:off x="5263" y="1783"/>
              <a:ext cx="240" cy="70"/>
            </a:xfrm>
            <a:custGeom>
              <a:avLst/>
              <a:gdLst>
                <a:gd name="T0" fmla="*/ 37 w 74"/>
                <a:gd name="T1" fmla="*/ 8 h 21"/>
                <a:gd name="T2" fmla="*/ 68 w 74"/>
                <a:gd name="T3" fmla="*/ 21 h 21"/>
                <a:gd name="T4" fmla="*/ 74 w 74"/>
                <a:gd name="T5" fmla="*/ 15 h 21"/>
                <a:gd name="T6" fmla="*/ 37 w 74"/>
                <a:gd name="T7" fmla="*/ 0 h 21"/>
                <a:gd name="T8" fmla="*/ 0 w 74"/>
                <a:gd name="T9" fmla="*/ 15 h 21"/>
                <a:gd name="T10" fmla="*/ 6 w 74"/>
                <a:gd name="T11" fmla="*/ 21 h 21"/>
                <a:gd name="T12" fmla="*/ 37 w 74"/>
                <a:gd name="T13" fmla="*/ 8 h 21"/>
              </a:gdLst>
              <a:ahLst/>
              <a:cxnLst>
                <a:cxn ang="0">
                  <a:pos x="T0" y="T1"/>
                </a:cxn>
                <a:cxn ang="0">
                  <a:pos x="T2" y="T3"/>
                </a:cxn>
                <a:cxn ang="0">
                  <a:pos x="T4" y="T5"/>
                </a:cxn>
                <a:cxn ang="0">
                  <a:pos x="T6" y="T7"/>
                </a:cxn>
                <a:cxn ang="0">
                  <a:pos x="T8" y="T9"/>
                </a:cxn>
                <a:cxn ang="0">
                  <a:pos x="T10" y="T11"/>
                </a:cxn>
                <a:cxn ang="0">
                  <a:pos x="T12" y="T13"/>
                </a:cxn>
              </a:cxnLst>
              <a:rect l="0" t="0" r="r" b="b"/>
              <a:pathLst>
                <a:path w="74" h="21">
                  <a:moveTo>
                    <a:pt x="37" y="8"/>
                  </a:moveTo>
                  <a:cubicBezTo>
                    <a:pt x="49" y="8"/>
                    <a:pt x="60" y="13"/>
                    <a:pt x="68" y="21"/>
                  </a:cubicBezTo>
                  <a:cubicBezTo>
                    <a:pt x="74" y="15"/>
                    <a:pt x="74" y="15"/>
                    <a:pt x="74" y="15"/>
                  </a:cubicBezTo>
                  <a:cubicBezTo>
                    <a:pt x="64" y="5"/>
                    <a:pt x="51" y="0"/>
                    <a:pt x="37" y="0"/>
                  </a:cubicBezTo>
                  <a:cubicBezTo>
                    <a:pt x="23" y="0"/>
                    <a:pt x="10" y="5"/>
                    <a:pt x="0" y="15"/>
                  </a:cubicBezTo>
                  <a:cubicBezTo>
                    <a:pt x="6" y="21"/>
                    <a:pt x="6" y="21"/>
                    <a:pt x="6" y="21"/>
                  </a:cubicBezTo>
                  <a:cubicBezTo>
                    <a:pt x="14" y="13"/>
                    <a:pt x="25" y="8"/>
                    <a:pt x="37" y="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sp>
          <p:nvSpPr>
            <p:cNvPr id="81" name="Freeform 11"/>
            <p:cNvSpPr>
              <a:spLocks/>
            </p:cNvSpPr>
            <p:nvPr/>
          </p:nvSpPr>
          <p:spPr bwMode="auto">
            <a:xfrm>
              <a:off x="5312" y="1849"/>
              <a:ext cx="142" cy="50"/>
            </a:xfrm>
            <a:custGeom>
              <a:avLst/>
              <a:gdLst>
                <a:gd name="T0" fmla="*/ 44 w 44"/>
                <a:gd name="T1" fmla="*/ 9 h 15"/>
                <a:gd name="T2" fmla="*/ 22 w 44"/>
                <a:gd name="T3" fmla="*/ 0 h 15"/>
                <a:gd name="T4" fmla="*/ 0 w 44"/>
                <a:gd name="T5" fmla="*/ 9 h 15"/>
                <a:gd name="T6" fmla="*/ 5 w 44"/>
                <a:gd name="T7" fmla="*/ 15 h 15"/>
                <a:gd name="T8" fmla="*/ 22 w 44"/>
                <a:gd name="T9" fmla="*/ 8 h 15"/>
                <a:gd name="T10" fmla="*/ 39 w 44"/>
                <a:gd name="T11" fmla="*/ 15 h 15"/>
                <a:gd name="T12" fmla="*/ 44 w 44"/>
                <a:gd name="T13" fmla="*/ 9 h 15"/>
              </a:gdLst>
              <a:ahLst/>
              <a:cxnLst>
                <a:cxn ang="0">
                  <a:pos x="T0" y="T1"/>
                </a:cxn>
                <a:cxn ang="0">
                  <a:pos x="T2" y="T3"/>
                </a:cxn>
                <a:cxn ang="0">
                  <a:pos x="T4" y="T5"/>
                </a:cxn>
                <a:cxn ang="0">
                  <a:pos x="T6" y="T7"/>
                </a:cxn>
                <a:cxn ang="0">
                  <a:pos x="T8" y="T9"/>
                </a:cxn>
                <a:cxn ang="0">
                  <a:pos x="T10" y="T11"/>
                </a:cxn>
                <a:cxn ang="0">
                  <a:pos x="T12" y="T13"/>
                </a:cxn>
              </a:cxnLst>
              <a:rect l="0" t="0" r="r" b="b"/>
              <a:pathLst>
                <a:path w="44" h="15">
                  <a:moveTo>
                    <a:pt x="44" y="9"/>
                  </a:moveTo>
                  <a:cubicBezTo>
                    <a:pt x="38" y="3"/>
                    <a:pt x="30" y="0"/>
                    <a:pt x="22" y="0"/>
                  </a:cubicBezTo>
                  <a:cubicBezTo>
                    <a:pt x="14" y="0"/>
                    <a:pt x="6" y="3"/>
                    <a:pt x="0" y="9"/>
                  </a:cubicBezTo>
                  <a:cubicBezTo>
                    <a:pt x="5" y="15"/>
                    <a:pt x="5" y="15"/>
                    <a:pt x="5" y="15"/>
                  </a:cubicBezTo>
                  <a:cubicBezTo>
                    <a:pt x="10" y="10"/>
                    <a:pt x="16" y="8"/>
                    <a:pt x="22" y="8"/>
                  </a:cubicBezTo>
                  <a:cubicBezTo>
                    <a:pt x="28" y="8"/>
                    <a:pt x="34" y="10"/>
                    <a:pt x="39" y="15"/>
                  </a:cubicBezTo>
                  <a:lnTo>
                    <a:pt x="44" y="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defRPr/>
              </a:pPr>
              <a:endParaRPr lang="en-US" sz="1764" kern="0">
                <a:gradFill>
                  <a:gsLst>
                    <a:gs pos="1250">
                      <a:srgbClr val="505050"/>
                    </a:gs>
                    <a:gs pos="76000">
                      <a:srgbClr val="505050"/>
                    </a:gs>
                  </a:gsLst>
                  <a:lin ang="5400000" scaled="0"/>
                </a:gradFill>
              </a:endParaRPr>
            </a:p>
          </p:txBody>
        </p:sp>
      </p:grpSp>
    </p:spTree>
    <p:extLst>
      <p:ext uri="{BB962C8B-B14F-4D97-AF65-F5344CB8AC3E}">
        <p14:creationId xmlns:p14="http://schemas.microsoft.com/office/powerpoint/2010/main" val="150159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Explore Cortana Intelligence today</a:t>
            </a:r>
          </a:p>
        </p:txBody>
      </p:sp>
      <p:sp>
        <p:nvSpPr>
          <p:cNvPr id="4" name="Rectangle 3"/>
          <p:cNvSpPr/>
          <p:nvPr/>
        </p:nvSpPr>
        <p:spPr>
          <a:xfrm>
            <a:off x="358850" y="2174346"/>
            <a:ext cx="3763963" cy="1809886"/>
          </a:xfrm>
          <a:prstGeom prst="rect">
            <a:avLst/>
          </a:prstGeom>
        </p:spPr>
        <p:txBody>
          <a:bodyPr wrap="square">
            <a:spAutoFit/>
          </a:bodyPr>
          <a:lstStyle/>
          <a:p>
            <a:pPr defTabSz="896203"/>
            <a:r>
              <a:rPr lang="en-US" sz="2352" kern="0" dirty="0">
                <a:solidFill>
                  <a:schemeClr val="accent1"/>
                </a:solidFill>
              </a:rPr>
              <a:t>1. Learn more</a:t>
            </a:r>
          </a:p>
          <a:p>
            <a:pPr defTabSz="896203"/>
            <a:endParaRPr lang="en-US" sz="1764" kern="0" dirty="0">
              <a:solidFill>
                <a:schemeClr val="accent1"/>
              </a:solidFill>
            </a:endParaRPr>
          </a:p>
          <a:p>
            <a:pPr defTabSz="896203"/>
            <a:r>
              <a:rPr lang="en-US" sz="1764" kern="0" dirty="0">
                <a:solidFill>
                  <a:schemeClr val="accent1"/>
                </a:solidFill>
              </a:rPr>
              <a:t>Keep up on the latest cloud-based analytics news on our </a:t>
            </a:r>
            <a:r>
              <a:rPr lang="en-US" sz="1764" kern="0" dirty="0">
                <a:solidFill>
                  <a:schemeClr val="accent1"/>
                </a:solidFill>
                <a:hlinkClick r:id="rId3"/>
              </a:rPr>
              <a:t>blog</a:t>
            </a:r>
            <a:r>
              <a:rPr lang="en-US" sz="1764" kern="0" dirty="0">
                <a:solidFill>
                  <a:schemeClr val="accent1"/>
                </a:solidFill>
              </a:rPr>
              <a:t> ▶</a:t>
            </a:r>
          </a:p>
          <a:p>
            <a:pPr defTabSz="896203"/>
            <a:endParaRPr lang="en-US" sz="1764" kern="0" dirty="0">
              <a:solidFill>
                <a:schemeClr val="accent1"/>
              </a:solidFill>
            </a:endParaRPr>
          </a:p>
          <a:p>
            <a:pPr defTabSz="896203"/>
            <a:endParaRPr lang="en-US" sz="1764" kern="0" dirty="0">
              <a:solidFill>
                <a:schemeClr val="accent1"/>
              </a:solidFill>
            </a:endParaRPr>
          </a:p>
        </p:txBody>
      </p:sp>
      <p:sp>
        <p:nvSpPr>
          <p:cNvPr id="5" name="Rectangle 4"/>
          <p:cNvSpPr/>
          <p:nvPr/>
        </p:nvSpPr>
        <p:spPr>
          <a:xfrm>
            <a:off x="8187505" y="2174346"/>
            <a:ext cx="4001319" cy="814449"/>
          </a:xfrm>
          <a:prstGeom prst="rect">
            <a:avLst/>
          </a:prstGeom>
        </p:spPr>
        <p:txBody>
          <a:bodyPr wrap="square">
            <a:spAutoFit/>
          </a:bodyPr>
          <a:lstStyle/>
          <a:p>
            <a:pPr defTabSz="896203"/>
            <a:r>
              <a:rPr lang="en-US" sz="2352" kern="0" dirty="0">
                <a:solidFill>
                  <a:schemeClr val="accent1"/>
                </a:solidFill>
              </a:rPr>
              <a:t>3. Find or become a partner</a:t>
            </a:r>
          </a:p>
          <a:p>
            <a:pPr defTabSz="896203"/>
            <a:endParaRPr lang="en-US" sz="2352" kern="0" dirty="0">
              <a:solidFill>
                <a:schemeClr val="accent1"/>
              </a:solidFill>
            </a:endParaRPr>
          </a:p>
        </p:txBody>
      </p:sp>
      <p:sp>
        <p:nvSpPr>
          <p:cNvPr id="6" name="Rectangle 5"/>
          <p:cNvSpPr/>
          <p:nvPr/>
        </p:nvSpPr>
        <p:spPr>
          <a:xfrm>
            <a:off x="4406713" y="2174346"/>
            <a:ext cx="3763963" cy="1085932"/>
          </a:xfrm>
          <a:prstGeom prst="rect">
            <a:avLst/>
          </a:prstGeom>
        </p:spPr>
        <p:txBody>
          <a:bodyPr wrap="square">
            <a:spAutoFit/>
          </a:bodyPr>
          <a:lstStyle/>
          <a:p>
            <a:pPr defTabSz="896203"/>
            <a:r>
              <a:rPr lang="en-US" sz="2352" kern="0" dirty="0">
                <a:solidFill>
                  <a:schemeClr val="accent1"/>
                </a:solidFill>
              </a:rPr>
              <a:t>2. Get trained</a:t>
            </a:r>
          </a:p>
          <a:p>
            <a:pPr defTabSz="896203"/>
            <a:endParaRPr lang="en-US" sz="2352" kern="0" dirty="0">
              <a:solidFill>
                <a:schemeClr val="accent1"/>
              </a:solidFill>
            </a:endParaRPr>
          </a:p>
          <a:p>
            <a:pPr defTabSz="896203"/>
            <a:endParaRPr lang="en-US" sz="1764" kern="0" dirty="0">
              <a:solidFill>
                <a:schemeClr val="accent1"/>
              </a:solidFill>
            </a:endParaRPr>
          </a:p>
        </p:txBody>
      </p:sp>
      <p:sp>
        <p:nvSpPr>
          <p:cNvPr id="7" name="Rectangle 6"/>
          <p:cNvSpPr/>
          <p:nvPr/>
        </p:nvSpPr>
        <p:spPr>
          <a:xfrm>
            <a:off x="269528" y="6352673"/>
            <a:ext cx="10267984" cy="361977"/>
          </a:xfrm>
          <a:prstGeom prst="rect">
            <a:avLst/>
          </a:prstGeom>
        </p:spPr>
        <p:txBody>
          <a:bodyPr wrap="square">
            <a:spAutoFit/>
          </a:bodyPr>
          <a:lstStyle/>
          <a:p>
            <a:pPr defTabSz="896203"/>
            <a:endParaRPr lang="en-US" sz="1764" kern="0" dirty="0">
              <a:solidFill>
                <a:srgbClr val="00BCF2"/>
              </a:solidFill>
            </a:endParaRPr>
          </a:p>
        </p:txBody>
      </p:sp>
      <p:cxnSp>
        <p:nvCxnSpPr>
          <p:cNvPr id="8" name="Straight Connector 7"/>
          <p:cNvCxnSpPr/>
          <p:nvPr/>
        </p:nvCxnSpPr>
        <p:spPr>
          <a:xfrm>
            <a:off x="4189362" y="1815873"/>
            <a:ext cx="0" cy="2867781"/>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835191" y="1815873"/>
            <a:ext cx="0" cy="2867781"/>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406713" y="3789108"/>
            <a:ext cx="3226254" cy="1178271"/>
          </a:xfrm>
          <a:prstGeom prst="rect">
            <a:avLst/>
          </a:prstGeom>
        </p:spPr>
        <p:txBody>
          <a:bodyPr wrap="square">
            <a:spAutoFit/>
          </a:bodyPr>
          <a:lstStyle/>
          <a:p>
            <a:pPr defTabSz="896203"/>
            <a:r>
              <a:rPr lang="en-US" sz="1764" kern="0" dirty="0">
                <a:solidFill>
                  <a:schemeClr val="accent1"/>
                </a:solidFill>
              </a:rPr>
              <a:t>Participate in Data Science and Machine Learning Essentials </a:t>
            </a:r>
            <a:r>
              <a:rPr lang="en-US" sz="1764" kern="0" dirty="0">
                <a:solidFill>
                  <a:schemeClr val="accent1"/>
                </a:solidFill>
                <a:hlinkClick r:id="rId4"/>
              </a:rPr>
              <a:t>course</a:t>
            </a:r>
            <a:r>
              <a:rPr lang="en-US" sz="1764" kern="0" dirty="0">
                <a:solidFill>
                  <a:schemeClr val="accent1"/>
                </a:solidFill>
              </a:rPr>
              <a:t> through </a:t>
            </a:r>
            <a:r>
              <a:rPr lang="en-US" sz="1764" kern="0" dirty="0" err="1">
                <a:solidFill>
                  <a:schemeClr val="accent1"/>
                </a:solidFill>
              </a:rPr>
              <a:t>edX</a:t>
            </a:r>
            <a:r>
              <a:rPr lang="en-US" sz="1764" kern="0" dirty="0">
                <a:solidFill>
                  <a:schemeClr val="accent1"/>
                </a:solidFill>
              </a:rPr>
              <a:t> ▶</a:t>
            </a:r>
          </a:p>
        </p:txBody>
      </p:sp>
      <p:sp>
        <p:nvSpPr>
          <p:cNvPr id="11" name="Rectangle 10"/>
          <p:cNvSpPr/>
          <p:nvPr/>
        </p:nvSpPr>
        <p:spPr>
          <a:xfrm>
            <a:off x="4406713" y="2797052"/>
            <a:ext cx="3226254" cy="633460"/>
          </a:xfrm>
          <a:prstGeom prst="rect">
            <a:avLst/>
          </a:prstGeom>
        </p:spPr>
        <p:txBody>
          <a:bodyPr wrap="square">
            <a:spAutoFit/>
          </a:bodyPr>
          <a:lstStyle/>
          <a:p>
            <a:pPr defTabSz="896203"/>
            <a:r>
              <a:rPr lang="en-US" sz="1764" kern="0" dirty="0">
                <a:solidFill>
                  <a:schemeClr val="accent1"/>
                </a:solidFill>
              </a:rPr>
              <a:t>Watch the Cortana Intelligence </a:t>
            </a:r>
            <a:r>
              <a:rPr lang="en-US" sz="1764" kern="0" dirty="0">
                <a:solidFill>
                  <a:schemeClr val="accent1"/>
                </a:solidFill>
                <a:hlinkClick r:id="rId5"/>
              </a:rPr>
              <a:t>Workshop</a:t>
            </a:r>
            <a:r>
              <a:rPr lang="en-US" sz="1764" kern="0" dirty="0">
                <a:solidFill>
                  <a:schemeClr val="accent1"/>
                </a:solidFill>
              </a:rPr>
              <a:t> ▶</a:t>
            </a:r>
          </a:p>
        </p:txBody>
      </p:sp>
      <p:sp>
        <p:nvSpPr>
          <p:cNvPr id="12" name="Rectangle 11"/>
          <p:cNvSpPr/>
          <p:nvPr/>
        </p:nvSpPr>
        <p:spPr>
          <a:xfrm>
            <a:off x="8135923" y="3789109"/>
            <a:ext cx="2777575" cy="633460"/>
          </a:xfrm>
          <a:prstGeom prst="rect">
            <a:avLst/>
          </a:prstGeom>
        </p:spPr>
        <p:txBody>
          <a:bodyPr wrap="square">
            <a:spAutoFit/>
          </a:bodyPr>
          <a:lstStyle/>
          <a:p>
            <a:pPr defTabSz="896203"/>
            <a:r>
              <a:rPr lang="en-US" sz="1764" kern="0" dirty="0">
                <a:solidFill>
                  <a:schemeClr val="bg2"/>
                </a:solidFill>
                <a:hlinkClick r:id="rId6"/>
              </a:rPr>
              <a:t>Become </a:t>
            </a:r>
            <a:r>
              <a:rPr lang="en-US" sz="1764" kern="0" dirty="0">
                <a:solidFill>
                  <a:schemeClr val="accent1"/>
                </a:solidFill>
              </a:rPr>
              <a:t>a Cortana Intelligence Partner ▶</a:t>
            </a:r>
          </a:p>
        </p:txBody>
      </p:sp>
      <p:sp>
        <p:nvSpPr>
          <p:cNvPr id="13" name="Rectangle 12"/>
          <p:cNvSpPr/>
          <p:nvPr/>
        </p:nvSpPr>
        <p:spPr>
          <a:xfrm>
            <a:off x="8135923" y="2792911"/>
            <a:ext cx="3225664" cy="904944"/>
          </a:xfrm>
          <a:prstGeom prst="rect">
            <a:avLst/>
          </a:prstGeom>
        </p:spPr>
        <p:txBody>
          <a:bodyPr wrap="square">
            <a:spAutoFit/>
          </a:bodyPr>
          <a:lstStyle/>
          <a:p>
            <a:pPr defTabSz="896203"/>
            <a:r>
              <a:rPr lang="en-US" sz="1764" kern="0" dirty="0">
                <a:solidFill>
                  <a:schemeClr val="accent1"/>
                </a:solidFill>
                <a:hlinkClick r:id="rId7"/>
              </a:rPr>
              <a:t>Connect with a partner </a:t>
            </a:r>
            <a:r>
              <a:rPr lang="en-US" sz="1764" kern="0" dirty="0">
                <a:solidFill>
                  <a:schemeClr val="accent1"/>
                </a:solidFill>
              </a:rPr>
              <a:t>who can help tailor Cortana Intelligence to your needs ▶</a:t>
            </a:r>
          </a:p>
        </p:txBody>
      </p:sp>
      <p:sp>
        <p:nvSpPr>
          <p:cNvPr id="14" name="Rectangle 13"/>
          <p:cNvSpPr/>
          <p:nvPr/>
        </p:nvSpPr>
        <p:spPr>
          <a:xfrm>
            <a:off x="358850" y="3789109"/>
            <a:ext cx="3763963" cy="633460"/>
          </a:xfrm>
          <a:prstGeom prst="rect">
            <a:avLst/>
          </a:prstGeom>
        </p:spPr>
        <p:txBody>
          <a:bodyPr wrap="square">
            <a:spAutoFit/>
          </a:bodyPr>
          <a:lstStyle/>
          <a:p>
            <a:pPr defTabSz="896203"/>
            <a:r>
              <a:rPr lang="en-US" sz="1764" kern="0" dirty="0">
                <a:solidFill>
                  <a:schemeClr val="accent1"/>
                </a:solidFill>
              </a:rPr>
              <a:t>Visit the Cortana Intelligence</a:t>
            </a:r>
            <a:r>
              <a:rPr lang="en-US" sz="1764" kern="0" dirty="0">
                <a:solidFill>
                  <a:srgbClr val="002050"/>
                </a:solidFill>
              </a:rPr>
              <a:t> </a:t>
            </a:r>
            <a:r>
              <a:rPr lang="en-US" sz="1764" kern="0" dirty="0">
                <a:solidFill>
                  <a:srgbClr val="002050"/>
                </a:solidFill>
                <a:hlinkClick r:id="rId8"/>
              </a:rPr>
              <a:t>page</a:t>
            </a:r>
            <a:r>
              <a:rPr lang="en-US" sz="1764" kern="0" dirty="0">
                <a:solidFill>
                  <a:srgbClr val="002050"/>
                </a:solidFill>
              </a:rPr>
              <a:t> </a:t>
            </a:r>
            <a:r>
              <a:rPr lang="en-US" sz="1764" kern="0" dirty="0">
                <a:solidFill>
                  <a:schemeClr val="accent1"/>
                </a:solidFill>
              </a:rPr>
              <a:t>▶</a:t>
            </a:r>
          </a:p>
          <a:p>
            <a:pPr defTabSz="896203"/>
            <a:endParaRPr lang="en-US" sz="1764" kern="0" dirty="0">
              <a:solidFill>
                <a:schemeClr val="bg2"/>
              </a:solidFill>
            </a:endParaRPr>
          </a:p>
        </p:txBody>
      </p:sp>
    </p:spTree>
    <p:extLst>
      <p:ext uri="{BB962C8B-B14F-4D97-AF65-F5344CB8AC3E}">
        <p14:creationId xmlns:p14="http://schemas.microsoft.com/office/powerpoint/2010/main" val="200227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7DD8"/>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78374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516143" y="5196293"/>
            <a:ext cx="1872480" cy="479620"/>
            <a:chOff x="508821" y="5014712"/>
            <a:chExt cx="1910525" cy="489365"/>
          </a:xfrm>
        </p:grpSpPr>
        <p:sp>
          <p:nvSpPr>
            <p:cNvPr id="73" name="Oval 72"/>
            <p:cNvSpPr/>
            <p:nvPr/>
          </p:nvSpPr>
          <p:spPr bwMode="auto">
            <a:xfrm>
              <a:off x="508821" y="5119266"/>
              <a:ext cx="250277" cy="250277"/>
            </a:xfrm>
            <a:prstGeom prst="ellipse">
              <a:avLst/>
            </a:prstGeom>
            <a:solidFill>
              <a:schemeClr val="tx1"/>
            </a:solidFill>
            <a:ln w="73025">
              <a:solidFill>
                <a:schemeClr val="tx1">
                  <a:alpha val="6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ysClr val="windowText" lastClr="000000"/>
                  </a:solidFill>
                  <a:latin typeface="Segoe UI Semibold" panose="020B0702040204020203" pitchFamily="34" charset="0"/>
                  <a:ea typeface="MS PGothic" panose="020B0600070205080204" pitchFamily="34" charset="-128"/>
                  <a:cs typeface="Segoe UI Semibold" panose="020B0702040204020203" pitchFamily="34" charset="0"/>
                </a:rPr>
                <a:t>Azure regions</a:t>
              </a:r>
            </a:p>
          </p:txBody>
        </p:sp>
      </p:grpSp>
      <p:grpSp>
        <p:nvGrpSpPr>
          <p:cNvPr id="39" name="Group 38"/>
          <p:cNvGrpSpPr/>
          <p:nvPr/>
        </p:nvGrpSpPr>
        <p:grpSpPr>
          <a:xfrm>
            <a:off x="125360" y="2558755"/>
            <a:ext cx="3358851" cy="3310390"/>
            <a:chOff x="-2087057" y="2514224"/>
            <a:chExt cx="4108356" cy="3377650"/>
          </a:xfrm>
        </p:grpSpPr>
        <p:sp>
          <p:nvSpPr>
            <p:cNvPr id="40" name="TextBox 39"/>
            <p:cNvSpPr txBox="1"/>
            <p:nvPr/>
          </p:nvSpPr>
          <p:spPr>
            <a:xfrm>
              <a:off x="-2087057" y="2514224"/>
              <a:ext cx="3426548" cy="2871555"/>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6270" spc="-41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30</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sp>
        <p:nvSpPr>
          <p:cNvPr id="47" name="TextBox 46"/>
          <p:cNvSpPr txBox="1"/>
          <p:nvPr/>
        </p:nvSpPr>
        <p:spPr>
          <a:xfrm>
            <a:off x="212980" y="5380967"/>
            <a:ext cx="3292789" cy="1049734"/>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p>
        </p:txBody>
      </p:sp>
      <p:sp>
        <p:nvSpPr>
          <p:cNvPr id="64" name="Oval 63"/>
          <p:cNvSpPr/>
          <p:nvPr/>
        </p:nvSpPr>
        <p:spPr bwMode="auto">
          <a:xfrm>
            <a:off x="9226390" y="4192797"/>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15787" y="280899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86136" y="2273947"/>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55350" y="3155008"/>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58052" y="331474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375758" y="2093400"/>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48220" y="2051766"/>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910591" y="4610766"/>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73236" y="2538650"/>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46731" y="2569278"/>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39305" y="2231335"/>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009343" y="2153264"/>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99633" y="220311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005576" y="2848910"/>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14777" y="255870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402418" y="2354460"/>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49859" y="2735716"/>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91893" y="5173826"/>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30574" y="5456948"/>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64436" y="3131655"/>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82082" y="2462781"/>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43980" y="3652939"/>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63767" y="2673033"/>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61512" y="2493464"/>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5881488" y="1788008"/>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6333492" y="1887919"/>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6161989" y="2217477"/>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6161989" y="1804745"/>
            <a:ext cx="280501" cy="280495"/>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5220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1050"/>
                            </p:stCondLst>
                            <p:childTnLst>
                              <p:par>
                                <p:cTn id="90" presetID="10" presetClass="entr" presetSubtype="0" fill="hold" grpId="0" nodeType="after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fade">
                                      <p:cBhvr>
                                        <p:cTn id="92" dur="500"/>
                                        <p:tgtEl>
                                          <p:spTgt spid="71"/>
                                        </p:tgtEl>
                                      </p:cBhvr>
                                    </p:animEffect>
                                  </p:childTnLst>
                                </p:cTn>
                              </p:par>
                              <p:par>
                                <p:cTn id="93" presetID="10" presetClass="entr" presetSubtype="0" fill="hold" nodeType="withEffect">
                                  <p:stCondLst>
                                    <p:cond delay="0"/>
                                  </p:stCondLst>
                                  <p:childTnLst>
                                    <p:set>
                                      <p:cBhvr>
                                        <p:cTn id="94" dur="1" fill="hold">
                                          <p:stCondLst>
                                            <p:cond delay="0"/>
                                          </p:stCondLst>
                                        </p:cTn>
                                        <p:tgtEl>
                                          <p:spTgt spid="72"/>
                                        </p:tgtEl>
                                        <p:attrNameLst>
                                          <p:attrName>style.visibility</p:attrName>
                                        </p:attrNameLst>
                                      </p:cBhvr>
                                      <p:to>
                                        <p:strVal val="visible"/>
                                      </p:to>
                                    </p:set>
                                    <p:animEffect transition="in" filter="fade">
                                      <p:cBhvr>
                                        <p:cTn id="95" dur="500"/>
                                        <p:tgtEl>
                                          <p:spTgt spid="7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grpId="1" nodeType="clickEffect">
                                  <p:stCondLst>
                                    <p:cond delay="0"/>
                                  </p:stCondLst>
                                  <p:childTnLst>
                                    <p:animEffect transition="out" filter="fade">
                                      <p:cBhvr>
                                        <p:cTn id="99" dur="500"/>
                                        <p:tgtEl>
                                          <p:spTgt spid="71"/>
                                        </p:tgtEl>
                                      </p:cBhvr>
                                    </p:animEffect>
                                    <p:set>
                                      <p:cBhvr>
                                        <p:cTn id="100" dur="1" fill="hold">
                                          <p:stCondLst>
                                            <p:cond delay="499"/>
                                          </p:stCondLst>
                                        </p:cTn>
                                        <p:tgtEl>
                                          <p:spTgt spid="71"/>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500"/>
                                        <p:tgtEl>
                                          <p:spTgt spid="72"/>
                                        </p:tgtEl>
                                      </p:cBhvr>
                                    </p:animEffect>
                                    <p:set>
                                      <p:cBhvr>
                                        <p:cTn id="103" dur="1" fill="hold">
                                          <p:stCondLst>
                                            <p:cond delay="499"/>
                                          </p:stCondLst>
                                        </p:cTn>
                                        <p:tgtEl>
                                          <p:spTgt spid="72"/>
                                        </p:tgtEl>
                                        <p:attrNameLst>
                                          <p:attrName>style.visibility</p:attrName>
                                        </p:attrNameLst>
                                      </p:cBhvr>
                                      <p:to>
                                        <p:strVal val="hidden"/>
                                      </p:to>
                                    </p:set>
                                  </p:childTnLst>
                                </p:cTn>
                              </p:par>
                            </p:childTnLst>
                          </p:cTn>
                        </p:par>
                        <p:par>
                          <p:cTn id="104" fill="hold">
                            <p:stCondLst>
                              <p:cond delay="500"/>
                            </p:stCondLst>
                            <p:childTnLst>
                              <p:par>
                                <p:cTn id="105" presetID="10" presetClass="entr" presetSubtype="0" fill="hold"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fade">
                                      <p:cBhvr>
                                        <p:cTn id="107" dur="500"/>
                                        <p:tgtEl>
                                          <p:spTgt spid="39"/>
                                        </p:tgtEl>
                                      </p:cBhvr>
                                    </p:animEffect>
                                  </p:childTnLst>
                                </p:cTn>
                              </p:par>
                              <p:par>
                                <p:cTn id="108" presetID="10" presetClass="entr" presetSubtype="0" fill="hold" grpId="0" nodeType="withEffect">
                                  <p:stCondLst>
                                    <p:cond delay="250"/>
                                  </p:stCondLst>
                                  <p:childTnLst>
                                    <p:set>
                                      <p:cBhvr>
                                        <p:cTn id="109" dur="1" fill="hold">
                                          <p:stCondLst>
                                            <p:cond delay="0"/>
                                          </p:stCondLst>
                                        </p:cTn>
                                        <p:tgtEl>
                                          <p:spTgt spid="47"/>
                                        </p:tgtEl>
                                        <p:attrNameLst>
                                          <p:attrName>style.visibility</p:attrName>
                                        </p:attrNameLst>
                                      </p:cBhvr>
                                      <p:to>
                                        <p:strVal val="visible"/>
                                      </p:to>
                                    </p:set>
                                    <p:animEffect transition="in" filter="fade">
                                      <p:cBhvr>
                                        <p:cTn id="11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P spid="37" grpId="0" animBg="1"/>
      <p:bldP spid="38" grpId="0" animBg="1"/>
      <p:bldP spid="41" grpId="0" animBg="1"/>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aturation sat="116000"/>
                    </a14:imgEffect>
                    <a14:imgEffect>
                      <a14:brightnessContrast bright="7000" contrast="21000"/>
                    </a14:imgEffect>
                  </a14:imgLayer>
                </a14:imgProps>
              </a:ext>
              <a:ext uri="{28A0092B-C50C-407E-A947-70E740481C1C}">
                <a14:useLocalDpi xmlns:a14="http://schemas.microsoft.com/office/drawing/2010/main" val="0"/>
              </a:ext>
            </a:extLst>
          </a:blip>
          <a:srcRect l="11496" t="29351" r="6530" b="1412"/>
          <a:stretch/>
        </p:blipFill>
        <p:spPr>
          <a:xfrm>
            <a:off x="-29562" y="-6400"/>
            <a:ext cx="12247949" cy="6870801"/>
          </a:xfrm>
          <a:prstGeom prst="rect">
            <a:avLst/>
          </a:prstGeom>
        </p:spPr>
      </p:pic>
      <p:sp>
        <p:nvSpPr>
          <p:cNvPr id="3" name="Oval 2"/>
          <p:cNvSpPr/>
          <p:nvPr/>
        </p:nvSpPr>
        <p:spPr bwMode="auto">
          <a:xfrm>
            <a:off x="10276639" y="5370748"/>
            <a:ext cx="896191" cy="896191"/>
          </a:xfrm>
          <a:prstGeom prst="ellipse">
            <a:avLst/>
          </a:prstGeom>
          <a:noFill/>
          <a:ln w="76200">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p:cNvSpPr/>
          <p:nvPr/>
        </p:nvSpPr>
        <p:spPr bwMode="auto">
          <a:xfrm>
            <a:off x="10081234" y="5175343"/>
            <a:ext cx="1287001" cy="1287001"/>
          </a:xfrm>
          <a:prstGeom prst="ellipse">
            <a:avLst/>
          </a:prstGeom>
          <a:noFill/>
          <a:ln w="381000">
            <a:solidFill>
              <a:schemeClr val="tx1">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92794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6.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7.xml><?xml version="1.0" encoding="utf-8"?>
<a:theme xmlns:a="http://schemas.openxmlformats.org/drawingml/2006/main" name="5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9.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20.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1.xml><?xml version="1.0" encoding="utf-8"?>
<a:theme xmlns:a="http://schemas.openxmlformats.org/drawingml/2006/main" name="2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22.xml><?xml version="1.0" encoding="utf-8"?>
<a:theme xmlns:a="http://schemas.openxmlformats.org/drawingml/2006/main" name="3_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23.xml><?xml version="1.0" encoding="utf-8"?>
<a:theme xmlns:a="http://schemas.openxmlformats.org/drawingml/2006/main" name="1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4.xml><?xml version="1.0" encoding="utf-8"?>
<a:theme xmlns:a="http://schemas.openxmlformats.org/drawingml/2006/main" name="8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25.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26.xml><?xml version="1.0" encoding="utf-8"?>
<a:theme xmlns:a="http://schemas.openxmlformats.org/drawingml/2006/main" name="3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7.xml><?xml version="1.0" encoding="utf-8"?>
<a:theme xmlns:a="http://schemas.openxmlformats.org/drawingml/2006/main" name="4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8.xml><?xml version="1.0" encoding="utf-8"?>
<a:theme xmlns:a="http://schemas.openxmlformats.org/drawingml/2006/main" name="5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9.xml><?xml version="1.0" encoding="utf-8"?>
<a:theme xmlns:a="http://schemas.openxmlformats.org/drawingml/2006/main" name="6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1.xml><?xml version="1.0" encoding="utf-8"?>
<a:theme xmlns:a="http://schemas.openxmlformats.org/drawingml/2006/main" name="7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32.xml><?xml version="1.0" encoding="utf-8"?>
<a:theme xmlns:a="http://schemas.openxmlformats.org/drawingml/2006/main" name="6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A13FED-9D9A-42D4-BBF4-345F4CCBDD05}">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9618</Words>
  <Application>Microsoft Office PowerPoint</Application>
  <PresentationFormat>Custom</PresentationFormat>
  <Paragraphs>1393</Paragraphs>
  <Slides>76</Slides>
  <Notes>58</Notes>
  <HiddenSlides>0</HiddenSlides>
  <MMClips>1</MMClips>
  <ScaleCrop>false</ScaleCrop>
  <HeadingPairs>
    <vt:vector size="6" baseType="variant">
      <vt:variant>
        <vt:lpstr>Fonts Used</vt:lpstr>
      </vt:variant>
      <vt:variant>
        <vt:i4>20</vt:i4>
      </vt:variant>
      <vt:variant>
        <vt:lpstr>Theme</vt:lpstr>
      </vt:variant>
      <vt:variant>
        <vt:i4>32</vt:i4>
      </vt:variant>
      <vt:variant>
        <vt:lpstr>Slide Titles</vt:lpstr>
      </vt:variant>
      <vt:variant>
        <vt:i4>76</vt:i4>
      </vt:variant>
    </vt:vector>
  </HeadingPairs>
  <TitlesOfParts>
    <vt:vector size="128" baseType="lpstr">
      <vt:lpstr>Arial Unicode MS</vt:lpstr>
      <vt:lpstr>ＭＳ Ｐゴシック</vt:lpstr>
      <vt:lpstr>ＭＳ Ｐゴシック</vt:lpstr>
      <vt:lpstr>Adobe Gothic Std B</vt:lpstr>
      <vt:lpstr>Arial</vt:lpstr>
      <vt:lpstr>Avenir LT Pro 45 Book</vt:lpstr>
      <vt:lpstr>Calibri</vt:lpstr>
      <vt:lpstr>Calibri Light</vt:lpstr>
      <vt:lpstr>Cambria</vt:lpstr>
      <vt:lpstr>Consolas</vt:lpstr>
      <vt:lpstr>DIN</vt:lpstr>
      <vt:lpstr>Rockwell</vt:lpstr>
      <vt:lpstr>Segoe</vt:lpstr>
      <vt:lpstr>Segoe Light</vt:lpstr>
      <vt:lpstr>Segoe UI</vt:lpstr>
      <vt:lpstr>Segoe UI Black</vt:lpstr>
      <vt:lpstr>Segoe UI Light</vt:lpstr>
      <vt:lpstr>Segoe UI Semibold</vt:lpstr>
      <vt:lpstr>Segoe UI Semilight</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1_MGXFY16 Dark Gray Template</vt:lpstr>
      <vt:lpstr>2_COLOR TEMPLATE</vt:lpstr>
      <vt:lpstr>5_Azure Event</vt:lpstr>
      <vt:lpstr>1_5-30660_TR21_BO_CT_Template</vt:lpstr>
      <vt:lpstr>2_5-30660_TR21_BO_CT_Template</vt:lpstr>
      <vt:lpstr>5-30721_Build_2016_Template_Light</vt:lpstr>
      <vt:lpstr>2_Microsoft AzureCon 2015 Template - Color</vt:lpstr>
      <vt:lpstr>3_WPC 2015 Light Gray Template</vt:lpstr>
      <vt:lpstr>1_COLOR TEMPLATE</vt:lpstr>
      <vt:lpstr>8_WPC 2015 Dark Gray Template</vt:lpstr>
      <vt:lpstr>MGXFY16 Light Gray Template</vt:lpstr>
      <vt:lpstr>3_COLOR TEMPLATE</vt:lpstr>
      <vt:lpstr>4_COLOR TEMPLATE</vt:lpstr>
      <vt:lpstr>5_COLOR TEMPLATE</vt:lpstr>
      <vt:lpstr>6_Azure Event</vt:lpstr>
      <vt:lpstr>1_5-30721_Build_2016_Template_Light</vt:lpstr>
      <vt:lpstr>7_Azure Event</vt:lpstr>
      <vt:lpstr>6_COLOR TEMPLATE</vt:lpstr>
      <vt:lpstr>Azure Data DevCamps</vt:lpstr>
      <vt:lpstr>PowerPoint Presentation</vt:lpstr>
      <vt:lpstr>Why the cloud? </vt:lpstr>
      <vt:lpstr>Cloud Computing</vt:lpstr>
      <vt:lpstr>Why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Benefits of App Services</vt:lpstr>
      <vt:lpstr>What is Azure Functions?</vt:lpstr>
      <vt:lpstr>PowerPoint Presentation</vt:lpstr>
      <vt:lpstr>PowerPoint Presentation</vt:lpstr>
      <vt:lpstr>PowerPoint Presentation</vt:lpstr>
      <vt:lpstr>PowerPoint Presentation</vt:lpstr>
      <vt:lpstr>PowerPoint Presentation</vt:lpstr>
      <vt:lpstr>Cortana Intelligence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Azure Data Platform</vt:lpstr>
      <vt:lpstr>SQL Database</vt:lpstr>
      <vt:lpstr>PowerPoint Presentation</vt:lpstr>
      <vt:lpstr>Architecture</vt:lpstr>
      <vt:lpstr>A Server is not a machine</vt:lpstr>
      <vt:lpstr>SQL Database The Basics </vt:lpstr>
      <vt:lpstr>SQL Database The Basics</vt:lpstr>
      <vt:lpstr>DocumentDB</vt:lpstr>
      <vt:lpstr>Fully managed, scalable JSON document database service</vt:lpstr>
      <vt:lpstr>Microsoft Azure Data Services</vt:lpstr>
      <vt:lpstr>Cortana  Intelligence Suite</vt:lpstr>
      <vt:lpstr>Cortana Intelligence combines the services you already know</vt:lpstr>
      <vt:lpstr>Business is being transformed by three trends</vt:lpstr>
      <vt:lpstr>Stay ahead of the curve with Cortana Intelligence Suite</vt:lpstr>
      <vt:lpstr>Here are some examples of how  our customers are staying ahead </vt:lpstr>
      <vt:lpstr>Easily turn data into intelligent action</vt:lpstr>
      <vt:lpstr>Information Management</vt:lpstr>
      <vt:lpstr>Compose and orchestrate data services at scale</vt:lpstr>
      <vt:lpstr>Get more value from your enterprise data assets</vt:lpstr>
      <vt:lpstr>Ingest events from websites, apps and devices at cloud scale </vt:lpstr>
      <vt:lpstr>Big Data Stores</vt:lpstr>
      <vt:lpstr>A hyper-scale repository for big data analytics workloads</vt:lpstr>
      <vt:lpstr>Elastic data warehouse as a service with enterprise-class features </vt:lpstr>
      <vt:lpstr>Machine Learning and Analytics</vt:lpstr>
      <vt:lpstr>Easily build, deploy, and share predictive analytics solutions</vt:lpstr>
      <vt:lpstr>Big data analytics made easy</vt:lpstr>
      <vt:lpstr>Comprehensive set of managed Apache big data projects</vt:lpstr>
      <vt:lpstr>Real-time stream processing in the cloud</vt:lpstr>
      <vt:lpstr>Intelligence</vt:lpstr>
      <vt:lpstr>Build applications that understand people</vt:lpstr>
      <vt:lpstr>Your bots – wherever your users converse</vt:lpstr>
      <vt:lpstr>Get things done in more helpful, proactive and natural ways </vt:lpstr>
      <vt:lpstr>Dashboards &amp; Visualizations</vt:lpstr>
      <vt:lpstr>Keep a pulse on your business with live, interactive dashboards</vt:lpstr>
      <vt:lpstr>Transform data into intelligent action</vt:lpstr>
      <vt:lpstr>Turning telemetry data from vehicles into insight </vt:lpstr>
      <vt:lpstr>Example of Cortana Intelligence Suite in action</vt:lpstr>
      <vt:lpstr>With Cortana Intelligence, better predict needs and trends</vt:lpstr>
      <vt:lpstr>Explore Cortana Intelligence today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2016-05-25T20:42:40Z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